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7"/>
  </p:notesMasterIdLst>
  <p:handoutMasterIdLst>
    <p:handoutMasterId r:id="rId28"/>
  </p:handoutMasterIdLst>
  <p:sldIdLst>
    <p:sldId id="256" r:id="rId5"/>
    <p:sldId id="1386" r:id="rId6"/>
    <p:sldId id="276" r:id="rId7"/>
    <p:sldId id="259" r:id="rId8"/>
    <p:sldId id="1327" r:id="rId9"/>
    <p:sldId id="1367" r:id="rId10"/>
    <p:sldId id="1369" r:id="rId11"/>
    <p:sldId id="1370" r:id="rId12"/>
    <p:sldId id="1371" r:id="rId13"/>
    <p:sldId id="1373" r:id="rId14"/>
    <p:sldId id="1363" r:id="rId15"/>
    <p:sldId id="1375" r:id="rId16"/>
    <p:sldId id="1376" r:id="rId17"/>
    <p:sldId id="1384" r:id="rId18"/>
    <p:sldId id="1379" r:id="rId19"/>
    <p:sldId id="1381" r:id="rId20"/>
    <p:sldId id="1383" r:id="rId21"/>
    <p:sldId id="1387" r:id="rId22"/>
    <p:sldId id="1389" r:id="rId23"/>
    <p:sldId id="1390" r:id="rId24"/>
    <p:sldId id="1388" r:id="rId25"/>
    <p:sldId id="1366" r:id="rId26"/>
  </p:sldIdLst>
  <p:sldSz cx="12192000" cy="6858000"/>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ss, Elisabeth" initials="RE" lastIdx="18" clrIdx="0">
    <p:extLst>
      <p:ext uri="{19B8F6BF-5375-455C-9EA6-DF929625EA0E}">
        <p15:presenceInfo xmlns:p15="http://schemas.microsoft.com/office/powerpoint/2012/main" userId="S::elross@deloitte.com::2749b217-f3a9-4753-b2ab-6c821892827b" providerId="AD"/>
      </p:ext>
    </p:extLst>
  </p:cmAuthor>
  <p:cmAuthor id="2" name="Anderson, Brooke M" initials="ABM" lastIdx="19" clrIdx="1">
    <p:extLst>
      <p:ext uri="{19B8F6BF-5375-455C-9EA6-DF929625EA0E}">
        <p15:presenceInfo xmlns:p15="http://schemas.microsoft.com/office/powerpoint/2012/main" userId="S-1-5-21-781256798-401653752-3358417428-74769" providerId="AD"/>
      </p:ext>
    </p:extLst>
  </p:cmAuthor>
  <p:cmAuthor id="3" name="Gregory Hammill" initials="GH" lastIdx="20" clrIdx="2">
    <p:extLst>
      <p:ext uri="{19B8F6BF-5375-455C-9EA6-DF929625EA0E}">
        <p15:presenceInfo xmlns:p15="http://schemas.microsoft.com/office/powerpoint/2012/main" userId="S-1-5-21-1829731651-3134511409-2652039162-2804" providerId="AD"/>
      </p:ext>
    </p:extLst>
  </p:cmAuthor>
  <p:cmAuthor id="4" name="Appleby, Pamela S - DHS" initials="APS-D" lastIdx="15" clrIdx="3">
    <p:extLst>
      <p:ext uri="{19B8F6BF-5375-455C-9EA6-DF929625EA0E}">
        <p15:presenceInfo xmlns:p15="http://schemas.microsoft.com/office/powerpoint/2012/main" userId="Appleby, Pamela S - DHS" providerId="None"/>
      </p:ext>
    </p:extLst>
  </p:cmAuthor>
  <p:cmAuthor id="5" name="Anne Dudzek" initials="AD" lastIdx="6" clrIdx="4">
    <p:extLst>
      <p:ext uri="{19B8F6BF-5375-455C-9EA6-DF929625EA0E}">
        <p15:presenceInfo xmlns:p15="http://schemas.microsoft.com/office/powerpoint/2012/main" userId="S-1-5-21-1829731651-3134511409-2652039162-328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279" autoAdjust="0"/>
    <p:restoredTop sz="94660"/>
  </p:normalViewPr>
  <p:slideViewPr>
    <p:cSldViewPr>
      <p:cViewPr varScale="1">
        <p:scale>
          <a:sx n="101" d="100"/>
          <a:sy n="101" d="100"/>
        </p:scale>
        <p:origin x="134" y="8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214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265539" y="0"/>
            <a:ext cx="4028440" cy="352143"/>
          </a:xfrm>
          <a:prstGeom prst="rect">
            <a:avLst/>
          </a:prstGeom>
        </p:spPr>
        <p:txBody>
          <a:bodyPr vert="horz" lIns="91440" tIns="45720" rIns="91440" bIns="45720" rtlCol="0"/>
          <a:lstStyle>
            <a:lvl1pPr algn="r">
              <a:defRPr sz="1200"/>
            </a:lvl1pPr>
          </a:lstStyle>
          <a:p>
            <a:fld id="{FD9D9E63-0C6A-4352-9416-8CD854DADE9D}" type="datetimeFigureOut">
              <a:rPr lang="en-US" smtClean="0"/>
              <a:t>8/19/2021</a:t>
            </a:fld>
            <a:endParaRPr lang="en-US"/>
          </a:p>
        </p:txBody>
      </p:sp>
      <p:sp>
        <p:nvSpPr>
          <p:cNvPr id="4" name="Footer Placeholder 3"/>
          <p:cNvSpPr>
            <a:spLocks noGrp="1"/>
          </p:cNvSpPr>
          <p:nvPr>
            <p:ph type="ftr" sz="quarter" idx="2"/>
          </p:nvPr>
        </p:nvSpPr>
        <p:spPr>
          <a:xfrm>
            <a:off x="0" y="6658258"/>
            <a:ext cx="4028440" cy="35214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265539" y="6658258"/>
            <a:ext cx="4028440" cy="352142"/>
          </a:xfrm>
          <a:prstGeom prst="rect">
            <a:avLst/>
          </a:prstGeom>
        </p:spPr>
        <p:txBody>
          <a:bodyPr vert="horz" lIns="91440" tIns="45720" rIns="91440" bIns="45720" rtlCol="0" anchor="b"/>
          <a:lstStyle>
            <a:lvl1pPr algn="r">
              <a:defRPr sz="1200"/>
            </a:lvl1pPr>
          </a:lstStyle>
          <a:p>
            <a:fld id="{943E88B7-5848-43B8-9973-B4CF2E168237}" type="slidenum">
              <a:rPr lang="en-US" smtClean="0"/>
              <a:t>‹#›</a:t>
            </a:fld>
            <a:endParaRPr lang="en-US"/>
          </a:p>
        </p:txBody>
      </p:sp>
    </p:spTree>
    <p:extLst>
      <p:ext uri="{BB962C8B-B14F-4D97-AF65-F5344CB8AC3E}">
        <p14:creationId xmlns:p14="http://schemas.microsoft.com/office/powerpoint/2010/main" val="419603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214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265539" y="0"/>
            <a:ext cx="4028440" cy="352143"/>
          </a:xfrm>
          <a:prstGeom prst="rect">
            <a:avLst/>
          </a:prstGeom>
        </p:spPr>
        <p:txBody>
          <a:bodyPr vert="horz" lIns="91440" tIns="45720" rIns="91440" bIns="45720" rtlCol="0"/>
          <a:lstStyle>
            <a:lvl1pPr algn="r">
              <a:defRPr sz="1200"/>
            </a:lvl1pPr>
          </a:lstStyle>
          <a:p>
            <a:fld id="{60BF13D3-932C-4059-B46A-0D2D1BCD9073}" type="datetimeFigureOut">
              <a:rPr lang="en-US" smtClean="0"/>
              <a:t>8/19/2021</a:t>
            </a:fld>
            <a:endParaRPr lang="en-US"/>
          </a:p>
        </p:txBody>
      </p:sp>
      <p:sp>
        <p:nvSpPr>
          <p:cNvPr id="4" name="Slide Image Placeholder 3"/>
          <p:cNvSpPr>
            <a:spLocks noGrp="1" noRot="1" noChangeAspect="1"/>
          </p:cNvSpPr>
          <p:nvPr>
            <p:ph type="sldImg" idx="2"/>
          </p:nvPr>
        </p:nvSpPr>
        <p:spPr>
          <a:xfrm>
            <a:off x="2546350" y="876300"/>
            <a:ext cx="4203700" cy="23653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29640" y="3373756"/>
            <a:ext cx="7437120" cy="276034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58258"/>
            <a:ext cx="4028440" cy="35214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265539" y="6658258"/>
            <a:ext cx="4028440" cy="352142"/>
          </a:xfrm>
          <a:prstGeom prst="rect">
            <a:avLst/>
          </a:prstGeom>
        </p:spPr>
        <p:txBody>
          <a:bodyPr vert="horz" lIns="91440" tIns="45720" rIns="91440" bIns="45720" rtlCol="0" anchor="b"/>
          <a:lstStyle>
            <a:lvl1pPr algn="r">
              <a:defRPr sz="1200"/>
            </a:lvl1pPr>
          </a:lstStyle>
          <a:p>
            <a:fld id="{FCC7C547-8EBC-4C5B-B193-9792E3B37A73}" type="slidenum">
              <a:rPr lang="en-US" smtClean="0"/>
              <a:t>‹#›</a:t>
            </a:fld>
            <a:endParaRPr lang="en-US"/>
          </a:p>
        </p:txBody>
      </p:sp>
    </p:spTree>
    <p:extLst>
      <p:ext uri="{BB962C8B-B14F-4D97-AF65-F5344CB8AC3E}">
        <p14:creationId xmlns:p14="http://schemas.microsoft.com/office/powerpoint/2010/main" val="2694878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0F4A2C8-6C88-4E71-83EE-698B9D4FE22F}"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17753431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540FB8-95F7-44CD-AFD9-064716362DE3}" type="slidenum">
              <a:rPr lang="en-US" smtClean="0"/>
              <a:t>13</a:t>
            </a:fld>
            <a:endParaRPr lang="en-US" dirty="0"/>
          </a:p>
        </p:txBody>
      </p:sp>
    </p:spTree>
    <p:extLst>
      <p:ext uri="{BB962C8B-B14F-4D97-AF65-F5344CB8AC3E}">
        <p14:creationId xmlns:p14="http://schemas.microsoft.com/office/powerpoint/2010/main" val="11593948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540FB8-95F7-44CD-AFD9-064716362DE3}" type="slidenum">
              <a:rPr lang="en-US" smtClean="0"/>
              <a:t>14</a:t>
            </a:fld>
            <a:endParaRPr lang="en-US" dirty="0"/>
          </a:p>
        </p:txBody>
      </p:sp>
    </p:spTree>
    <p:extLst>
      <p:ext uri="{BB962C8B-B14F-4D97-AF65-F5344CB8AC3E}">
        <p14:creationId xmlns:p14="http://schemas.microsoft.com/office/powerpoint/2010/main" val="15753255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540FB8-95F7-44CD-AFD9-064716362DE3}" type="slidenum">
              <a:rPr lang="en-US" smtClean="0"/>
              <a:t>15</a:t>
            </a:fld>
            <a:endParaRPr lang="en-US" dirty="0"/>
          </a:p>
        </p:txBody>
      </p:sp>
    </p:spTree>
    <p:extLst>
      <p:ext uri="{BB962C8B-B14F-4D97-AF65-F5344CB8AC3E}">
        <p14:creationId xmlns:p14="http://schemas.microsoft.com/office/powerpoint/2010/main" val="4390943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540FB8-95F7-44CD-AFD9-064716362DE3}" type="slidenum">
              <a:rPr lang="en-US" smtClean="0"/>
              <a:t>16</a:t>
            </a:fld>
            <a:endParaRPr lang="en-US" dirty="0"/>
          </a:p>
        </p:txBody>
      </p:sp>
    </p:spTree>
    <p:extLst>
      <p:ext uri="{BB962C8B-B14F-4D97-AF65-F5344CB8AC3E}">
        <p14:creationId xmlns:p14="http://schemas.microsoft.com/office/powerpoint/2010/main" val="38235991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540FB8-95F7-44CD-AFD9-064716362DE3}" type="slidenum">
              <a:rPr lang="en-US" smtClean="0"/>
              <a:t>17</a:t>
            </a:fld>
            <a:endParaRPr lang="en-US" dirty="0"/>
          </a:p>
        </p:txBody>
      </p:sp>
    </p:spTree>
    <p:extLst>
      <p:ext uri="{BB962C8B-B14F-4D97-AF65-F5344CB8AC3E}">
        <p14:creationId xmlns:p14="http://schemas.microsoft.com/office/powerpoint/2010/main" val="33237290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540FB8-95F7-44CD-AFD9-064716362DE3}" type="slidenum">
              <a:rPr lang="en-US" smtClean="0"/>
              <a:t>18</a:t>
            </a:fld>
            <a:endParaRPr lang="en-US" dirty="0"/>
          </a:p>
        </p:txBody>
      </p:sp>
    </p:spTree>
    <p:extLst>
      <p:ext uri="{BB962C8B-B14F-4D97-AF65-F5344CB8AC3E}">
        <p14:creationId xmlns:p14="http://schemas.microsoft.com/office/powerpoint/2010/main" val="14814635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540FB8-95F7-44CD-AFD9-064716362DE3}" type="slidenum">
              <a:rPr lang="en-US" smtClean="0"/>
              <a:t>19</a:t>
            </a:fld>
            <a:endParaRPr lang="en-US" dirty="0"/>
          </a:p>
        </p:txBody>
      </p:sp>
    </p:spTree>
    <p:extLst>
      <p:ext uri="{BB962C8B-B14F-4D97-AF65-F5344CB8AC3E}">
        <p14:creationId xmlns:p14="http://schemas.microsoft.com/office/powerpoint/2010/main" val="40736909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540FB8-95F7-44CD-AFD9-064716362DE3}" type="slidenum">
              <a:rPr lang="en-US" smtClean="0"/>
              <a:t>20</a:t>
            </a:fld>
            <a:endParaRPr lang="en-US" dirty="0"/>
          </a:p>
        </p:txBody>
      </p:sp>
    </p:spTree>
    <p:extLst>
      <p:ext uri="{BB962C8B-B14F-4D97-AF65-F5344CB8AC3E}">
        <p14:creationId xmlns:p14="http://schemas.microsoft.com/office/powerpoint/2010/main" val="39601823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540FB8-95F7-44CD-AFD9-064716362DE3}" type="slidenum">
              <a:rPr lang="en-US" smtClean="0"/>
              <a:t>21</a:t>
            </a:fld>
            <a:endParaRPr lang="en-US" dirty="0"/>
          </a:p>
        </p:txBody>
      </p:sp>
    </p:spTree>
    <p:extLst>
      <p:ext uri="{BB962C8B-B14F-4D97-AF65-F5344CB8AC3E}">
        <p14:creationId xmlns:p14="http://schemas.microsoft.com/office/powerpoint/2010/main" val="30815027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C7C547-8EBC-4C5B-B193-9792E3B37A73}" type="slidenum">
              <a:rPr lang="en-US" smtClean="0"/>
              <a:t>5</a:t>
            </a:fld>
            <a:endParaRPr lang="en-US"/>
          </a:p>
        </p:txBody>
      </p:sp>
    </p:spTree>
    <p:extLst>
      <p:ext uri="{BB962C8B-B14F-4D97-AF65-F5344CB8AC3E}">
        <p14:creationId xmlns:p14="http://schemas.microsoft.com/office/powerpoint/2010/main" val="2248433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C7C547-8EBC-4C5B-B193-9792E3B37A73}" type="slidenum">
              <a:rPr lang="en-US" smtClean="0"/>
              <a:t>6</a:t>
            </a:fld>
            <a:endParaRPr lang="en-US"/>
          </a:p>
        </p:txBody>
      </p:sp>
    </p:spTree>
    <p:extLst>
      <p:ext uri="{BB962C8B-B14F-4D97-AF65-F5344CB8AC3E}">
        <p14:creationId xmlns:p14="http://schemas.microsoft.com/office/powerpoint/2010/main" val="10709231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C7C547-8EBC-4C5B-B193-9792E3B37A73}" type="slidenum">
              <a:rPr lang="en-US" smtClean="0"/>
              <a:t>7</a:t>
            </a:fld>
            <a:endParaRPr lang="en-US"/>
          </a:p>
        </p:txBody>
      </p:sp>
    </p:spTree>
    <p:extLst>
      <p:ext uri="{BB962C8B-B14F-4D97-AF65-F5344CB8AC3E}">
        <p14:creationId xmlns:p14="http://schemas.microsoft.com/office/powerpoint/2010/main" val="7819599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C7C547-8EBC-4C5B-B193-9792E3B37A73}" type="slidenum">
              <a:rPr lang="en-US" smtClean="0"/>
              <a:t>8</a:t>
            </a:fld>
            <a:endParaRPr lang="en-US"/>
          </a:p>
        </p:txBody>
      </p:sp>
    </p:spTree>
    <p:extLst>
      <p:ext uri="{BB962C8B-B14F-4D97-AF65-F5344CB8AC3E}">
        <p14:creationId xmlns:p14="http://schemas.microsoft.com/office/powerpoint/2010/main" val="8795362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C7C547-8EBC-4C5B-B193-9792E3B37A73}" type="slidenum">
              <a:rPr lang="en-US" smtClean="0"/>
              <a:t>9</a:t>
            </a:fld>
            <a:endParaRPr lang="en-US"/>
          </a:p>
        </p:txBody>
      </p:sp>
    </p:spTree>
    <p:extLst>
      <p:ext uri="{BB962C8B-B14F-4D97-AF65-F5344CB8AC3E}">
        <p14:creationId xmlns:p14="http://schemas.microsoft.com/office/powerpoint/2010/main" val="10848806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C7C547-8EBC-4C5B-B193-9792E3B37A73}" type="slidenum">
              <a:rPr lang="en-US" smtClean="0"/>
              <a:t>10</a:t>
            </a:fld>
            <a:endParaRPr lang="en-US"/>
          </a:p>
        </p:txBody>
      </p:sp>
    </p:spTree>
    <p:extLst>
      <p:ext uri="{BB962C8B-B14F-4D97-AF65-F5344CB8AC3E}">
        <p14:creationId xmlns:p14="http://schemas.microsoft.com/office/powerpoint/2010/main" val="7976523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540FB8-95F7-44CD-AFD9-064716362DE3}" type="slidenum">
              <a:rPr lang="en-US" smtClean="0"/>
              <a:t>11</a:t>
            </a:fld>
            <a:endParaRPr lang="en-US" dirty="0"/>
          </a:p>
        </p:txBody>
      </p:sp>
    </p:spTree>
    <p:extLst>
      <p:ext uri="{BB962C8B-B14F-4D97-AF65-F5344CB8AC3E}">
        <p14:creationId xmlns:p14="http://schemas.microsoft.com/office/powerpoint/2010/main" val="39200336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540FB8-95F7-44CD-AFD9-064716362DE3}" type="slidenum">
              <a:rPr lang="en-US" smtClean="0"/>
              <a:t>12</a:t>
            </a:fld>
            <a:endParaRPr lang="en-US" dirty="0"/>
          </a:p>
        </p:txBody>
      </p:sp>
    </p:spTree>
    <p:extLst>
      <p:ext uri="{BB962C8B-B14F-4D97-AF65-F5344CB8AC3E}">
        <p14:creationId xmlns:p14="http://schemas.microsoft.com/office/powerpoint/2010/main" val="2855673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2100" b="0" i="0">
                <a:solidFill>
                  <a:schemeClr val="bg1"/>
                </a:solidFill>
                <a:latin typeface="Arial"/>
                <a:cs typeface="Arial"/>
              </a:defRPr>
            </a:lvl1pPr>
          </a:lstStyle>
          <a:p>
            <a:pPr marL="12700">
              <a:lnSpc>
                <a:spcPts val="2455"/>
              </a:lnSpc>
            </a:pPr>
            <a:r>
              <a:rPr spc="15" dirty="0"/>
              <a:t>Wisconsin </a:t>
            </a:r>
            <a:r>
              <a:rPr spc="10" dirty="0"/>
              <a:t>Department of </a:t>
            </a:r>
            <a:r>
              <a:rPr spc="15" dirty="0"/>
              <a:t>Health</a:t>
            </a:r>
            <a:r>
              <a:rPr spc="-95" dirty="0"/>
              <a:t> </a:t>
            </a:r>
            <a:r>
              <a:rPr spc="15" dirty="0"/>
              <a:t>Services</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8/19/2021</a:t>
            </a:fld>
            <a:endParaRPr lang="en-US"/>
          </a:p>
        </p:txBody>
      </p:sp>
      <p:sp>
        <p:nvSpPr>
          <p:cNvPr id="6" name="Holder 6"/>
          <p:cNvSpPr>
            <a:spLocks noGrp="1"/>
          </p:cNvSpPr>
          <p:nvPr>
            <p:ph type="sldNum" sz="quarter" idx="7"/>
          </p:nvPr>
        </p:nvSpPr>
        <p:spPr/>
        <p:txBody>
          <a:bodyPr lIns="0" tIns="0" rIns="0" bIns="0"/>
          <a:lstStyle>
            <a:lvl1pPr>
              <a:defRPr sz="1600" b="1" i="0">
                <a:solidFill>
                  <a:schemeClr val="bg1"/>
                </a:solidFill>
                <a:latin typeface="Arial"/>
                <a:cs typeface="Arial"/>
              </a:defRPr>
            </a:lvl1pPr>
          </a:lstStyle>
          <a:p>
            <a:pPr marL="38100">
              <a:lnSpc>
                <a:spcPts val="1864"/>
              </a:lnSpc>
            </a:pPr>
            <a:fld id="{81D60167-4931-47E6-BA6A-407CBD079E47}" type="slidenum">
              <a:rPr spc="-5" dirty="0"/>
              <a:t>‹#›</a:t>
            </a:fld>
            <a:endParaRPr spc="-5"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250" b="0" i="0">
                <a:solidFill>
                  <a:srgbClr val="575757"/>
                </a:solidFill>
                <a:latin typeface="Verdana"/>
                <a:cs typeface="Verdana"/>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defRPr sz="2100" b="0" i="0">
                <a:solidFill>
                  <a:schemeClr val="bg1"/>
                </a:solidFill>
                <a:latin typeface="Arial"/>
                <a:cs typeface="Arial"/>
              </a:defRPr>
            </a:lvl1pPr>
          </a:lstStyle>
          <a:p>
            <a:pPr marL="12700">
              <a:lnSpc>
                <a:spcPts val="2455"/>
              </a:lnSpc>
            </a:pPr>
            <a:r>
              <a:rPr spc="15" dirty="0"/>
              <a:t>Wisconsin </a:t>
            </a:r>
            <a:r>
              <a:rPr spc="10" dirty="0"/>
              <a:t>Department of </a:t>
            </a:r>
            <a:r>
              <a:rPr spc="15" dirty="0"/>
              <a:t>Health</a:t>
            </a:r>
            <a:r>
              <a:rPr spc="-95" dirty="0"/>
              <a:t> </a:t>
            </a:r>
            <a:r>
              <a:rPr spc="15" dirty="0"/>
              <a:t>Services</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8/19/2021</a:t>
            </a:fld>
            <a:endParaRPr lang="en-US"/>
          </a:p>
        </p:txBody>
      </p:sp>
      <p:sp>
        <p:nvSpPr>
          <p:cNvPr id="6" name="Holder 6"/>
          <p:cNvSpPr>
            <a:spLocks noGrp="1"/>
          </p:cNvSpPr>
          <p:nvPr>
            <p:ph type="sldNum" sz="quarter" idx="7"/>
          </p:nvPr>
        </p:nvSpPr>
        <p:spPr/>
        <p:txBody>
          <a:bodyPr lIns="0" tIns="0" rIns="0" bIns="0"/>
          <a:lstStyle>
            <a:lvl1pPr>
              <a:defRPr sz="1600" b="1" i="0">
                <a:solidFill>
                  <a:schemeClr val="bg1"/>
                </a:solidFill>
                <a:latin typeface="Arial"/>
                <a:cs typeface="Arial"/>
              </a:defRPr>
            </a:lvl1pPr>
          </a:lstStyle>
          <a:p>
            <a:pPr marL="38100">
              <a:lnSpc>
                <a:spcPts val="1864"/>
              </a:lnSpc>
            </a:pPr>
            <a:fld id="{81D60167-4931-47E6-BA6A-407CBD079E47}" type="slidenum">
              <a:rPr spc="-5" dirty="0"/>
              <a:t>‹#›</a:t>
            </a:fld>
            <a:endParaRPr spc="-5"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250" b="0" i="0">
                <a:solidFill>
                  <a:srgbClr val="575757"/>
                </a:solidFill>
                <a:latin typeface="Verdana"/>
                <a:cs typeface="Verdana"/>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2100" b="0" i="0">
                <a:solidFill>
                  <a:schemeClr val="bg1"/>
                </a:solidFill>
                <a:latin typeface="Arial"/>
                <a:cs typeface="Arial"/>
              </a:defRPr>
            </a:lvl1pPr>
          </a:lstStyle>
          <a:p>
            <a:pPr marL="12700">
              <a:lnSpc>
                <a:spcPts val="2455"/>
              </a:lnSpc>
            </a:pPr>
            <a:r>
              <a:rPr spc="15" dirty="0"/>
              <a:t>Wisconsin </a:t>
            </a:r>
            <a:r>
              <a:rPr spc="10" dirty="0"/>
              <a:t>Department of </a:t>
            </a:r>
            <a:r>
              <a:rPr spc="15" dirty="0"/>
              <a:t>Health</a:t>
            </a:r>
            <a:r>
              <a:rPr spc="-95" dirty="0"/>
              <a:t> </a:t>
            </a:r>
            <a:r>
              <a:rPr spc="15" dirty="0"/>
              <a:t>Services</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8/19/2021</a:t>
            </a:fld>
            <a:endParaRPr lang="en-US"/>
          </a:p>
        </p:txBody>
      </p:sp>
      <p:sp>
        <p:nvSpPr>
          <p:cNvPr id="7" name="Holder 7"/>
          <p:cNvSpPr>
            <a:spLocks noGrp="1"/>
          </p:cNvSpPr>
          <p:nvPr>
            <p:ph type="sldNum" sz="quarter" idx="7"/>
          </p:nvPr>
        </p:nvSpPr>
        <p:spPr/>
        <p:txBody>
          <a:bodyPr lIns="0" tIns="0" rIns="0" bIns="0"/>
          <a:lstStyle>
            <a:lvl1pPr>
              <a:defRPr sz="1600" b="1" i="0">
                <a:solidFill>
                  <a:schemeClr val="bg1"/>
                </a:solidFill>
                <a:latin typeface="Arial"/>
                <a:cs typeface="Arial"/>
              </a:defRPr>
            </a:lvl1pPr>
          </a:lstStyle>
          <a:p>
            <a:pPr marL="38100">
              <a:lnSpc>
                <a:spcPts val="1864"/>
              </a:lnSpc>
            </a:pPr>
            <a:fld id="{81D60167-4931-47E6-BA6A-407CBD079E47}" type="slidenum">
              <a:rPr spc="-5" dirty="0"/>
              <a:t>‹#›</a:t>
            </a:fld>
            <a:endParaRPr spc="-5"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250" b="0" i="0">
                <a:solidFill>
                  <a:srgbClr val="575757"/>
                </a:solidFill>
                <a:latin typeface="Verdana"/>
                <a:cs typeface="Verdana"/>
              </a:defRPr>
            </a:lvl1pPr>
          </a:lstStyle>
          <a:p>
            <a:endParaRPr/>
          </a:p>
        </p:txBody>
      </p:sp>
      <p:sp>
        <p:nvSpPr>
          <p:cNvPr id="3" name="Holder 3"/>
          <p:cNvSpPr>
            <a:spLocks noGrp="1"/>
          </p:cNvSpPr>
          <p:nvPr>
            <p:ph type="ftr" sz="quarter" idx="5"/>
          </p:nvPr>
        </p:nvSpPr>
        <p:spPr/>
        <p:txBody>
          <a:bodyPr lIns="0" tIns="0" rIns="0" bIns="0"/>
          <a:lstStyle>
            <a:lvl1pPr>
              <a:defRPr sz="2100" b="0" i="0">
                <a:solidFill>
                  <a:schemeClr val="bg1"/>
                </a:solidFill>
                <a:latin typeface="Arial"/>
                <a:cs typeface="Arial"/>
              </a:defRPr>
            </a:lvl1pPr>
          </a:lstStyle>
          <a:p>
            <a:pPr marL="12700">
              <a:lnSpc>
                <a:spcPts val="2455"/>
              </a:lnSpc>
            </a:pPr>
            <a:r>
              <a:rPr spc="15" dirty="0"/>
              <a:t>Wisconsin </a:t>
            </a:r>
            <a:r>
              <a:rPr spc="10" dirty="0"/>
              <a:t>Department of </a:t>
            </a:r>
            <a:r>
              <a:rPr spc="15" dirty="0"/>
              <a:t>Health</a:t>
            </a:r>
            <a:r>
              <a:rPr spc="-95" dirty="0"/>
              <a:t> </a:t>
            </a:r>
            <a:r>
              <a:rPr spc="15" dirty="0"/>
              <a:t>Services</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8/19/2021</a:t>
            </a:fld>
            <a:endParaRPr lang="en-US"/>
          </a:p>
        </p:txBody>
      </p:sp>
      <p:sp>
        <p:nvSpPr>
          <p:cNvPr id="5" name="Holder 5"/>
          <p:cNvSpPr>
            <a:spLocks noGrp="1"/>
          </p:cNvSpPr>
          <p:nvPr>
            <p:ph type="sldNum" sz="quarter" idx="7"/>
          </p:nvPr>
        </p:nvSpPr>
        <p:spPr/>
        <p:txBody>
          <a:bodyPr lIns="0" tIns="0" rIns="0" bIns="0"/>
          <a:lstStyle>
            <a:lvl1pPr>
              <a:defRPr sz="1600" b="1" i="0">
                <a:solidFill>
                  <a:schemeClr val="bg1"/>
                </a:solidFill>
                <a:latin typeface="Arial"/>
                <a:cs typeface="Arial"/>
              </a:defRPr>
            </a:lvl1pPr>
          </a:lstStyle>
          <a:p>
            <a:pPr marL="38100">
              <a:lnSpc>
                <a:spcPts val="1864"/>
              </a:lnSpc>
            </a:pPr>
            <a:fld id="{81D60167-4931-47E6-BA6A-407CBD079E47}" type="slidenum">
              <a:rPr spc="-5" dirty="0"/>
              <a:t>‹#›</a:t>
            </a:fld>
            <a:endParaRPr spc="-5"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2100" b="0" i="0">
                <a:solidFill>
                  <a:schemeClr val="bg1"/>
                </a:solidFill>
                <a:latin typeface="Arial"/>
                <a:cs typeface="Arial"/>
              </a:defRPr>
            </a:lvl1pPr>
          </a:lstStyle>
          <a:p>
            <a:pPr marL="12700">
              <a:lnSpc>
                <a:spcPts val="2455"/>
              </a:lnSpc>
            </a:pPr>
            <a:r>
              <a:rPr spc="15" dirty="0"/>
              <a:t>Wisconsin </a:t>
            </a:r>
            <a:r>
              <a:rPr spc="10" dirty="0"/>
              <a:t>Department of </a:t>
            </a:r>
            <a:r>
              <a:rPr spc="15" dirty="0"/>
              <a:t>Health</a:t>
            </a:r>
            <a:r>
              <a:rPr spc="-95" dirty="0"/>
              <a:t> </a:t>
            </a:r>
            <a:r>
              <a:rPr spc="15" dirty="0"/>
              <a:t>Services</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8/19/2021</a:t>
            </a:fld>
            <a:endParaRPr lang="en-US"/>
          </a:p>
        </p:txBody>
      </p:sp>
      <p:sp>
        <p:nvSpPr>
          <p:cNvPr id="4" name="Holder 4"/>
          <p:cNvSpPr>
            <a:spLocks noGrp="1"/>
          </p:cNvSpPr>
          <p:nvPr>
            <p:ph type="sldNum" sz="quarter" idx="7"/>
          </p:nvPr>
        </p:nvSpPr>
        <p:spPr/>
        <p:txBody>
          <a:bodyPr lIns="0" tIns="0" rIns="0" bIns="0"/>
          <a:lstStyle>
            <a:lvl1pPr>
              <a:defRPr sz="1600" b="1" i="0">
                <a:solidFill>
                  <a:schemeClr val="bg1"/>
                </a:solidFill>
                <a:latin typeface="Arial"/>
                <a:cs typeface="Arial"/>
              </a:defRPr>
            </a:lvl1pPr>
          </a:lstStyle>
          <a:p>
            <a:pPr marL="38100">
              <a:lnSpc>
                <a:spcPts val="1864"/>
              </a:lnSpc>
            </a:pPr>
            <a:fld id="{81D60167-4931-47E6-BA6A-407CBD079E47}" type="slidenum">
              <a:rPr spc="-5" dirty="0"/>
              <a:t>‹#›</a:t>
            </a:fld>
            <a:endParaRPr spc="-5"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63084" y="3174870"/>
            <a:ext cx="10363200" cy="615553"/>
          </a:xfrm>
        </p:spPr>
        <p:txBody>
          <a:bodyPr anchor="ctr"/>
          <a:lstStyle>
            <a:lvl1pPr algn="l">
              <a:defRPr sz="4000" b="1" cap="none" baseline="0">
                <a:solidFill>
                  <a:srgbClr val="3C5C63"/>
                </a:solidFill>
              </a:defRPr>
            </a:lvl1pPr>
          </a:lstStyle>
          <a:p>
            <a:r>
              <a:rPr lang="en-US" dirty="0"/>
              <a:t>Click to Add Section Title</a:t>
            </a:r>
          </a:p>
        </p:txBody>
      </p:sp>
      <p:sp>
        <p:nvSpPr>
          <p:cNvPr id="3" name="Text Placeholder 2"/>
          <p:cNvSpPr>
            <a:spLocks noGrp="1"/>
          </p:cNvSpPr>
          <p:nvPr>
            <p:ph type="body" idx="1" hasCustomPrompt="1"/>
          </p:nvPr>
        </p:nvSpPr>
        <p:spPr>
          <a:xfrm>
            <a:off x="963084" y="4256261"/>
            <a:ext cx="10363200" cy="307777"/>
          </a:xfrm>
        </p:spPr>
        <p:txBody>
          <a:bodyPr anchor="t"/>
          <a:lstStyle>
            <a:lvl1pPr marL="0" indent="0">
              <a:buNone/>
              <a:defRPr sz="2000">
                <a:solidFill>
                  <a:srgbClr val="585858"/>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Add Subtitle</a:t>
            </a:r>
          </a:p>
        </p:txBody>
      </p:sp>
      <p:sp>
        <p:nvSpPr>
          <p:cNvPr id="6" name="Slide Number Placeholder 5"/>
          <p:cNvSpPr>
            <a:spLocks noGrp="1"/>
          </p:cNvSpPr>
          <p:nvPr>
            <p:ph type="sldNum" sz="quarter" idx="12"/>
          </p:nvPr>
        </p:nvSpPr>
        <p:spPr/>
        <p:txBody>
          <a:bodyPr/>
          <a:lstStyle/>
          <a:p>
            <a:fld id="{A43C80DB-1E10-4B42-A90C-FD4E89BD3390}" type="slidenum">
              <a:rPr lang="en-US" smtClean="0"/>
              <a:t>‹#›</a:t>
            </a:fld>
            <a:endParaRPr lang="en-US" dirty="0"/>
          </a:p>
        </p:txBody>
      </p:sp>
    </p:spTree>
    <p:extLst>
      <p:ext uri="{BB962C8B-B14F-4D97-AF65-F5344CB8AC3E}">
        <p14:creationId xmlns:p14="http://schemas.microsoft.com/office/powerpoint/2010/main" val="2495627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Title &amp; subtitle">
    <p:spTree>
      <p:nvGrpSpPr>
        <p:cNvPr id="1" name=""/>
        <p:cNvGrpSpPr/>
        <p:nvPr/>
      </p:nvGrpSpPr>
      <p:grpSpPr>
        <a:xfrm>
          <a:off x="0" y="0"/>
          <a:ext cx="0" cy="0"/>
          <a:chOff x="0" y="0"/>
          <a:chExt cx="0" cy="0"/>
        </a:xfrm>
      </p:grpSpPr>
      <p:sp>
        <p:nvSpPr>
          <p:cNvPr id="10" name="Text Placeholder 8"/>
          <p:cNvSpPr>
            <a:spLocks noGrp="1"/>
          </p:cNvSpPr>
          <p:nvPr>
            <p:ph type="body" sz="quarter" idx="13" hasCustomPrompt="1"/>
          </p:nvPr>
        </p:nvSpPr>
        <p:spPr>
          <a:xfrm>
            <a:off x="501650" y="651600"/>
            <a:ext cx="11188700" cy="757255"/>
          </a:xfrm>
          <a:prstGeom prst="rect">
            <a:avLst/>
          </a:prstGeom>
        </p:spPr>
        <p:txBody>
          <a:bodyPr lIns="0" tIns="0" rIns="0" bIns="0">
            <a:noAutofit/>
          </a:bodyPr>
          <a:lstStyle>
            <a:lvl1pPr marL="0" indent="0">
              <a:buNone/>
              <a:defRPr sz="2000" b="0">
                <a:solidFill>
                  <a:schemeClr val="tx2"/>
                </a:solidFill>
              </a:defRPr>
            </a:lvl1pPr>
          </a:lstStyle>
          <a:p>
            <a:pPr lvl="0"/>
            <a:r>
              <a:rPr lang="en-US" noProof="0" dirty="0"/>
              <a:t>Click to add subtitle</a:t>
            </a:r>
          </a:p>
        </p:txBody>
      </p:sp>
      <p:sp>
        <p:nvSpPr>
          <p:cNvPr id="11" name="Title Placeholder 1"/>
          <p:cNvSpPr>
            <a:spLocks noGrp="1"/>
          </p:cNvSpPr>
          <p:nvPr>
            <p:ph type="title" hasCustomPrompt="1"/>
          </p:nvPr>
        </p:nvSpPr>
        <p:spPr>
          <a:xfrm>
            <a:off x="501650" y="317500"/>
            <a:ext cx="11188700" cy="334101"/>
          </a:xfrm>
          <a:prstGeom prst="rect">
            <a:avLst/>
          </a:prstGeom>
        </p:spPr>
        <p:txBody>
          <a:bodyPr vert="horz" lIns="0" tIns="0" rIns="0" bIns="0" rtlCol="0" anchor="t" anchorCtr="0">
            <a:noAutofit/>
          </a:bodyPr>
          <a:lstStyle>
            <a:lvl1pPr>
              <a:defRPr/>
            </a:lvl1pPr>
          </a:lstStyle>
          <a:p>
            <a:r>
              <a:rPr lang="en-US" noProof="0" dirty="0"/>
              <a:t>Click to add title</a:t>
            </a:r>
          </a:p>
        </p:txBody>
      </p:sp>
    </p:spTree>
    <p:extLst>
      <p:ext uri="{BB962C8B-B14F-4D97-AF65-F5344CB8AC3E}">
        <p14:creationId xmlns:p14="http://schemas.microsoft.com/office/powerpoint/2010/main" val="2866950315"/>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6347459"/>
            <a:ext cx="11987783" cy="510540"/>
          </a:xfrm>
          <a:prstGeom prst="rect">
            <a:avLst/>
          </a:prstGeom>
          <a:blipFill>
            <a:blip r:embed="rId9" cstate="print"/>
            <a:stretch>
              <a:fillRect/>
            </a:stretch>
          </a:blipFill>
        </p:spPr>
        <p:txBody>
          <a:bodyPr wrap="square" lIns="0" tIns="0" rIns="0" bIns="0" rtlCol="0"/>
          <a:lstStyle/>
          <a:p>
            <a:endParaRPr/>
          </a:p>
        </p:txBody>
      </p:sp>
      <p:sp>
        <p:nvSpPr>
          <p:cNvPr id="17" name="bg object 17"/>
          <p:cNvSpPr/>
          <p:nvPr/>
        </p:nvSpPr>
        <p:spPr>
          <a:xfrm>
            <a:off x="0" y="6373367"/>
            <a:ext cx="11907520" cy="426720"/>
          </a:xfrm>
          <a:custGeom>
            <a:avLst/>
            <a:gdLst/>
            <a:ahLst/>
            <a:cxnLst/>
            <a:rect l="l" t="t" r="r" b="b"/>
            <a:pathLst>
              <a:path w="11907520" h="426720">
                <a:moveTo>
                  <a:pt x="11907012" y="0"/>
                </a:moveTo>
                <a:lnTo>
                  <a:pt x="10134600" y="0"/>
                </a:lnTo>
                <a:lnTo>
                  <a:pt x="8574024" y="0"/>
                </a:lnTo>
                <a:lnTo>
                  <a:pt x="0" y="0"/>
                </a:lnTo>
                <a:lnTo>
                  <a:pt x="0" y="426720"/>
                </a:lnTo>
                <a:lnTo>
                  <a:pt x="8574024" y="426720"/>
                </a:lnTo>
                <a:lnTo>
                  <a:pt x="10134600" y="426720"/>
                </a:lnTo>
                <a:lnTo>
                  <a:pt x="11907012" y="426720"/>
                </a:lnTo>
                <a:lnTo>
                  <a:pt x="11693652" y="213360"/>
                </a:lnTo>
                <a:lnTo>
                  <a:pt x="11907012" y="0"/>
                </a:lnTo>
                <a:close/>
              </a:path>
            </a:pathLst>
          </a:custGeom>
          <a:solidFill>
            <a:srgbClr val="003C78"/>
          </a:solidFill>
        </p:spPr>
        <p:txBody>
          <a:bodyPr wrap="square" lIns="0" tIns="0" rIns="0" bIns="0" rtlCol="0"/>
          <a:lstStyle/>
          <a:p>
            <a:endParaRPr/>
          </a:p>
        </p:txBody>
      </p:sp>
      <p:sp>
        <p:nvSpPr>
          <p:cNvPr id="2" name="Holder 2"/>
          <p:cNvSpPr>
            <a:spLocks noGrp="1"/>
          </p:cNvSpPr>
          <p:nvPr>
            <p:ph type="title"/>
          </p:nvPr>
        </p:nvSpPr>
        <p:spPr>
          <a:xfrm>
            <a:off x="752633" y="119805"/>
            <a:ext cx="9885680" cy="1327150"/>
          </a:xfrm>
          <a:prstGeom prst="rect">
            <a:avLst/>
          </a:prstGeom>
        </p:spPr>
        <p:txBody>
          <a:bodyPr wrap="square" lIns="0" tIns="0" rIns="0" bIns="0">
            <a:spAutoFit/>
          </a:bodyPr>
          <a:lstStyle>
            <a:lvl1pPr>
              <a:defRPr sz="4250" b="0" i="0">
                <a:solidFill>
                  <a:srgbClr val="575757"/>
                </a:solidFill>
                <a:latin typeface="Verdana"/>
                <a:cs typeface="Verdana"/>
              </a:defRPr>
            </a:lvl1pPr>
          </a:lstStyle>
          <a:p>
            <a:endParaRPr/>
          </a:p>
        </p:txBody>
      </p:sp>
      <p:sp>
        <p:nvSpPr>
          <p:cNvPr id="3" name="Holder 3"/>
          <p:cNvSpPr>
            <a:spLocks noGrp="1"/>
          </p:cNvSpPr>
          <p:nvPr>
            <p:ph type="body" idx="1"/>
          </p:nvPr>
        </p:nvSpPr>
        <p:spPr>
          <a:xfrm>
            <a:off x="594931" y="1204428"/>
            <a:ext cx="11012170" cy="222694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442684" y="6411792"/>
            <a:ext cx="5020945" cy="328929"/>
          </a:xfrm>
          <a:prstGeom prst="rect">
            <a:avLst/>
          </a:prstGeom>
        </p:spPr>
        <p:txBody>
          <a:bodyPr wrap="square" lIns="0" tIns="0" rIns="0" bIns="0">
            <a:spAutoFit/>
          </a:bodyPr>
          <a:lstStyle>
            <a:lvl1pPr>
              <a:defRPr sz="2100" b="0" i="0">
                <a:solidFill>
                  <a:schemeClr val="bg1"/>
                </a:solidFill>
                <a:latin typeface="Arial"/>
                <a:cs typeface="Arial"/>
              </a:defRPr>
            </a:lvl1pPr>
          </a:lstStyle>
          <a:p>
            <a:pPr marL="12700">
              <a:lnSpc>
                <a:spcPts val="2455"/>
              </a:lnSpc>
            </a:pPr>
            <a:r>
              <a:rPr spc="15" dirty="0"/>
              <a:t>Wisconsin </a:t>
            </a:r>
            <a:r>
              <a:rPr spc="10" dirty="0"/>
              <a:t>Department of </a:t>
            </a:r>
            <a:r>
              <a:rPr spc="15" dirty="0"/>
              <a:t>Health</a:t>
            </a:r>
            <a:r>
              <a:rPr spc="-95" dirty="0"/>
              <a:t> </a:t>
            </a:r>
            <a:r>
              <a:rPr spc="15" dirty="0"/>
              <a:t>Services</a:t>
            </a: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8/19/2021</a:t>
            </a:fld>
            <a:endParaRPr lang="en-US"/>
          </a:p>
        </p:txBody>
      </p:sp>
      <p:sp>
        <p:nvSpPr>
          <p:cNvPr id="6" name="Holder 6"/>
          <p:cNvSpPr>
            <a:spLocks noGrp="1"/>
          </p:cNvSpPr>
          <p:nvPr>
            <p:ph type="sldNum" sz="quarter" idx="7"/>
          </p:nvPr>
        </p:nvSpPr>
        <p:spPr>
          <a:xfrm>
            <a:off x="11094210" y="6466406"/>
            <a:ext cx="302259" cy="252095"/>
          </a:xfrm>
          <a:prstGeom prst="rect">
            <a:avLst/>
          </a:prstGeom>
        </p:spPr>
        <p:txBody>
          <a:bodyPr wrap="square" lIns="0" tIns="0" rIns="0" bIns="0">
            <a:spAutoFit/>
          </a:bodyPr>
          <a:lstStyle>
            <a:lvl1pPr>
              <a:defRPr sz="1600" b="1" i="0">
                <a:solidFill>
                  <a:schemeClr val="bg1"/>
                </a:solidFill>
                <a:latin typeface="Arial"/>
                <a:cs typeface="Arial"/>
              </a:defRPr>
            </a:lvl1pPr>
          </a:lstStyle>
          <a:p>
            <a:pPr marL="38100">
              <a:lnSpc>
                <a:spcPts val="1864"/>
              </a:lnSpc>
            </a:pPr>
            <a:fld id="{81D60167-4931-47E6-BA6A-407CBD079E47}" type="slidenum">
              <a:rPr spc="-5" dirty="0"/>
              <a:t>‹#›</a:t>
            </a:fld>
            <a:endParaRPr spc="-5"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5.xml"/><Relationship Id="rId4" Type="http://schemas.openxmlformats.org/officeDocument/2006/relationships/image" Target="../media/image4.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hyperlink" Target="mailto:DHStelehealth@dhs.wisconsin.gov" TargetMode="External"/><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forwardhealth.wi.gov/WIPortal/content/html/news/telehealth_resources.html.spage" TargetMode="External"/><Relationship Id="rId2" Type="http://schemas.openxmlformats.org/officeDocument/2006/relationships/notesSlide" Target="../notesSlides/notesSlide17.xml"/><Relationship Id="rId1" Type="http://schemas.openxmlformats.org/officeDocument/2006/relationships/slideLayout" Target="../slideLayouts/slideLayout6.xml"/><Relationship Id="rId6" Type="http://schemas.openxmlformats.org/officeDocument/2006/relationships/hyperlink" Target="http://www.dhs.wisconsin.gov/telehealth/index.htm" TargetMode="External"/><Relationship Id="rId5" Type="http://schemas.openxmlformats.org/officeDocument/2006/relationships/hyperlink" Target="https://www.dhs.wisconsin.gov/telehealth/stakeholder-engagement.htm" TargetMode="External"/><Relationship Id="rId4" Type="http://schemas.openxmlformats.org/officeDocument/2006/relationships/hyperlink" Target="https://www.dhs.wisconsin.gov/telehealth/index.htm"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hyperlink" Target="http://www.dhs.wisconsin.gov/aboutdhs/alerts.htm" TargetMode="External"/><Relationship Id="rId2" Type="http://schemas.openxmlformats.org/officeDocument/2006/relationships/hyperlink" Target="mailto:DHSTelehealth@dhs.wisconsin.gov"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02692" y="198120"/>
            <a:ext cx="6266687" cy="1219199"/>
          </a:xfrm>
          <a:prstGeom prst="rect">
            <a:avLst/>
          </a:prstGeom>
          <a:blipFill>
            <a:blip r:embed="rId2" cstate="print"/>
            <a:stretch>
              <a:fillRect/>
            </a:stretch>
          </a:blipFill>
        </p:spPr>
        <p:txBody>
          <a:bodyPr wrap="square" lIns="0" tIns="0" rIns="0" bIns="0" rtlCol="0"/>
          <a:lstStyle/>
          <a:p>
            <a:endParaRPr/>
          </a:p>
        </p:txBody>
      </p:sp>
      <p:grpSp>
        <p:nvGrpSpPr>
          <p:cNvPr id="3" name="object 3"/>
          <p:cNvGrpSpPr/>
          <p:nvPr/>
        </p:nvGrpSpPr>
        <p:grpSpPr>
          <a:xfrm>
            <a:off x="0" y="6362700"/>
            <a:ext cx="11988165" cy="495300"/>
            <a:chOff x="0" y="6362700"/>
            <a:chExt cx="11988165" cy="495300"/>
          </a:xfrm>
        </p:grpSpPr>
        <p:sp>
          <p:nvSpPr>
            <p:cNvPr id="4" name="object 4"/>
            <p:cNvSpPr/>
            <p:nvPr/>
          </p:nvSpPr>
          <p:spPr>
            <a:xfrm>
              <a:off x="0" y="6362700"/>
              <a:ext cx="11987783" cy="495299"/>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0" y="6388595"/>
              <a:ext cx="11907520" cy="427355"/>
            </a:xfrm>
            <a:custGeom>
              <a:avLst/>
              <a:gdLst/>
              <a:ahLst/>
              <a:cxnLst/>
              <a:rect l="l" t="t" r="r" b="b"/>
              <a:pathLst>
                <a:path w="11907520" h="427354">
                  <a:moveTo>
                    <a:pt x="11907012" y="12"/>
                  </a:moveTo>
                  <a:lnTo>
                    <a:pt x="10134600" y="12"/>
                  </a:lnTo>
                  <a:lnTo>
                    <a:pt x="0" y="0"/>
                  </a:lnTo>
                  <a:lnTo>
                    <a:pt x="0" y="426732"/>
                  </a:lnTo>
                  <a:lnTo>
                    <a:pt x="8574024" y="426732"/>
                  </a:lnTo>
                  <a:lnTo>
                    <a:pt x="10134600" y="426732"/>
                  </a:lnTo>
                  <a:lnTo>
                    <a:pt x="11907012" y="426732"/>
                  </a:lnTo>
                  <a:lnTo>
                    <a:pt x="11693652" y="213372"/>
                  </a:lnTo>
                  <a:lnTo>
                    <a:pt x="11907012" y="12"/>
                  </a:lnTo>
                  <a:close/>
                </a:path>
              </a:pathLst>
            </a:custGeom>
            <a:solidFill>
              <a:srgbClr val="003C78"/>
            </a:solidFill>
          </p:spPr>
          <p:txBody>
            <a:bodyPr wrap="square" lIns="0" tIns="0" rIns="0" bIns="0" rtlCol="0"/>
            <a:lstStyle/>
            <a:p>
              <a:endParaRPr/>
            </a:p>
          </p:txBody>
        </p:sp>
      </p:grpSp>
      <p:sp>
        <p:nvSpPr>
          <p:cNvPr id="6" name="object 6"/>
          <p:cNvSpPr txBox="1"/>
          <p:nvPr/>
        </p:nvSpPr>
        <p:spPr>
          <a:xfrm>
            <a:off x="1630679" y="6401821"/>
            <a:ext cx="8643620" cy="351155"/>
          </a:xfrm>
          <a:prstGeom prst="rect">
            <a:avLst/>
          </a:prstGeom>
        </p:spPr>
        <p:txBody>
          <a:bodyPr vert="horz" wrap="square" lIns="0" tIns="17145" rIns="0" bIns="0" rtlCol="0">
            <a:spAutoFit/>
          </a:bodyPr>
          <a:lstStyle/>
          <a:p>
            <a:pPr marL="12700">
              <a:lnSpc>
                <a:spcPct val="100000"/>
              </a:lnSpc>
              <a:spcBef>
                <a:spcPts val="135"/>
              </a:spcBef>
            </a:pPr>
            <a:r>
              <a:rPr sz="2100" spc="-100" dirty="0">
                <a:solidFill>
                  <a:srgbClr val="FFFFFF"/>
                </a:solidFill>
                <a:latin typeface="Arial"/>
                <a:cs typeface="Arial"/>
              </a:rPr>
              <a:t>To </a:t>
            </a:r>
            <a:r>
              <a:rPr sz="2100" spc="10" dirty="0">
                <a:solidFill>
                  <a:srgbClr val="FFFFFF"/>
                </a:solidFill>
                <a:latin typeface="Arial"/>
                <a:cs typeface="Arial"/>
              </a:rPr>
              <a:t>protect </a:t>
            </a:r>
            <a:r>
              <a:rPr sz="2100" spc="15" dirty="0">
                <a:solidFill>
                  <a:srgbClr val="FFFFFF"/>
                </a:solidFill>
                <a:latin typeface="Arial"/>
                <a:cs typeface="Arial"/>
              </a:rPr>
              <a:t>and </a:t>
            </a:r>
            <a:r>
              <a:rPr sz="2100" spc="10" dirty="0">
                <a:solidFill>
                  <a:srgbClr val="FFFFFF"/>
                </a:solidFill>
                <a:latin typeface="Arial"/>
                <a:cs typeface="Arial"/>
              </a:rPr>
              <a:t>promote the health </a:t>
            </a:r>
            <a:r>
              <a:rPr sz="2100" spc="15" dirty="0">
                <a:solidFill>
                  <a:srgbClr val="FFFFFF"/>
                </a:solidFill>
                <a:latin typeface="Arial"/>
                <a:cs typeface="Arial"/>
              </a:rPr>
              <a:t>and </a:t>
            </a:r>
            <a:r>
              <a:rPr sz="2100" spc="10" dirty="0">
                <a:solidFill>
                  <a:srgbClr val="FFFFFF"/>
                </a:solidFill>
                <a:latin typeface="Arial"/>
                <a:cs typeface="Arial"/>
              </a:rPr>
              <a:t>safety of the </a:t>
            </a:r>
            <a:r>
              <a:rPr sz="2100" spc="15" dirty="0">
                <a:solidFill>
                  <a:srgbClr val="FFFFFF"/>
                </a:solidFill>
                <a:latin typeface="Arial"/>
                <a:cs typeface="Arial"/>
              </a:rPr>
              <a:t>people </a:t>
            </a:r>
            <a:r>
              <a:rPr sz="2100" spc="10" dirty="0">
                <a:solidFill>
                  <a:srgbClr val="FFFFFF"/>
                </a:solidFill>
                <a:latin typeface="Arial"/>
                <a:cs typeface="Arial"/>
              </a:rPr>
              <a:t>of</a:t>
            </a:r>
            <a:r>
              <a:rPr sz="2100" spc="-40" dirty="0">
                <a:solidFill>
                  <a:srgbClr val="FFFFFF"/>
                </a:solidFill>
                <a:latin typeface="Arial"/>
                <a:cs typeface="Arial"/>
              </a:rPr>
              <a:t> </a:t>
            </a:r>
            <a:r>
              <a:rPr sz="2100" spc="15" dirty="0">
                <a:solidFill>
                  <a:srgbClr val="FFFFFF"/>
                </a:solidFill>
                <a:latin typeface="Arial"/>
                <a:cs typeface="Arial"/>
              </a:rPr>
              <a:t>Wisconsin</a:t>
            </a:r>
            <a:endParaRPr sz="2100">
              <a:latin typeface="Arial"/>
              <a:cs typeface="Arial"/>
            </a:endParaRPr>
          </a:p>
        </p:txBody>
      </p:sp>
      <p:grpSp>
        <p:nvGrpSpPr>
          <p:cNvPr id="7" name="object 7"/>
          <p:cNvGrpSpPr/>
          <p:nvPr/>
        </p:nvGrpSpPr>
        <p:grpSpPr>
          <a:xfrm>
            <a:off x="858011" y="0"/>
            <a:ext cx="11334115" cy="6423660"/>
            <a:chOff x="858011" y="0"/>
            <a:chExt cx="11334115" cy="6423660"/>
          </a:xfrm>
        </p:grpSpPr>
        <p:sp>
          <p:nvSpPr>
            <p:cNvPr id="8" name="object 8"/>
            <p:cNvSpPr/>
            <p:nvPr/>
          </p:nvSpPr>
          <p:spPr>
            <a:xfrm>
              <a:off x="7335011" y="0"/>
              <a:ext cx="4856988" cy="6423658"/>
            </a:xfrm>
            <a:prstGeom prst="rect">
              <a:avLst/>
            </a:prstGeom>
            <a:blipFill>
              <a:blip r:embed="rId4" cstate="print"/>
              <a:stretch>
                <a:fillRect/>
              </a:stretch>
            </a:blipFill>
          </p:spPr>
          <p:txBody>
            <a:bodyPr wrap="square" lIns="0" tIns="0" rIns="0" bIns="0" rtlCol="0"/>
            <a:lstStyle/>
            <a:p>
              <a:endParaRPr/>
            </a:p>
          </p:txBody>
        </p:sp>
        <p:sp>
          <p:nvSpPr>
            <p:cNvPr id="9" name="object 9"/>
            <p:cNvSpPr/>
            <p:nvPr/>
          </p:nvSpPr>
          <p:spPr>
            <a:xfrm>
              <a:off x="858011" y="1482852"/>
              <a:ext cx="7187565" cy="4427220"/>
            </a:xfrm>
            <a:custGeom>
              <a:avLst/>
              <a:gdLst/>
              <a:ahLst/>
              <a:cxnLst/>
              <a:rect l="l" t="t" r="r" b="b"/>
              <a:pathLst>
                <a:path w="7187565" h="4427220">
                  <a:moveTo>
                    <a:pt x="0" y="4427220"/>
                  </a:moveTo>
                  <a:lnTo>
                    <a:pt x="7187184" y="4427220"/>
                  </a:lnTo>
                  <a:lnTo>
                    <a:pt x="7187184" y="0"/>
                  </a:lnTo>
                  <a:lnTo>
                    <a:pt x="0" y="0"/>
                  </a:lnTo>
                  <a:lnTo>
                    <a:pt x="0" y="4427220"/>
                  </a:lnTo>
                  <a:close/>
                </a:path>
              </a:pathLst>
            </a:custGeom>
            <a:solidFill>
              <a:srgbClr val="FFFFFF"/>
            </a:solidFill>
          </p:spPr>
          <p:txBody>
            <a:bodyPr wrap="square" lIns="0" tIns="0" rIns="0" bIns="0" rtlCol="0"/>
            <a:lstStyle/>
            <a:p>
              <a:endParaRPr/>
            </a:p>
          </p:txBody>
        </p:sp>
      </p:grpSp>
      <p:sp>
        <p:nvSpPr>
          <p:cNvPr id="10" name="object 10"/>
          <p:cNvSpPr txBox="1"/>
          <p:nvPr/>
        </p:nvSpPr>
        <p:spPr>
          <a:xfrm>
            <a:off x="462627" y="2819400"/>
            <a:ext cx="7919373" cy="566181"/>
          </a:xfrm>
          <a:prstGeom prst="rect">
            <a:avLst/>
          </a:prstGeom>
        </p:spPr>
        <p:txBody>
          <a:bodyPr vert="horz" wrap="square" lIns="0" tIns="12065" rIns="0" bIns="0" rtlCol="0">
            <a:spAutoFit/>
          </a:bodyPr>
          <a:lstStyle/>
          <a:p>
            <a:pPr marL="12700">
              <a:lnSpc>
                <a:spcPct val="100000"/>
              </a:lnSpc>
              <a:spcBef>
                <a:spcPts val="95"/>
              </a:spcBef>
            </a:pPr>
            <a:r>
              <a:rPr lang="en-US" sz="3600" spc="-50" dirty="0">
                <a:solidFill>
                  <a:srgbClr val="585858"/>
                </a:solidFill>
                <a:latin typeface="Verdana"/>
                <a:cs typeface="Verdana"/>
              </a:rPr>
              <a:t>Telehealth Update for WHSFMA</a:t>
            </a:r>
            <a:endParaRPr sz="3600" dirty="0">
              <a:latin typeface="Verdana"/>
              <a:cs typeface="Verdana"/>
            </a:endParaRPr>
          </a:p>
        </p:txBody>
      </p:sp>
      <p:sp>
        <p:nvSpPr>
          <p:cNvPr id="11" name="object 11"/>
          <p:cNvSpPr txBox="1"/>
          <p:nvPr/>
        </p:nvSpPr>
        <p:spPr>
          <a:xfrm>
            <a:off x="462627" y="4056031"/>
            <a:ext cx="5488305" cy="1146468"/>
          </a:xfrm>
          <a:prstGeom prst="rect">
            <a:avLst/>
          </a:prstGeom>
        </p:spPr>
        <p:txBody>
          <a:bodyPr vert="horz" wrap="square" lIns="0" tIns="12700" rIns="0" bIns="0" rtlCol="0">
            <a:spAutoFit/>
          </a:bodyPr>
          <a:lstStyle/>
          <a:p>
            <a:pPr marL="12700">
              <a:lnSpc>
                <a:spcPct val="100000"/>
              </a:lnSpc>
              <a:spcBef>
                <a:spcPts val="100"/>
              </a:spcBef>
            </a:pPr>
            <a:r>
              <a:rPr sz="2400" spc="-5" dirty="0">
                <a:solidFill>
                  <a:srgbClr val="003C78"/>
                </a:solidFill>
                <a:latin typeface="Verdana"/>
                <a:cs typeface="Verdana"/>
              </a:rPr>
              <a:t>Department of Health</a:t>
            </a:r>
            <a:r>
              <a:rPr sz="2400" spc="-80" dirty="0">
                <a:solidFill>
                  <a:srgbClr val="003C78"/>
                </a:solidFill>
                <a:latin typeface="Verdana"/>
                <a:cs typeface="Verdana"/>
              </a:rPr>
              <a:t> </a:t>
            </a:r>
            <a:r>
              <a:rPr sz="2400" spc="-5" dirty="0">
                <a:solidFill>
                  <a:srgbClr val="003C78"/>
                </a:solidFill>
                <a:latin typeface="Verdana"/>
                <a:cs typeface="Verdana"/>
              </a:rPr>
              <a:t>Services  </a:t>
            </a:r>
            <a:endParaRPr lang="en-US" sz="2400" spc="-5" dirty="0">
              <a:solidFill>
                <a:srgbClr val="003C78"/>
              </a:solidFill>
              <a:latin typeface="Verdana"/>
              <a:cs typeface="Verdana"/>
            </a:endParaRPr>
          </a:p>
          <a:p>
            <a:pPr marL="12700">
              <a:lnSpc>
                <a:spcPct val="100000"/>
              </a:lnSpc>
              <a:spcBef>
                <a:spcPts val="100"/>
              </a:spcBef>
            </a:pPr>
            <a:r>
              <a:rPr sz="2400" spc="-10" dirty="0">
                <a:solidFill>
                  <a:srgbClr val="003C78"/>
                </a:solidFill>
                <a:latin typeface="Verdana"/>
                <a:cs typeface="Verdana"/>
              </a:rPr>
              <a:t>Division </a:t>
            </a:r>
            <a:r>
              <a:rPr sz="2400" spc="-5" dirty="0">
                <a:solidFill>
                  <a:srgbClr val="003C78"/>
                </a:solidFill>
                <a:latin typeface="Verdana"/>
                <a:cs typeface="Verdana"/>
              </a:rPr>
              <a:t>of Medicaid Services  </a:t>
            </a:r>
            <a:endParaRPr lang="en-US" sz="2400" spc="-5" dirty="0">
              <a:solidFill>
                <a:srgbClr val="003C78"/>
              </a:solidFill>
              <a:latin typeface="Verdana"/>
              <a:cs typeface="Verdana"/>
            </a:endParaRPr>
          </a:p>
          <a:p>
            <a:pPr marL="12700">
              <a:lnSpc>
                <a:spcPct val="100000"/>
              </a:lnSpc>
              <a:spcBef>
                <a:spcPts val="100"/>
              </a:spcBef>
            </a:pPr>
            <a:r>
              <a:rPr lang="en-US" sz="2400" spc="-5" dirty="0">
                <a:solidFill>
                  <a:srgbClr val="003C78"/>
                </a:solidFill>
                <a:latin typeface="Verdana"/>
                <a:cs typeface="Verdana"/>
              </a:rPr>
              <a:t>August 2021</a:t>
            </a:r>
            <a:endParaRPr sz="2400" dirty="0">
              <a:latin typeface="Verdana"/>
              <a:cs typeface="Verdana"/>
            </a:endParaRPr>
          </a:p>
        </p:txBody>
      </p:sp>
      <p:sp>
        <p:nvSpPr>
          <p:cNvPr id="12" name="object 12"/>
          <p:cNvSpPr/>
          <p:nvPr/>
        </p:nvSpPr>
        <p:spPr>
          <a:xfrm>
            <a:off x="8045195" y="1479041"/>
            <a:ext cx="127000" cy="4432935"/>
          </a:xfrm>
          <a:custGeom>
            <a:avLst/>
            <a:gdLst/>
            <a:ahLst/>
            <a:cxnLst/>
            <a:rect l="l" t="t" r="r" b="b"/>
            <a:pathLst>
              <a:path w="127000" h="4432935">
                <a:moveTo>
                  <a:pt x="0" y="4432604"/>
                </a:moveTo>
                <a:lnTo>
                  <a:pt x="126492" y="4432604"/>
                </a:lnTo>
                <a:lnTo>
                  <a:pt x="126492" y="0"/>
                </a:lnTo>
                <a:lnTo>
                  <a:pt x="0" y="0"/>
                </a:lnTo>
                <a:lnTo>
                  <a:pt x="0" y="4432604"/>
                </a:lnTo>
                <a:close/>
              </a:path>
            </a:pathLst>
          </a:custGeom>
          <a:solidFill>
            <a:srgbClr val="61B5E4"/>
          </a:solidFill>
        </p:spPr>
        <p:txBody>
          <a:bodyPr wrap="square" lIns="0" tIns="0" rIns="0" bIns="0" rtlCol="0"/>
          <a:lstStyle/>
          <a:p>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52800" y="6400800"/>
            <a:ext cx="5210722" cy="374461"/>
          </a:xfrm>
          <a:prstGeom prst="rect">
            <a:avLst/>
          </a:prstGeom>
        </p:spPr>
        <p:txBody>
          <a:bodyPr wrap="none">
            <a:spAutoFit/>
          </a:bodyPr>
          <a:lstStyle/>
          <a:p>
            <a:pPr marL="12700">
              <a:lnSpc>
                <a:spcPts val="2200"/>
              </a:lnSpc>
            </a:pPr>
            <a:r>
              <a:rPr lang="en-US" sz="2100" spc="15" dirty="0">
                <a:solidFill>
                  <a:schemeClr val="bg1"/>
                </a:solidFill>
                <a:latin typeface="Arial" panose="020B0604020202020204" pitchFamily="34" charset="0"/>
                <a:cs typeface="Arial" panose="020B0604020202020204" pitchFamily="34" charset="0"/>
              </a:rPr>
              <a:t>Wisconsin </a:t>
            </a:r>
            <a:r>
              <a:rPr lang="en-US" sz="2100" spc="10" dirty="0">
                <a:solidFill>
                  <a:schemeClr val="bg1"/>
                </a:solidFill>
                <a:latin typeface="Arial" panose="020B0604020202020204" pitchFamily="34" charset="0"/>
                <a:cs typeface="Arial" panose="020B0604020202020204" pitchFamily="34" charset="0"/>
              </a:rPr>
              <a:t>Department of </a:t>
            </a:r>
            <a:r>
              <a:rPr lang="en-US" sz="2100" spc="15" dirty="0">
                <a:solidFill>
                  <a:schemeClr val="bg1"/>
                </a:solidFill>
                <a:latin typeface="Arial" panose="020B0604020202020204" pitchFamily="34" charset="0"/>
                <a:cs typeface="Arial" panose="020B0604020202020204" pitchFamily="34" charset="0"/>
              </a:rPr>
              <a:t>Health</a:t>
            </a:r>
            <a:r>
              <a:rPr lang="en-US" sz="2100" spc="-95" dirty="0">
                <a:solidFill>
                  <a:schemeClr val="bg1"/>
                </a:solidFill>
                <a:latin typeface="Arial" panose="020B0604020202020204" pitchFamily="34" charset="0"/>
                <a:cs typeface="Arial" panose="020B0604020202020204" pitchFamily="34" charset="0"/>
              </a:rPr>
              <a:t> </a:t>
            </a:r>
            <a:r>
              <a:rPr lang="en-US" sz="2100" spc="15" dirty="0">
                <a:solidFill>
                  <a:schemeClr val="bg1"/>
                </a:solidFill>
                <a:latin typeface="Arial" panose="020B0604020202020204" pitchFamily="34" charset="0"/>
                <a:cs typeface="Arial" panose="020B0604020202020204" pitchFamily="34" charset="0"/>
              </a:rPr>
              <a:t>Services</a:t>
            </a:r>
          </a:p>
        </p:txBody>
      </p:sp>
      <p:sp>
        <p:nvSpPr>
          <p:cNvPr id="5" name="Slide Number Placeholder 4"/>
          <p:cNvSpPr>
            <a:spLocks noGrp="1"/>
          </p:cNvSpPr>
          <p:nvPr>
            <p:ph type="sldNum" sz="quarter" idx="7"/>
          </p:nvPr>
        </p:nvSpPr>
        <p:spPr/>
        <p:txBody>
          <a:bodyPr/>
          <a:lstStyle/>
          <a:p>
            <a:pPr marL="38100">
              <a:lnSpc>
                <a:spcPts val="1864"/>
              </a:lnSpc>
            </a:pPr>
            <a:fld id="{81D60167-4931-47E6-BA6A-407CBD079E47}" type="slidenum">
              <a:rPr lang="en-US" spc="-5" smtClean="0"/>
              <a:t>10</a:t>
            </a:fld>
            <a:endParaRPr lang="en-US" spc="-5" dirty="0"/>
          </a:p>
        </p:txBody>
      </p:sp>
      <p:sp>
        <p:nvSpPr>
          <p:cNvPr id="6" name="Text Placeholder 2">
            <a:extLst>
              <a:ext uri="{FF2B5EF4-FFF2-40B4-BE49-F238E27FC236}">
                <a16:creationId xmlns:a16="http://schemas.microsoft.com/office/drawing/2014/main" id="{F841CD15-B4F5-42C4-8DFF-37F83F0B7A5C}"/>
              </a:ext>
            </a:extLst>
          </p:cNvPr>
          <p:cNvSpPr txBox="1">
            <a:spLocks/>
          </p:cNvSpPr>
          <p:nvPr/>
        </p:nvSpPr>
        <p:spPr>
          <a:xfrm>
            <a:off x="690283" y="1905000"/>
            <a:ext cx="10921299" cy="3185487"/>
          </a:xfrm>
          <a:prstGeom prst="rect">
            <a:avLst/>
          </a:prstGeom>
        </p:spPr>
        <p:txBody>
          <a:bodyPr wrap="square" lIns="0" tIns="0" rIns="0" bIns="0">
            <a:spAutoFit/>
          </a:bodyPr>
          <a:lstStyle>
            <a:lvl1pPr marL="0">
              <a:defRPr b="0" i="0">
                <a:solidFill>
                  <a:schemeClr val="tx1"/>
                </a:solidFill>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90170" marR="88900">
              <a:spcBef>
                <a:spcPts val="600"/>
              </a:spcBef>
            </a:pPr>
            <a:r>
              <a:rPr lang="en-US" sz="2400" dirty="0">
                <a:latin typeface="Verdana" panose="020B0604030504040204" pitchFamily="34" charset="0"/>
                <a:ea typeface="Verdana" panose="020B0604030504040204" pitchFamily="34" charset="0"/>
              </a:rPr>
              <a:t>ForwardHealth </a:t>
            </a:r>
            <a:r>
              <a:rPr lang="en-US" sz="2400" b="1" dirty="0">
                <a:latin typeface="Verdana" panose="020B0604030504040204" pitchFamily="34" charset="0"/>
                <a:ea typeface="Verdana" panose="020B0604030504040204" pitchFamily="34" charset="0"/>
              </a:rPr>
              <a:t>added temporary coverage </a:t>
            </a:r>
            <a:r>
              <a:rPr lang="en-US" sz="2400" dirty="0">
                <a:latin typeface="Verdana" panose="020B0604030504040204" pitchFamily="34" charset="0"/>
                <a:ea typeface="Verdana" panose="020B0604030504040204" pitchFamily="34" charset="0"/>
              </a:rPr>
              <a:t>for:</a:t>
            </a:r>
          </a:p>
          <a:p>
            <a:pPr marL="433070" marR="88900" indent="-342900">
              <a:spcBef>
                <a:spcPts val="600"/>
              </a:spcBef>
              <a:buFont typeface="Wingdings" panose="05000000000000000000" pitchFamily="2" charset="2"/>
              <a:buChar char="§"/>
            </a:pPr>
            <a:r>
              <a:rPr lang="en-US" sz="2400" dirty="0">
                <a:latin typeface="Verdana" panose="020B0604030504040204" pitchFamily="34" charset="0"/>
                <a:ea typeface="Verdana" panose="020B0604030504040204" pitchFamily="34" charset="0"/>
              </a:rPr>
              <a:t>Real-time interactive telehealth, including audio-only communication, for currently covered services that can be delivered with functional equivalency to the in-person service. </a:t>
            </a:r>
          </a:p>
          <a:p>
            <a:pPr marL="433070" marR="88900" indent="-342900">
              <a:spcBef>
                <a:spcPts val="600"/>
              </a:spcBef>
              <a:buFont typeface="Wingdings" panose="05000000000000000000" pitchFamily="2" charset="2"/>
              <a:buChar char="§"/>
            </a:pPr>
            <a:r>
              <a:rPr lang="en-US" sz="2400" dirty="0">
                <a:latin typeface="Verdana" panose="020B0604030504040204" pitchFamily="34" charset="0"/>
                <a:ea typeface="Verdana" panose="020B0604030504040204" pitchFamily="34" charset="0"/>
              </a:rPr>
              <a:t>This applies to </a:t>
            </a:r>
            <a:r>
              <a:rPr lang="en-US" sz="2400" b="1" dirty="0">
                <a:latin typeface="Verdana" panose="020B0604030504040204" pitchFamily="34" charset="0"/>
                <a:ea typeface="Verdana" panose="020B0604030504040204" pitchFamily="34" charset="0"/>
              </a:rPr>
              <a:t>all</a:t>
            </a:r>
            <a:r>
              <a:rPr lang="en-US" sz="2400" dirty="0">
                <a:latin typeface="Verdana" panose="020B0604030504040204" pitchFamily="34" charset="0"/>
                <a:ea typeface="Verdana" panose="020B0604030504040204" pitchFamily="34" charset="0"/>
              </a:rPr>
              <a:t> service areas and </a:t>
            </a:r>
            <a:r>
              <a:rPr lang="en-US" sz="2400" b="1" dirty="0">
                <a:latin typeface="Verdana" panose="020B0604030504040204" pitchFamily="34" charset="0"/>
                <a:ea typeface="Verdana" panose="020B0604030504040204" pitchFamily="34" charset="0"/>
              </a:rPr>
              <a:t>all</a:t>
            </a:r>
            <a:r>
              <a:rPr lang="en-US" sz="2400" dirty="0">
                <a:latin typeface="Verdana" panose="020B0604030504040204" pitchFamily="34" charset="0"/>
                <a:ea typeface="Verdana" panose="020B0604030504040204" pitchFamily="34" charset="0"/>
              </a:rPr>
              <a:t> enrolled professional and paraprofessional providers allowable within current ForwardHealth coverage policy.</a:t>
            </a:r>
            <a:endParaRPr lang="en-US" sz="2400" spc="-10" dirty="0">
              <a:latin typeface="Verdana" panose="020B0604030504040204" pitchFamily="34" charset="0"/>
              <a:ea typeface="Verdana" panose="020B0604030504040204" pitchFamily="34" charset="0"/>
              <a:cs typeface="Verdana"/>
            </a:endParaRPr>
          </a:p>
          <a:p>
            <a:pPr marL="433070" marR="88900" indent="-342900">
              <a:spcBef>
                <a:spcPts val="600"/>
              </a:spcBef>
              <a:buFont typeface="Wingdings" panose="05000000000000000000" pitchFamily="2" charset="2"/>
              <a:buChar char="§"/>
            </a:pPr>
            <a:r>
              <a:rPr lang="en-US" sz="2400" spc="-5" dirty="0" err="1">
                <a:latin typeface="Verdana" panose="020B0604030504040204" pitchFamily="34" charset="0"/>
                <a:ea typeface="Verdana" panose="020B0604030504040204" pitchFamily="34" charset="0"/>
                <a:cs typeface="Verdana"/>
              </a:rPr>
              <a:t>Interprofessional</a:t>
            </a:r>
            <a:r>
              <a:rPr lang="en-US" sz="2400" spc="-5" dirty="0">
                <a:latin typeface="Verdana" panose="020B0604030504040204" pitchFamily="34" charset="0"/>
                <a:ea typeface="Verdana" panose="020B0604030504040204" pitchFamily="34" charset="0"/>
                <a:cs typeface="Verdana"/>
              </a:rPr>
              <a:t> consultations and remote physiologic monitoring</a:t>
            </a:r>
            <a:r>
              <a:rPr lang="en-US" sz="2400" spc="-5" dirty="0" smtClean="0">
                <a:latin typeface="Verdana" panose="020B0604030504040204" pitchFamily="34" charset="0"/>
                <a:ea typeface="Verdana" panose="020B0604030504040204" pitchFamily="34" charset="0"/>
                <a:cs typeface="Verdana"/>
              </a:rPr>
              <a:t>.</a:t>
            </a:r>
            <a:endParaRPr lang="en-US" sz="2400" dirty="0">
              <a:latin typeface="Verdana" panose="020B0604030504040204" pitchFamily="34" charset="0"/>
              <a:ea typeface="Verdana" panose="020B0604030504040204" pitchFamily="34" charset="0"/>
              <a:cs typeface="Verdana"/>
            </a:endParaRPr>
          </a:p>
        </p:txBody>
      </p:sp>
      <p:sp>
        <p:nvSpPr>
          <p:cNvPr id="7" name="object 2">
            <a:extLst>
              <a:ext uri="{FF2B5EF4-FFF2-40B4-BE49-F238E27FC236}">
                <a16:creationId xmlns:a16="http://schemas.microsoft.com/office/drawing/2014/main" id="{FD614412-BC71-4468-88D5-4CE648CC7ABF}"/>
              </a:ext>
            </a:extLst>
          </p:cNvPr>
          <p:cNvSpPr txBox="1">
            <a:spLocks/>
          </p:cNvSpPr>
          <p:nvPr/>
        </p:nvSpPr>
        <p:spPr>
          <a:xfrm>
            <a:off x="672354" y="507808"/>
            <a:ext cx="10217960" cy="627736"/>
          </a:xfrm>
          <a:prstGeom prst="rect">
            <a:avLst/>
          </a:prstGeom>
        </p:spPr>
        <p:txBody>
          <a:bodyPr vert="horz" wrap="square" lIns="0" tIns="133985" rIns="0" bIns="0" rtlCol="0">
            <a:spAutoFit/>
          </a:bodyPr>
          <a:lstStyle>
            <a:lvl1pPr>
              <a:defRPr sz="4250" b="0" i="0">
                <a:solidFill>
                  <a:srgbClr val="575757"/>
                </a:solidFill>
                <a:latin typeface="Verdana"/>
                <a:ea typeface="+mj-ea"/>
                <a:cs typeface="Verdana"/>
              </a:defRPr>
            </a:lvl1pPr>
          </a:lstStyle>
          <a:p>
            <a:pPr marL="12700">
              <a:spcBef>
                <a:spcPts val="1055"/>
              </a:spcBef>
            </a:pPr>
            <a:r>
              <a:rPr lang="en-US" sz="3200" spc="10" dirty="0">
                <a:solidFill>
                  <a:schemeClr val="tx1"/>
                </a:solidFill>
              </a:rPr>
              <a:t>COVID-19 and </a:t>
            </a:r>
            <a:r>
              <a:rPr lang="en-US" sz="3200" spc="-40" dirty="0">
                <a:solidFill>
                  <a:schemeClr val="tx1"/>
                </a:solidFill>
              </a:rPr>
              <a:t>Telehealth</a:t>
            </a:r>
            <a:r>
              <a:rPr lang="en-US" sz="3200" spc="-105" dirty="0">
                <a:solidFill>
                  <a:schemeClr val="tx1"/>
                </a:solidFill>
              </a:rPr>
              <a:t> </a:t>
            </a:r>
            <a:r>
              <a:rPr lang="en-US" sz="3200" spc="-15" dirty="0">
                <a:solidFill>
                  <a:schemeClr val="tx1"/>
                </a:solidFill>
              </a:rPr>
              <a:t>Policy (3)</a:t>
            </a:r>
            <a:endParaRPr lang="en-US" sz="3200" kern="0" spc="-15" dirty="0">
              <a:solidFill>
                <a:schemeClr val="tx1"/>
              </a:solidFill>
            </a:endParaRPr>
          </a:p>
        </p:txBody>
      </p:sp>
    </p:spTree>
    <p:extLst>
      <p:ext uri="{BB962C8B-B14F-4D97-AF65-F5344CB8AC3E}">
        <p14:creationId xmlns:p14="http://schemas.microsoft.com/office/powerpoint/2010/main" val="39081871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43C80DB-1E10-4B42-A90C-FD4E89BD3390}" type="slidenum">
              <a:rPr lang="en-US" smtClean="0"/>
              <a:t>11</a:t>
            </a:fld>
            <a:endParaRPr lang="en-US" dirty="0"/>
          </a:p>
        </p:txBody>
      </p:sp>
      <p:sp>
        <p:nvSpPr>
          <p:cNvPr id="2" name="Rectangle 1"/>
          <p:cNvSpPr/>
          <p:nvPr/>
        </p:nvSpPr>
        <p:spPr>
          <a:xfrm>
            <a:off x="3352800" y="6385986"/>
            <a:ext cx="5210722" cy="412934"/>
          </a:xfrm>
          <a:prstGeom prst="rect">
            <a:avLst/>
          </a:prstGeom>
        </p:spPr>
        <p:txBody>
          <a:bodyPr wrap="none">
            <a:spAutoFit/>
          </a:bodyPr>
          <a:lstStyle/>
          <a:p>
            <a:pPr marL="12700">
              <a:lnSpc>
                <a:spcPts val="2455"/>
              </a:lnSpc>
            </a:pPr>
            <a:r>
              <a:rPr lang="en-US" sz="2100" spc="15" dirty="0">
                <a:solidFill>
                  <a:schemeClr val="bg1"/>
                </a:solidFill>
                <a:latin typeface="Arial" panose="020B0604020202020204" pitchFamily="34" charset="0"/>
                <a:cs typeface="Arial" panose="020B0604020202020204" pitchFamily="34" charset="0"/>
              </a:rPr>
              <a:t>Wisconsin </a:t>
            </a:r>
            <a:r>
              <a:rPr lang="en-US" sz="2100" spc="10" dirty="0">
                <a:solidFill>
                  <a:schemeClr val="bg1"/>
                </a:solidFill>
                <a:latin typeface="Arial" panose="020B0604020202020204" pitchFamily="34" charset="0"/>
                <a:cs typeface="Arial" panose="020B0604020202020204" pitchFamily="34" charset="0"/>
              </a:rPr>
              <a:t>Department of </a:t>
            </a:r>
            <a:r>
              <a:rPr lang="en-US" sz="2100" spc="15" dirty="0">
                <a:solidFill>
                  <a:schemeClr val="bg1"/>
                </a:solidFill>
                <a:latin typeface="Arial" panose="020B0604020202020204" pitchFamily="34" charset="0"/>
                <a:cs typeface="Arial" panose="020B0604020202020204" pitchFamily="34" charset="0"/>
              </a:rPr>
              <a:t>Health</a:t>
            </a:r>
            <a:r>
              <a:rPr lang="en-US" sz="2100" spc="-95" dirty="0">
                <a:solidFill>
                  <a:schemeClr val="bg1"/>
                </a:solidFill>
                <a:latin typeface="Arial" panose="020B0604020202020204" pitchFamily="34" charset="0"/>
                <a:cs typeface="Arial" panose="020B0604020202020204" pitchFamily="34" charset="0"/>
              </a:rPr>
              <a:t> </a:t>
            </a:r>
            <a:r>
              <a:rPr lang="en-US" sz="2100" spc="15" dirty="0">
                <a:solidFill>
                  <a:schemeClr val="bg1"/>
                </a:solidFill>
                <a:latin typeface="Arial" panose="020B0604020202020204" pitchFamily="34" charset="0"/>
                <a:cs typeface="Arial" panose="020B0604020202020204" pitchFamily="34" charset="0"/>
              </a:rPr>
              <a:t>Services</a:t>
            </a:r>
          </a:p>
        </p:txBody>
      </p:sp>
      <p:sp>
        <p:nvSpPr>
          <p:cNvPr id="6" name="object 2">
            <a:extLst>
              <a:ext uri="{FF2B5EF4-FFF2-40B4-BE49-F238E27FC236}">
                <a16:creationId xmlns:a16="http://schemas.microsoft.com/office/drawing/2014/main" id="{334E9C96-3D22-47FC-8E44-86EAB30D69EE}"/>
              </a:ext>
            </a:extLst>
          </p:cNvPr>
          <p:cNvSpPr txBox="1">
            <a:spLocks/>
          </p:cNvSpPr>
          <p:nvPr/>
        </p:nvSpPr>
        <p:spPr>
          <a:xfrm>
            <a:off x="609600" y="451637"/>
            <a:ext cx="11063283" cy="1120178"/>
          </a:xfrm>
          <a:prstGeom prst="rect">
            <a:avLst/>
          </a:prstGeom>
        </p:spPr>
        <p:txBody>
          <a:bodyPr vert="horz" wrap="square" lIns="0" tIns="133985" rIns="0" bIns="0" rtlCol="0">
            <a:spAutoFit/>
          </a:bodyPr>
          <a:lstStyle>
            <a:lvl1pPr>
              <a:defRPr sz="4250" b="0" i="0">
                <a:solidFill>
                  <a:srgbClr val="575757"/>
                </a:solidFill>
                <a:latin typeface="Verdana"/>
                <a:ea typeface="+mj-ea"/>
                <a:cs typeface="Verdana"/>
              </a:defRPr>
            </a:lvl1pPr>
          </a:lstStyle>
          <a:p>
            <a:pPr marL="12700">
              <a:spcBef>
                <a:spcPts val="1055"/>
              </a:spcBef>
            </a:pPr>
            <a:r>
              <a:rPr lang="en-US" sz="3200" spc="5" dirty="0">
                <a:solidFill>
                  <a:schemeClr val="tx1"/>
                </a:solidFill>
              </a:rPr>
              <a:t>Transition from Temporary to Permanent Billing </a:t>
            </a:r>
            <a:r>
              <a:rPr lang="en-US" sz="3200" spc="5" dirty="0" smtClean="0">
                <a:solidFill>
                  <a:schemeClr val="tx1"/>
                </a:solidFill>
              </a:rPr>
              <a:t>Guidelines</a:t>
            </a:r>
            <a:endParaRPr lang="en-US" sz="3200" kern="0" spc="-5" dirty="0">
              <a:solidFill>
                <a:schemeClr val="tx1"/>
              </a:solidFill>
            </a:endParaRPr>
          </a:p>
        </p:txBody>
      </p:sp>
      <p:sp>
        <p:nvSpPr>
          <p:cNvPr id="7" name="object 18">
            <a:extLst>
              <a:ext uri="{FF2B5EF4-FFF2-40B4-BE49-F238E27FC236}">
                <a16:creationId xmlns:a16="http://schemas.microsoft.com/office/drawing/2014/main" id="{2008DFB1-C18D-4188-BF87-3AB5B66C0179}"/>
              </a:ext>
            </a:extLst>
          </p:cNvPr>
          <p:cNvSpPr txBox="1"/>
          <p:nvPr/>
        </p:nvSpPr>
        <p:spPr>
          <a:xfrm>
            <a:off x="673100" y="2286000"/>
            <a:ext cx="10786869" cy="2752035"/>
          </a:xfrm>
          <a:prstGeom prst="rect">
            <a:avLst/>
          </a:prstGeom>
        </p:spPr>
        <p:txBody>
          <a:bodyPr vert="horz" wrap="square" lIns="0" tIns="12700" rIns="0" bIns="0" rtlCol="0">
            <a:spAutoFit/>
          </a:bodyPr>
          <a:lstStyle/>
          <a:p>
            <a:pPr fontAlgn="base">
              <a:spcBef>
                <a:spcPts val="600"/>
              </a:spcBef>
            </a:pPr>
            <a:r>
              <a:rPr lang="en-US" sz="2400" dirty="0">
                <a:latin typeface="Verdana" panose="020B0604030504040204" pitchFamily="34" charset="0"/>
                <a:ea typeface="Verdana" panose="020B0604030504040204" pitchFamily="34" charset="0"/>
              </a:rPr>
              <a:t>From July 1, 2021, through December 31, 2021, providers may submit claims for services identified in permanent telehealth policy using either of the following:</a:t>
            </a:r>
          </a:p>
          <a:p>
            <a:pPr marL="342900" indent="-342900" fontAlgn="base">
              <a:spcBef>
                <a:spcPts val="600"/>
              </a:spcBef>
              <a:buFont typeface="Wingdings" panose="05000000000000000000" pitchFamily="2" charset="2"/>
              <a:buChar char="§"/>
            </a:pPr>
            <a:r>
              <a:rPr lang="en-US" sz="2400" dirty="0">
                <a:latin typeface="Verdana" panose="020B0604030504040204" pitchFamily="34" charset="0"/>
                <a:ea typeface="Verdana" panose="020B0604030504040204" pitchFamily="34" charset="0"/>
              </a:rPr>
              <a:t>Place of Service (POS) code 02 and the GT modifier for synchronous telehealth services.</a:t>
            </a:r>
          </a:p>
          <a:p>
            <a:pPr marL="342900" indent="-342900" fontAlgn="base">
              <a:spcBef>
                <a:spcPts val="600"/>
              </a:spcBef>
              <a:buFont typeface="Wingdings" panose="05000000000000000000" pitchFamily="2" charset="2"/>
              <a:buChar char="§"/>
            </a:pPr>
            <a:r>
              <a:rPr lang="en-US" sz="2400" dirty="0">
                <a:latin typeface="Verdana" panose="020B0604030504040204" pitchFamily="34" charset="0"/>
                <a:ea typeface="Verdana" panose="020B0604030504040204" pitchFamily="34" charset="0"/>
              </a:rPr>
              <a:t>A POS code representing where the provider is located (distant site) and modifier 95 as an informational telehealth modifier</a:t>
            </a:r>
            <a:r>
              <a:rPr lang="en-US" sz="2400" dirty="0" smtClean="0">
                <a:latin typeface="Verdana" panose="020B0604030504040204" pitchFamily="34" charset="0"/>
                <a:ea typeface="Verdana" panose="020B0604030504040204" pitchFamily="34" charset="0"/>
              </a:rPr>
              <a:t>.</a:t>
            </a:r>
            <a:endParaRPr lang="en-US" sz="24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950972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43C80DB-1E10-4B42-A90C-FD4E89BD3390}" type="slidenum">
              <a:rPr lang="en-US" smtClean="0"/>
              <a:t>12</a:t>
            </a:fld>
            <a:endParaRPr lang="en-US" dirty="0"/>
          </a:p>
        </p:txBody>
      </p:sp>
      <p:sp>
        <p:nvSpPr>
          <p:cNvPr id="2" name="Rectangle 1"/>
          <p:cNvSpPr/>
          <p:nvPr/>
        </p:nvSpPr>
        <p:spPr>
          <a:xfrm>
            <a:off x="3352800" y="6385986"/>
            <a:ext cx="5210722" cy="412934"/>
          </a:xfrm>
          <a:prstGeom prst="rect">
            <a:avLst/>
          </a:prstGeom>
        </p:spPr>
        <p:txBody>
          <a:bodyPr wrap="none">
            <a:spAutoFit/>
          </a:bodyPr>
          <a:lstStyle/>
          <a:p>
            <a:pPr marL="12700">
              <a:lnSpc>
                <a:spcPts val="2455"/>
              </a:lnSpc>
            </a:pPr>
            <a:r>
              <a:rPr lang="en-US" sz="2100" spc="15" dirty="0">
                <a:solidFill>
                  <a:schemeClr val="bg1"/>
                </a:solidFill>
                <a:latin typeface="Arial" panose="020B0604020202020204" pitchFamily="34" charset="0"/>
                <a:cs typeface="Arial" panose="020B0604020202020204" pitchFamily="34" charset="0"/>
              </a:rPr>
              <a:t>Wisconsin </a:t>
            </a:r>
            <a:r>
              <a:rPr lang="en-US" sz="2100" spc="10" dirty="0">
                <a:solidFill>
                  <a:schemeClr val="bg1"/>
                </a:solidFill>
                <a:latin typeface="Arial" panose="020B0604020202020204" pitchFamily="34" charset="0"/>
                <a:cs typeface="Arial" panose="020B0604020202020204" pitchFamily="34" charset="0"/>
              </a:rPr>
              <a:t>Department of </a:t>
            </a:r>
            <a:r>
              <a:rPr lang="en-US" sz="2100" spc="15" dirty="0">
                <a:solidFill>
                  <a:schemeClr val="bg1"/>
                </a:solidFill>
                <a:latin typeface="Arial" panose="020B0604020202020204" pitchFamily="34" charset="0"/>
                <a:cs typeface="Arial" panose="020B0604020202020204" pitchFamily="34" charset="0"/>
              </a:rPr>
              <a:t>Health</a:t>
            </a:r>
            <a:r>
              <a:rPr lang="en-US" sz="2100" spc="-95" dirty="0">
                <a:solidFill>
                  <a:schemeClr val="bg1"/>
                </a:solidFill>
                <a:latin typeface="Arial" panose="020B0604020202020204" pitchFamily="34" charset="0"/>
                <a:cs typeface="Arial" panose="020B0604020202020204" pitchFamily="34" charset="0"/>
              </a:rPr>
              <a:t> </a:t>
            </a:r>
            <a:r>
              <a:rPr lang="en-US" sz="2100" spc="15" dirty="0">
                <a:solidFill>
                  <a:schemeClr val="bg1"/>
                </a:solidFill>
                <a:latin typeface="Arial" panose="020B0604020202020204" pitchFamily="34" charset="0"/>
                <a:cs typeface="Arial" panose="020B0604020202020204" pitchFamily="34" charset="0"/>
              </a:rPr>
              <a:t>Services</a:t>
            </a:r>
          </a:p>
        </p:txBody>
      </p:sp>
      <p:sp>
        <p:nvSpPr>
          <p:cNvPr id="6" name="object 2">
            <a:extLst>
              <a:ext uri="{FF2B5EF4-FFF2-40B4-BE49-F238E27FC236}">
                <a16:creationId xmlns:a16="http://schemas.microsoft.com/office/drawing/2014/main" id="{334E9C96-3D22-47FC-8E44-86EAB30D69EE}"/>
              </a:ext>
            </a:extLst>
          </p:cNvPr>
          <p:cNvSpPr txBox="1">
            <a:spLocks/>
          </p:cNvSpPr>
          <p:nvPr/>
        </p:nvSpPr>
        <p:spPr>
          <a:xfrm>
            <a:off x="640976" y="457099"/>
            <a:ext cx="11063283" cy="1120178"/>
          </a:xfrm>
          <a:prstGeom prst="rect">
            <a:avLst/>
          </a:prstGeom>
        </p:spPr>
        <p:txBody>
          <a:bodyPr vert="horz" wrap="square" lIns="0" tIns="133985" rIns="0" bIns="0" rtlCol="0">
            <a:spAutoFit/>
          </a:bodyPr>
          <a:lstStyle>
            <a:lvl1pPr>
              <a:defRPr sz="4250" b="0" i="0">
                <a:solidFill>
                  <a:srgbClr val="575757"/>
                </a:solidFill>
                <a:latin typeface="Verdana"/>
                <a:ea typeface="+mj-ea"/>
                <a:cs typeface="Verdana"/>
              </a:defRPr>
            </a:lvl1pPr>
          </a:lstStyle>
          <a:p>
            <a:pPr marL="12700">
              <a:spcBef>
                <a:spcPts val="1055"/>
              </a:spcBef>
            </a:pPr>
            <a:r>
              <a:rPr lang="en-US" sz="3200" spc="5" dirty="0">
                <a:solidFill>
                  <a:schemeClr val="tx1"/>
                </a:solidFill>
              </a:rPr>
              <a:t>Transition from Temporary to Permanent Billing Guidelines (2)</a:t>
            </a:r>
            <a:endParaRPr lang="en-US" sz="3200" kern="0" spc="-5" dirty="0">
              <a:solidFill>
                <a:schemeClr val="tx1"/>
              </a:solidFill>
            </a:endParaRPr>
          </a:p>
        </p:txBody>
      </p:sp>
      <p:sp>
        <p:nvSpPr>
          <p:cNvPr id="7" name="object 18">
            <a:extLst>
              <a:ext uri="{FF2B5EF4-FFF2-40B4-BE49-F238E27FC236}">
                <a16:creationId xmlns:a16="http://schemas.microsoft.com/office/drawing/2014/main" id="{2008DFB1-C18D-4188-BF87-3AB5B66C0179}"/>
              </a:ext>
            </a:extLst>
          </p:cNvPr>
          <p:cNvSpPr txBox="1"/>
          <p:nvPr/>
        </p:nvSpPr>
        <p:spPr>
          <a:xfrm>
            <a:off x="609600" y="2438400"/>
            <a:ext cx="10786869" cy="2305759"/>
          </a:xfrm>
          <a:prstGeom prst="rect">
            <a:avLst/>
          </a:prstGeom>
        </p:spPr>
        <p:txBody>
          <a:bodyPr vert="horz" wrap="square" lIns="0" tIns="12700" rIns="0" bIns="0" rtlCol="0">
            <a:spAutoFit/>
          </a:bodyPr>
          <a:lstStyle/>
          <a:p>
            <a:pPr marL="342900" indent="-342900" fontAlgn="base">
              <a:spcBef>
                <a:spcPts val="600"/>
              </a:spcBef>
              <a:buFont typeface="Arial" panose="020B0604020202020204" pitchFamily="34" charset="0"/>
              <a:buChar char="•"/>
            </a:pPr>
            <a:r>
              <a:rPr lang="en-US" sz="2400" dirty="0">
                <a:latin typeface="Verdana" panose="020B0604030504040204" pitchFamily="34" charset="0"/>
                <a:ea typeface="Verdana" panose="020B0604030504040204" pitchFamily="34" charset="0"/>
              </a:rPr>
              <a:t>Beginning January 1, 2022, providers will be required to bill permanent synchronous telehealth services with POS code 02 and the GT modifier.</a:t>
            </a:r>
          </a:p>
          <a:p>
            <a:pPr marL="342900" indent="-342900" fontAlgn="base">
              <a:spcBef>
                <a:spcPts val="600"/>
              </a:spcBef>
              <a:buFont typeface="Arial" panose="020B0604020202020204" pitchFamily="34" charset="0"/>
              <a:buChar char="•"/>
            </a:pPr>
            <a:r>
              <a:rPr lang="en-US" sz="2400" dirty="0">
                <a:latin typeface="Verdana" panose="020B0604030504040204" pitchFamily="34" charset="0"/>
                <a:ea typeface="Verdana" panose="020B0604030504040204" pitchFamily="34" charset="0"/>
              </a:rPr>
              <a:t>Claims for telehealth services must also include all modifiers required by coverage policy in order to reimburse the claim correctly. </a:t>
            </a:r>
          </a:p>
        </p:txBody>
      </p:sp>
    </p:spTree>
    <p:extLst>
      <p:ext uri="{BB962C8B-B14F-4D97-AF65-F5344CB8AC3E}">
        <p14:creationId xmlns:p14="http://schemas.microsoft.com/office/powerpoint/2010/main" val="4256612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43C80DB-1E10-4B42-A90C-FD4E89BD3390}" type="slidenum">
              <a:rPr lang="en-US" smtClean="0"/>
              <a:t>13</a:t>
            </a:fld>
            <a:endParaRPr lang="en-US" dirty="0"/>
          </a:p>
        </p:txBody>
      </p:sp>
      <p:sp>
        <p:nvSpPr>
          <p:cNvPr id="2" name="Rectangle 1"/>
          <p:cNvSpPr/>
          <p:nvPr/>
        </p:nvSpPr>
        <p:spPr>
          <a:xfrm>
            <a:off x="3352800" y="6385986"/>
            <a:ext cx="5210722" cy="412934"/>
          </a:xfrm>
          <a:prstGeom prst="rect">
            <a:avLst/>
          </a:prstGeom>
        </p:spPr>
        <p:txBody>
          <a:bodyPr wrap="none">
            <a:spAutoFit/>
          </a:bodyPr>
          <a:lstStyle/>
          <a:p>
            <a:pPr marL="12700">
              <a:lnSpc>
                <a:spcPts val="2455"/>
              </a:lnSpc>
            </a:pPr>
            <a:r>
              <a:rPr lang="en-US" sz="2100" spc="15" dirty="0">
                <a:solidFill>
                  <a:schemeClr val="bg1"/>
                </a:solidFill>
                <a:latin typeface="Arial" panose="020B0604020202020204" pitchFamily="34" charset="0"/>
                <a:cs typeface="Arial" panose="020B0604020202020204" pitchFamily="34" charset="0"/>
              </a:rPr>
              <a:t>Wisconsin </a:t>
            </a:r>
            <a:r>
              <a:rPr lang="en-US" sz="2100" spc="10" dirty="0">
                <a:solidFill>
                  <a:schemeClr val="bg1"/>
                </a:solidFill>
                <a:latin typeface="Arial" panose="020B0604020202020204" pitchFamily="34" charset="0"/>
                <a:cs typeface="Arial" panose="020B0604020202020204" pitchFamily="34" charset="0"/>
              </a:rPr>
              <a:t>Department of </a:t>
            </a:r>
            <a:r>
              <a:rPr lang="en-US" sz="2100" spc="15" dirty="0">
                <a:solidFill>
                  <a:schemeClr val="bg1"/>
                </a:solidFill>
                <a:latin typeface="Arial" panose="020B0604020202020204" pitchFamily="34" charset="0"/>
                <a:cs typeface="Arial" panose="020B0604020202020204" pitchFamily="34" charset="0"/>
              </a:rPr>
              <a:t>Health</a:t>
            </a:r>
            <a:r>
              <a:rPr lang="en-US" sz="2100" spc="-95" dirty="0">
                <a:solidFill>
                  <a:schemeClr val="bg1"/>
                </a:solidFill>
                <a:latin typeface="Arial" panose="020B0604020202020204" pitchFamily="34" charset="0"/>
                <a:cs typeface="Arial" panose="020B0604020202020204" pitchFamily="34" charset="0"/>
              </a:rPr>
              <a:t> </a:t>
            </a:r>
            <a:r>
              <a:rPr lang="en-US" sz="2100" spc="15" dirty="0">
                <a:solidFill>
                  <a:schemeClr val="bg1"/>
                </a:solidFill>
                <a:latin typeface="Arial" panose="020B0604020202020204" pitchFamily="34" charset="0"/>
                <a:cs typeface="Arial" panose="020B0604020202020204" pitchFamily="34" charset="0"/>
              </a:rPr>
              <a:t>Services</a:t>
            </a:r>
          </a:p>
        </p:txBody>
      </p:sp>
      <p:sp>
        <p:nvSpPr>
          <p:cNvPr id="6" name="object 2">
            <a:extLst>
              <a:ext uri="{FF2B5EF4-FFF2-40B4-BE49-F238E27FC236}">
                <a16:creationId xmlns:a16="http://schemas.microsoft.com/office/drawing/2014/main" id="{334E9C96-3D22-47FC-8E44-86EAB30D69EE}"/>
              </a:ext>
            </a:extLst>
          </p:cNvPr>
          <p:cNvSpPr txBox="1">
            <a:spLocks/>
          </p:cNvSpPr>
          <p:nvPr/>
        </p:nvSpPr>
        <p:spPr>
          <a:xfrm>
            <a:off x="685800" y="457200"/>
            <a:ext cx="11063283" cy="627736"/>
          </a:xfrm>
          <a:prstGeom prst="rect">
            <a:avLst/>
          </a:prstGeom>
        </p:spPr>
        <p:txBody>
          <a:bodyPr vert="horz" wrap="square" lIns="0" tIns="133985" rIns="0" bIns="0" rtlCol="0">
            <a:spAutoFit/>
          </a:bodyPr>
          <a:lstStyle>
            <a:lvl1pPr>
              <a:defRPr sz="4250" b="0" i="0">
                <a:solidFill>
                  <a:srgbClr val="575757"/>
                </a:solidFill>
                <a:latin typeface="Verdana"/>
                <a:ea typeface="+mj-ea"/>
                <a:cs typeface="Verdana"/>
              </a:defRPr>
            </a:lvl1pPr>
          </a:lstStyle>
          <a:p>
            <a:pPr marL="12700">
              <a:spcBef>
                <a:spcPts val="1055"/>
              </a:spcBef>
            </a:pPr>
            <a:r>
              <a:rPr lang="en-US" sz="3200" spc="5" dirty="0">
                <a:solidFill>
                  <a:schemeClr val="tx1"/>
                </a:solidFill>
              </a:rPr>
              <a:t>Services Allowable via Permanent </a:t>
            </a:r>
            <a:r>
              <a:rPr lang="en-US" sz="3200" spc="5" dirty="0" smtClean="0">
                <a:solidFill>
                  <a:schemeClr val="tx1"/>
                </a:solidFill>
              </a:rPr>
              <a:t>Telehealth</a:t>
            </a:r>
            <a:endParaRPr lang="en-US" sz="3200" kern="0" spc="-5" dirty="0">
              <a:solidFill>
                <a:schemeClr val="tx1"/>
              </a:solidFill>
            </a:endParaRPr>
          </a:p>
        </p:txBody>
      </p:sp>
      <p:sp>
        <p:nvSpPr>
          <p:cNvPr id="7" name="object 18">
            <a:extLst>
              <a:ext uri="{FF2B5EF4-FFF2-40B4-BE49-F238E27FC236}">
                <a16:creationId xmlns:a16="http://schemas.microsoft.com/office/drawing/2014/main" id="{2008DFB1-C18D-4188-BF87-3AB5B66C0179}"/>
              </a:ext>
            </a:extLst>
          </p:cNvPr>
          <p:cNvSpPr txBox="1"/>
          <p:nvPr/>
        </p:nvSpPr>
        <p:spPr>
          <a:xfrm>
            <a:off x="564726" y="1447800"/>
            <a:ext cx="10786869" cy="3567643"/>
          </a:xfrm>
          <a:prstGeom prst="rect">
            <a:avLst/>
          </a:prstGeom>
        </p:spPr>
        <p:txBody>
          <a:bodyPr vert="horz" wrap="square" lIns="0" tIns="12700" rIns="0" bIns="0" rtlCol="0">
            <a:spAutoFit/>
          </a:bodyPr>
          <a:lstStyle/>
          <a:p>
            <a:pPr marL="342900" indent="-342900" fontAlgn="base">
              <a:spcBef>
                <a:spcPts val="600"/>
              </a:spcBef>
              <a:buFont typeface="Arial" panose="020B0604020202020204" pitchFamily="34" charset="0"/>
              <a:buChar char="•"/>
            </a:pPr>
            <a:r>
              <a:rPr lang="en-US" sz="2400" dirty="0">
                <a:latin typeface="Verdana" panose="020B0604030504040204" pitchFamily="34" charset="0"/>
                <a:ea typeface="Verdana" panose="020B0604030504040204" pitchFamily="34" charset="0"/>
              </a:rPr>
              <a:t>On July 1, 2021 the “list” of allowable telehealth services was removed from Topic 510 of the online handbook.</a:t>
            </a:r>
          </a:p>
          <a:p>
            <a:pPr marL="342900" indent="-342900" fontAlgn="base">
              <a:spcBef>
                <a:spcPts val="600"/>
              </a:spcBef>
              <a:buFont typeface="Arial" panose="020B0604020202020204" pitchFamily="34" charset="0"/>
              <a:buChar char="•"/>
            </a:pPr>
            <a:r>
              <a:rPr lang="en-US" sz="2400" dirty="0">
                <a:latin typeface="Verdana" panose="020B0604030504040204" pitchFamily="34" charset="0"/>
                <a:ea typeface="Verdana" panose="020B0604030504040204" pitchFamily="34" charset="0"/>
              </a:rPr>
              <a:t>To determine whether a service will be allowable under permanent telehealth policy, providers should check the max fee schedule on the ForwardHealth Portal. </a:t>
            </a:r>
            <a:endParaRPr lang="en-US" sz="2400" dirty="0" smtClean="0">
              <a:latin typeface="Verdana" panose="020B0604030504040204" pitchFamily="34" charset="0"/>
              <a:ea typeface="Verdana" panose="020B0604030504040204" pitchFamily="34" charset="0"/>
            </a:endParaRPr>
          </a:p>
          <a:p>
            <a:pPr marL="342900" indent="-342900" fontAlgn="base">
              <a:spcBef>
                <a:spcPts val="600"/>
              </a:spcBef>
              <a:buFont typeface="Arial" panose="020B0604020202020204" pitchFamily="34" charset="0"/>
              <a:buChar char="•"/>
            </a:pPr>
            <a:r>
              <a:rPr lang="en-US" sz="2400" dirty="0">
                <a:latin typeface="Verdana" panose="020B0604030504040204" pitchFamily="34" charset="0"/>
                <a:ea typeface="Verdana" panose="020B0604030504040204" pitchFamily="34" charset="0"/>
              </a:rPr>
              <a:t>Procedure codes for services allowed under permanent telehealth policy have place of service (POS) code 02 (Telehealth) listed as an allowable POS. </a:t>
            </a:r>
          </a:p>
          <a:p>
            <a:pPr marL="342900" indent="-342900" fontAlgn="base">
              <a:spcBef>
                <a:spcPts val="600"/>
              </a:spcBef>
              <a:buFont typeface="Arial" panose="020B0604020202020204" pitchFamily="34" charset="0"/>
              <a:buChar char="•"/>
            </a:pPr>
            <a:endParaRPr lang="en-US" sz="24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1237700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43C80DB-1E10-4B42-A90C-FD4E89BD3390}" type="slidenum">
              <a:rPr lang="en-US" smtClean="0"/>
              <a:t>14</a:t>
            </a:fld>
            <a:endParaRPr lang="en-US" dirty="0"/>
          </a:p>
        </p:txBody>
      </p:sp>
      <p:sp>
        <p:nvSpPr>
          <p:cNvPr id="2" name="Rectangle 1"/>
          <p:cNvSpPr/>
          <p:nvPr/>
        </p:nvSpPr>
        <p:spPr>
          <a:xfrm>
            <a:off x="3352800" y="6385986"/>
            <a:ext cx="5210722" cy="412934"/>
          </a:xfrm>
          <a:prstGeom prst="rect">
            <a:avLst/>
          </a:prstGeom>
        </p:spPr>
        <p:txBody>
          <a:bodyPr wrap="none">
            <a:spAutoFit/>
          </a:bodyPr>
          <a:lstStyle/>
          <a:p>
            <a:pPr marL="12700">
              <a:lnSpc>
                <a:spcPts val="2455"/>
              </a:lnSpc>
            </a:pPr>
            <a:r>
              <a:rPr lang="en-US" sz="2100" spc="15" dirty="0">
                <a:solidFill>
                  <a:schemeClr val="bg1"/>
                </a:solidFill>
                <a:latin typeface="Arial" panose="020B0604020202020204" pitchFamily="34" charset="0"/>
                <a:cs typeface="Arial" panose="020B0604020202020204" pitchFamily="34" charset="0"/>
              </a:rPr>
              <a:t>Wisconsin </a:t>
            </a:r>
            <a:r>
              <a:rPr lang="en-US" sz="2100" spc="10" dirty="0">
                <a:solidFill>
                  <a:schemeClr val="bg1"/>
                </a:solidFill>
                <a:latin typeface="Arial" panose="020B0604020202020204" pitchFamily="34" charset="0"/>
                <a:cs typeface="Arial" panose="020B0604020202020204" pitchFamily="34" charset="0"/>
              </a:rPr>
              <a:t>Department of </a:t>
            </a:r>
            <a:r>
              <a:rPr lang="en-US" sz="2100" spc="15" dirty="0">
                <a:solidFill>
                  <a:schemeClr val="bg1"/>
                </a:solidFill>
                <a:latin typeface="Arial" panose="020B0604020202020204" pitchFamily="34" charset="0"/>
                <a:cs typeface="Arial" panose="020B0604020202020204" pitchFamily="34" charset="0"/>
              </a:rPr>
              <a:t>Health</a:t>
            </a:r>
            <a:r>
              <a:rPr lang="en-US" sz="2100" spc="-95" dirty="0">
                <a:solidFill>
                  <a:schemeClr val="bg1"/>
                </a:solidFill>
                <a:latin typeface="Arial" panose="020B0604020202020204" pitchFamily="34" charset="0"/>
                <a:cs typeface="Arial" panose="020B0604020202020204" pitchFamily="34" charset="0"/>
              </a:rPr>
              <a:t> </a:t>
            </a:r>
            <a:r>
              <a:rPr lang="en-US" sz="2100" spc="15" dirty="0">
                <a:solidFill>
                  <a:schemeClr val="bg1"/>
                </a:solidFill>
                <a:latin typeface="Arial" panose="020B0604020202020204" pitchFamily="34" charset="0"/>
                <a:cs typeface="Arial" panose="020B0604020202020204" pitchFamily="34" charset="0"/>
              </a:rPr>
              <a:t>Services</a:t>
            </a:r>
          </a:p>
        </p:txBody>
      </p:sp>
      <p:sp>
        <p:nvSpPr>
          <p:cNvPr id="6" name="object 2">
            <a:extLst>
              <a:ext uri="{FF2B5EF4-FFF2-40B4-BE49-F238E27FC236}">
                <a16:creationId xmlns:a16="http://schemas.microsoft.com/office/drawing/2014/main" id="{334E9C96-3D22-47FC-8E44-86EAB30D69EE}"/>
              </a:ext>
            </a:extLst>
          </p:cNvPr>
          <p:cNvSpPr txBox="1">
            <a:spLocks/>
          </p:cNvSpPr>
          <p:nvPr/>
        </p:nvSpPr>
        <p:spPr>
          <a:xfrm>
            <a:off x="685800" y="381000"/>
            <a:ext cx="11063283" cy="627736"/>
          </a:xfrm>
          <a:prstGeom prst="rect">
            <a:avLst/>
          </a:prstGeom>
        </p:spPr>
        <p:txBody>
          <a:bodyPr vert="horz" wrap="square" lIns="0" tIns="133985" rIns="0" bIns="0" rtlCol="0">
            <a:spAutoFit/>
          </a:bodyPr>
          <a:lstStyle>
            <a:lvl1pPr>
              <a:defRPr sz="4250" b="0" i="0">
                <a:solidFill>
                  <a:srgbClr val="575757"/>
                </a:solidFill>
                <a:latin typeface="Verdana"/>
                <a:ea typeface="+mj-ea"/>
                <a:cs typeface="Verdana"/>
              </a:defRPr>
            </a:lvl1pPr>
          </a:lstStyle>
          <a:p>
            <a:pPr marL="12700">
              <a:spcBef>
                <a:spcPts val="1055"/>
              </a:spcBef>
            </a:pPr>
            <a:r>
              <a:rPr lang="en-US" sz="3200" spc="5" dirty="0">
                <a:solidFill>
                  <a:schemeClr val="tx1"/>
                </a:solidFill>
              </a:rPr>
              <a:t>Services Allowable via Permanent Telehealth </a:t>
            </a:r>
            <a:r>
              <a:rPr lang="en-US" sz="3200" spc="5" dirty="0" smtClean="0">
                <a:solidFill>
                  <a:schemeClr val="tx1"/>
                </a:solidFill>
              </a:rPr>
              <a:t>(2)</a:t>
            </a:r>
            <a:endParaRPr lang="en-US" sz="3200" kern="0" spc="-5" dirty="0">
              <a:solidFill>
                <a:schemeClr val="tx1"/>
              </a:solidFill>
            </a:endParaRPr>
          </a:p>
        </p:txBody>
      </p:sp>
      <p:sp>
        <p:nvSpPr>
          <p:cNvPr id="7" name="object 18">
            <a:extLst>
              <a:ext uri="{FF2B5EF4-FFF2-40B4-BE49-F238E27FC236}">
                <a16:creationId xmlns:a16="http://schemas.microsoft.com/office/drawing/2014/main" id="{2008DFB1-C18D-4188-BF87-3AB5B66C0179}"/>
              </a:ext>
            </a:extLst>
          </p:cNvPr>
          <p:cNvSpPr txBox="1"/>
          <p:nvPr/>
        </p:nvSpPr>
        <p:spPr>
          <a:xfrm>
            <a:off x="609600" y="1447800"/>
            <a:ext cx="10786869" cy="4306307"/>
          </a:xfrm>
          <a:prstGeom prst="rect">
            <a:avLst/>
          </a:prstGeom>
        </p:spPr>
        <p:txBody>
          <a:bodyPr vert="horz" wrap="square" lIns="0" tIns="12700" rIns="0" bIns="0" rtlCol="0">
            <a:spAutoFit/>
          </a:bodyPr>
          <a:lstStyle/>
          <a:p>
            <a:pPr marL="342900" indent="-342900" fontAlgn="base">
              <a:spcBef>
                <a:spcPts val="600"/>
              </a:spcBef>
              <a:buFont typeface="Arial" panose="020B0604020202020204" pitchFamily="34" charset="0"/>
              <a:buChar char="•"/>
            </a:pPr>
            <a:r>
              <a:rPr lang="en-US" sz="2400" dirty="0">
                <a:latin typeface="Verdana" panose="020B0604030504040204" pitchFamily="34" charset="0"/>
                <a:ea typeface="Verdana" panose="020B0604030504040204" pitchFamily="34" charset="0"/>
              </a:rPr>
              <a:t>The GT modifier may not be listed on the fee schedule, but it is still required on all claim submissions that use POS code 02 to indicate the telehealth service was performed synchronously.</a:t>
            </a:r>
          </a:p>
          <a:p>
            <a:pPr marL="342900" indent="-342900" fontAlgn="base">
              <a:spcBef>
                <a:spcPts val="600"/>
              </a:spcBef>
              <a:buFont typeface="Arial" panose="020B0604020202020204" pitchFamily="34" charset="0"/>
              <a:buChar char="•"/>
            </a:pPr>
            <a:r>
              <a:rPr lang="en-US" sz="2400" dirty="0" smtClean="0">
                <a:latin typeface="Verdana" panose="020B0604030504040204" pitchFamily="34" charset="0"/>
                <a:ea typeface="Verdana" panose="020B0604030504040204" pitchFamily="34" charset="0"/>
              </a:rPr>
              <a:t>Until </a:t>
            </a:r>
            <a:r>
              <a:rPr lang="en-US" sz="2400" dirty="0">
                <a:latin typeface="Verdana" panose="020B0604030504040204" pitchFamily="34" charset="0"/>
                <a:ea typeface="Verdana" panose="020B0604030504040204" pitchFamily="34" charset="0"/>
              </a:rPr>
              <a:t>December 31, 2021 temporary telehealth policy is in effect, where any service a provider feels is functionally equivalent to an in-person service may be performed via audio-visual or audio-only telehealth.</a:t>
            </a:r>
          </a:p>
          <a:p>
            <a:pPr marL="342900" indent="-342900" fontAlgn="base">
              <a:spcBef>
                <a:spcPts val="600"/>
              </a:spcBef>
              <a:buFont typeface="Arial" panose="020B0604020202020204" pitchFamily="34" charset="0"/>
              <a:buChar char="•"/>
            </a:pPr>
            <a:r>
              <a:rPr lang="en-US" sz="2400" dirty="0">
                <a:latin typeface="Verdana" panose="020B0604030504040204" pitchFamily="34" charset="0"/>
                <a:ea typeface="Verdana" panose="020B0604030504040204" pitchFamily="34" charset="0"/>
              </a:rPr>
              <a:t>Effective January 1, 2022, if POS code 02 is not listed as an allowable POS for a procedure code on the max fee schedule, the service will not be reimbursed if performed via telehealth.</a:t>
            </a:r>
          </a:p>
          <a:p>
            <a:pPr marL="342900" indent="-342900" fontAlgn="base">
              <a:spcBef>
                <a:spcPts val="600"/>
              </a:spcBef>
              <a:buFont typeface="Arial" panose="020B0604020202020204" pitchFamily="34" charset="0"/>
              <a:buChar char="•"/>
            </a:pPr>
            <a:endParaRPr lang="en-US" sz="24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7334599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43C80DB-1E10-4B42-A90C-FD4E89BD3390}" type="slidenum">
              <a:rPr lang="en-US" smtClean="0"/>
              <a:t>15</a:t>
            </a:fld>
            <a:endParaRPr lang="en-US" dirty="0"/>
          </a:p>
        </p:txBody>
      </p:sp>
      <p:sp>
        <p:nvSpPr>
          <p:cNvPr id="2" name="Rectangle 1"/>
          <p:cNvSpPr/>
          <p:nvPr/>
        </p:nvSpPr>
        <p:spPr>
          <a:xfrm>
            <a:off x="3352800" y="6385986"/>
            <a:ext cx="5210722" cy="412934"/>
          </a:xfrm>
          <a:prstGeom prst="rect">
            <a:avLst/>
          </a:prstGeom>
        </p:spPr>
        <p:txBody>
          <a:bodyPr wrap="none">
            <a:spAutoFit/>
          </a:bodyPr>
          <a:lstStyle/>
          <a:p>
            <a:pPr marL="12700">
              <a:lnSpc>
                <a:spcPts val="2455"/>
              </a:lnSpc>
            </a:pPr>
            <a:r>
              <a:rPr lang="en-US" sz="2100" spc="15" dirty="0">
                <a:solidFill>
                  <a:schemeClr val="bg1"/>
                </a:solidFill>
                <a:latin typeface="Arial" panose="020B0604020202020204" pitchFamily="34" charset="0"/>
                <a:cs typeface="Arial" panose="020B0604020202020204" pitchFamily="34" charset="0"/>
              </a:rPr>
              <a:t>Wisconsin </a:t>
            </a:r>
            <a:r>
              <a:rPr lang="en-US" sz="2100" spc="10" dirty="0">
                <a:solidFill>
                  <a:schemeClr val="bg1"/>
                </a:solidFill>
                <a:latin typeface="Arial" panose="020B0604020202020204" pitchFamily="34" charset="0"/>
                <a:cs typeface="Arial" panose="020B0604020202020204" pitchFamily="34" charset="0"/>
              </a:rPr>
              <a:t>Department of </a:t>
            </a:r>
            <a:r>
              <a:rPr lang="en-US" sz="2100" spc="15" dirty="0">
                <a:solidFill>
                  <a:schemeClr val="bg1"/>
                </a:solidFill>
                <a:latin typeface="Arial" panose="020B0604020202020204" pitchFamily="34" charset="0"/>
                <a:cs typeface="Arial" panose="020B0604020202020204" pitchFamily="34" charset="0"/>
              </a:rPr>
              <a:t>Health</a:t>
            </a:r>
            <a:r>
              <a:rPr lang="en-US" sz="2100" spc="-95" dirty="0">
                <a:solidFill>
                  <a:schemeClr val="bg1"/>
                </a:solidFill>
                <a:latin typeface="Arial" panose="020B0604020202020204" pitchFamily="34" charset="0"/>
                <a:cs typeface="Arial" panose="020B0604020202020204" pitchFamily="34" charset="0"/>
              </a:rPr>
              <a:t> </a:t>
            </a:r>
            <a:r>
              <a:rPr lang="en-US" sz="2100" spc="15" dirty="0">
                <a:solidFill>
                  <a:schemeClr val="bg1"/>
                </a:solidFill>
                <a:latin typeface="Arial" panose="020B0604020202020204" pitchFamily="34" charset="0"/>
                <a:cs typeface="Arial" panose="020B0604020202020204" pitchFamily="34" charset="0"/>
              </a:rPr>
              <a:t>Services</a:t>
            </a:r>
          </a:p>
        </p:txBody>
      </p:sp>
      <p:sp>
        <p:nvSpPr>
          <p:cNvPr id="6" name="object 2">
            <a:extLst>
              <a:ext uri="{FF2B5EF4-FFF2-40B4-BE49-F238E27FC236}">
                <a16:creationId xmlns:a16="http://schemas.microsoft.com/office/drawing/2014/main" id="{334E9C96-3D22-47FC-8E44-86EAB30D69EE}"/>
              </a:ext>
            </a:extLst>
          </p:cNvPr>
          <p:cNvSpPr txBox="1">
            <a:spLocks/>
          </p:cNvSpPr>
          <p:nvPr/>
        </p:nvSpPr>
        <p:spPr>
          <a:xfrm>
            <a:off x="632012" y="381000"/>
            <a:ext cx="11063283" cy="627736"/>
          </a:xfrm>
          <a:prstGeom prst="rect">
            <a:avLst/>
          </a:prstGeom>
        </p:spPr>
        <p:txBody>
          <a:bodyPr vert="horz" wrap="square" lIns="0" tIns="133985" rIns="0" bIns="0" rtlCol="0">
            <a:spAutoFit/>
          </a:bodyPr>
          <a:lstStyle>
            <a:lvl1pPr>
              <a:defRPr sz="4250" b="0" i="0">
                <a:solidFill>
                  <a:srgbClr val="575757"/>
                </a:solidFill>
                <a:latin typeface="Verdana"/>
                <a:ea typeface="+mj-ea"/>
                <a:cs typeface="Verdana"/>
              </a:defRPr>
            </a:lvl1pPr>
          </a:lstStyle>
          <a:p>
            <a:pPr marL="12700">
              <a:spcBef>
                <a:spcPts val="1055"/>
              </a:spcBef>
            </a:pPr>
            <a:r>
              <a:rPr lang="en-US" sz="3200" spc="5" dirty="0">
                <a:solidFill>
                  <a:schemeClr val="tx1"/>
                </a:solidFill>
              </a:rPr>
              <a:t>Provider </a:t>
            </a:r>
            <a:r>
              <a:rPr lang="en-US" sz="3200" spc="5" dirty="0" smtClean="0">
                <a:solidFill>
                  <a:schemeClr val="tx1"/>
                </a:solidFill>
              </a:rPr>
              <a:t>Feedback</a:t>
            </a:r>
            <a:endParaRPr lang="en-US" sz="3200" kern="0" spc="-5" dirty="0">
              <a:solidFill>
                <a:schemeClr val="tx1"/>
              </a:solidFill>
            </a:endParaRPr>
          </a:p>
        </p:txBody>
      </p:sp>
      <p:sp>
        <p:nvSpPr>
          <p:cNvPr id="7" name="object 18">
            <a:extLst>
              <a:ext uri="{FF2B5EF4-FFF2-40B4-BE49-F238E27FC236}">
                <a16:creationId xmlns:a16="http://schemas.microsoft.com/office/drawing/2014/main" id="{2008DFB1-C18D-4188-BF87-3AB5B66C0179}"/>
              </a:ext>
            </a:extLst>
          </p:cNvPr>
          <p:cNvSpPr txBox="1"/>
          <p:nvPr/>
        </p:nvSpPr>
        <p:spPr>
          <a:xfrm>
            <a:off x="643131" y="1289809"/>
            <a:ext cx="11244069" cy="4398640"/>
          </a:xfrm>
          <a:prstGeom prst="rect">
            <a:avLst/>
          </a:prstGeom>
        </p:spPr>
        <p:txBody>
          <a:bodyPr vert="horz" wrap="square" lIns="0" tIns="12700" rIns="0" bIns="0" rtlCol="0">
            <a:spAutoFit/>
          </a:bodyPr>
          <a:lstStyle/>
          <a:p>
            <a:pPr fontAlgn="base">
              <a:spcBef>
                <a:spcPts val="600"/>
              </a:spcBef>
            </a:pPr>
            <a:r>
              <a:rPr lang="en-US" sz="2400" dirty="0">
                <a:latin typeface="Verdana" panose="020B0604030504040204" pitchFamily="34" charset="0"/>
                <a:ea typeface="Verdana" panose="020B0604030504040204" pitchFamily="34" charset="0"/>
              </a:rPr>
              <a:t>Providers can submit a request to the Wisconsin Department of Health Services for review of additional functionally equivalent services that should be allowed via telehealth under permanent policy that are not identified on the max fee schedule. </a:t>
            </a:r>
            <a:endParaRPr lang="en-US" sz="2400" dirty="0" smtClean="0">
              <a:latin typeface="Verdana" panose="020B0604030504040204" pitchFamily="34" charset="0"/>
              <a:ea typeface="Verdana" panose="020B0604030504040204" pitchFamily="34" charset="0"/>
            </a:endParaRPr>
          </a:p>
          <a:p>
            <a:pPr fontAlgn="base">
              <a:spcBef>
                <a:spcPts val="600"/>
              </a:spcBef>
            </a:pPr>
            <a:endParaRPr lang="en-US" sz="1100" dirty="0" smtClean="0">
              <a:latin typeface="Verdana" panose="020B0604030504040204" pitchFamily="34" charset="0"/>
              <a:ea typeface="Verdana" panose="020B0604030504040204" pitchFamily="34" charset="0"/>
            </a:endParaRPr>
          </a:p>
          <a:p>
            <a:pPr fontAlgn="base">
              <a:spcBef>
                <a:spcPts val="600"/>
              </a:spcBef>
            </a:pPr>
            <a:r>
              <a:rPr lang="en-US" sz="2400" dirty="0" smtClean="0">
                <a:latin typeface="Verdana" panose="020B0604030504040204" pitchFamily="34" charset="0"/>
                <a:ea typeface="Verdana" panose="020B0604030504040204" pitchFamily="34" charset="0"/>
              </a:rPr>
              <a:t>Functionally </a:t>
            </a:r>
            <a:r>
              <a:rPr lang="en-US" sz="2400" dirty="0">
                <a:latin typeface="Verdana" panose="020B0604030504040204" pitchFamily="34" charset="0"/>
                <a:ea typeface="Verdana" panose="020B0604030504040204" pitchFamily="34" charset="0"/>
              </a:rPr>
              <a:t>equivalent means that a service provided via telehealth meets all of the following criteria: </a:t>
            </a:r>
          </a:p>
          <a:p>
            <a:pPr marL="342900" indent="-342900" fontAlgn="base">
              <a:spcBef>
                <a:spcPts val="600"/>
              </a:spcBef>
              <a:buFont typeface="Arial" panose="020B0604020202020204" pitchFamily="34" charset="0"/>
              <a:buChar char="•"/>
            </a:pPr>
            <a:r>
              <a:rPr lang="en-US" sz="2200" dirty="0">
                <a:latin typeface="Verdana" panose="020B0604030504040204" pitchFamily="34" charset="0"/>
                <a:ea typeface="Verdana" panose="020B0604030504040204" pitchFamily="34" charset="0"/>
              </a:rPr>
              <a:t>The quality and effectiveness, and delivery mode of the service provided must be clinically appropriate to be delivered via telehealth.  </a:t>
            </a:r>
          </a:p>
          <a:p>
            <a:pPr marL="342900" indent="-342900" fontAlgn="base">
              <a:spcBef>
                <a:spcPts val="600"/>
              </a:spcBef>
              <a:buFont typeface="Arial" panose="020B0604020202020204" pitchFamily="34" charset="0"/>
              <a:buChar char="•"/>
            </a:pPr>
            <a:r>
              <a:rPr lang="en-US" sz="2200" dirty="0">
                <a:latin typeface="Verdana" panose="020B0604030504040204" pitchFamily="34" charset="0"/>
                <a:ea typeface="Verdana" panose="020B0604030504040204" pitchFamily="34" charset="0"/>
              </a:rPr>
              <a:t>The service must be of sufficient quality as to be the same level of service as an in-person visit. Transmission of voices, images, data, or video must be clear and understandable</a:t>
            </a:r>
            <a:r>
              <a:rPr lang="en-US" sz="2200" dirty="0" smtClean="0">
                <a:latin typeface="Verdana" panose="020B0604030504040204" pitchFamily="34" charset="0"/>
                <a:ea typeface="Verdana" panose="020B0604030504040204" pitchFamily="34" charset="0"/>
              </a:rPr>
              <a:t>.</a:t>
            </a:r>
            <a:endParaRPr lang="en-US" sz="2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2223323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43C80DB-1E10-4B42-A90C-FD4E89BD3390}" type="slidenum">
              <a:rPr lang="en-US" smtClean="0"/>
              <a:t>16</a:t>
            </a:fld>
            <a:endParaRPr lang="en-US" dirty="0"/>
          </a:p>
        </p:txBody>
      </p:sp>
      <p:sp>
        <p:nvSpPr>
          <p:cNvPr id="2" name="Rectangle 1"/>
          <p:cNvSpPr/>
          <p:nvPr/>
        </p:nvSpPr>
        <p:spPr>
          <a:xfrm>
            <a:off x="3352800" y="6385986"/>
            <a:ext cx="5210722" cy="412934"/>
          </a:xfrm>
          <a:prstGeom prst="rect">
            <a:avLst/>
          </a:prstGeom>
        </p:spPr>
        <p:txBody>
          <a:bodyPr wrap="none">
            <a:spAutoFit/>
          </a:bodyPr>
          <a:lstStyle/>
          <a:p>
            <a:pPr marL="12700">
              <a:lnSpc>
                <a:spcPts val="2455"/>
              </a:lnSpc>
            </a:pPr>
            <a:r>
              <a:rPr lang="en-US" sz="2100" spc="15" dirty="0">
                <a:solidFill>
                  <a:schemeClr val="bg1"/>
                </a:solidFill>
                <a:latin typeface="Arial" panose="020B0604020202020204" pitchFamily="34" charset="0"/>
                <a:cs typeface="Arial" panose="020B0604020202020204" pitchFamily="34" charset="0"/>
              </a:rPr>
              <a:t>Wisconsin </a:t>
            </a:r>
            <a:r>
              <a:rPr lang="en-US" sz="2100" spc="10" dirty="0">
                <a:solidFill>
                  <a:schemeClr val="bg1"/>
                </a:solidFill>
                <a:latin typeface="Arial" panose="020B0604020202020204" pitchFamily="34" charset="0"/>
                <a:cs typeface="Arial" panose="020B0604020202020204" pitchFamily="34" charset="0"/>
              </a:rPr>
              <a:t>Department of </a:t>
            </a:r>
            <a:r>
              <a:rPr lang="en-US" sz="2100" spc="15" dirty="0">
                <a:solidFill>
                  <a:schemeClr val="bg1"/>
                </a:solidFill>
                <a:latin typeface="Arial" panose="020B0604020202020204" pitchFamily="34" charset="0"/>
                <a:cs typeface="Arial" panose="020B0604020202020204" pitchFamily="34" charset="0"/>
              </a:rPr>
              <a:t>Health</a:t>
            </a:r>
            <a:r>
              <a:rPr lang="en-US" sz="2100" spc="-95" dirty="0">
                <a:solidFill>
                  <a:schemeClr val="bg1"/>
                </a:solidFill>
                <a:latin typeface="Arial" panose="020B0604020202020204" pitchFamily="34" charset="0"/>
                <a:cs typeface="Arial" panose="020B0604020202020204" pitchFamily="34" charset="0"/>
              </a:rPr>
              <a:t> </a:t>
            </a:r>
            <a:r>
              <a:rPr lang="en-US" sz="2100" spc="15" dirty="0">
                <a:solidFill>
                  <a:schemeClr val="bg1"/>
                </a:solidFill>
                <a:latin typeface="Arial" panose="020B0604020202020204" pitchFamily="34" charset="0"/>
                <a:cs typeface="Arial" panose="020B0604020202020204" pitchFamily="34" charset="0"/>
              </a:rPr>
              <a:t>Services</a:t>
            </a:r>
          </a:p>
        </p:txBody>
      </p:sp>
      <p:sp>
        <p:nvSpPr>
          <p:cNvPr id="6" name="object 2">
            <a:extLst>
              <a:ext uri="{FF2B5EF4-FFF2-40B4-BE49-F238E27FC236}">
                <a16:creationId xmlns:a16="http://schemas.microsoft.com/office/drawing/2014/main" id="{334E9C96-3D22-47FC-8E44-86EAB30D69EE}"/>
              </a:ext>
            </a:extLst>
          </p:cNvPr>
          <p:cNvSpPr txBox="1">
            <a:spLocks/>
          </p:cNvSpPr>
          <p:nvPr/>
        </p:nvSpPr>
        <p:spPr>
          <a:xfrm>
            <a:off x="564726" y="472231"/>
            <a:ext cx="11063283" cy="627736"/>
          </a:xfrm>
          <a:prstGeom prst="rect">
            <a:avLst/>
          </a:prstGeom>
        </p:spPr>
        <p:txBody>
          <a:bodyPr vert="horz" wrap="square" lIns="0" tIns="133985" rIns="0" bIns="0" rtlCol="0">
            <a:spAutoFit/>
          </a:bodyPr>
          <a:lstStyle>
            <a:lvl1pPr>
              <a:defRPr sz="4250" b="0" i="0">
                <a:solidFill>
                  <a:srgbClr val="575757"/>
                </a:solidFill>
                <a:latin typeface="Verdana"/>
                <a:ea typeface="+mj-ea"/>
                <a:cs typeface="Verdana"/>
              </a:defRPr>
            </a:lvl1pPr>
          </a:lstStyle>
          <a:p>
            <a:pPr marL="12700">
              <a:spcBef>
                <a:spcPts val="1055"/>
              </a:spcBef>
            </a:pPr>
            <a:r>
              <a:rPr lang="en-US" sz="3200" spc="5" dirty="0">
                <a:solidFill>
                  <a:schemeClr val="tx1"/>
                </a:solidFill>
              </a:rPr>
              <a:t>Provider Feedback </a:t>
            </a:r>
            <a:r>
              <a:rPr lang="en-US" sz="3200" spc="5" dirty="0" smtClean="0">
                <a:solidFill>
                  <a:schemeClr val="tx1"/>
                </a:solidFill>
              </a:rPr>
              <a:t>(2)</a:t>
            </a:r>
            <a:endParaRPr lang="en-US" sz="3200" kern="0" spc="-5" dirty="0">
              <a:solidFill>
                <a:schemeClr val="tx1"/>
              </a:solidFill>
            </a:endParaRPr>
          </a:p>
        </p:txBody>
      </p:sp>
      <p:sp>
        <p:nvSpPr>
          <p:cNvPr id="7" name="object 18">
            <a:extLst>
              <a:ext uri="{FF2B5EF4-FFF2-40B4-BE49-F238E27FC236}">
                <a16:creationId xmlns:a16="http://schemas.microsoft.com/office/drawing/2014/main" id="{2008DFB1-C18D-4188-BF87-3AB5B66C0179}"/>
              </a:ext>
            </a:extLst>
          </p:cNvPr>
          <p:cNvSpPr txBox="1"/>
          <p:nvPr/>
        </p:nvSpPr>
        <p:spPr>
          <a:xfrm>
            <a:off x="564726" y="1524000"/>
            <a:ext cx="10786869" cy="4013919"/>
          </a:xfrm>
          <a:prstGeom prst="rect">
            <a:avLst/>
          </a:prstGeom>
        </p:spPr>
        <p:txBody>
          <a:bodyPr vert="horz" wrap="square" lIns="0" tIns="12700" rIns="0" bIns="0" rtlCol="0">
            <a:spAutoFit/>
          </a:bodyPr>
          <a:lstStyle/>
          <a:p>
            <a:pPr fontAlgn="base">
              <a:spcBef>
                <a:spcPts val="600"/>
              </a:spcBef>
            </a:pPr>
            <a:r>
              <a:rPr lang="en-US" sz="2400" dirty="0">
                <a:latin typeface="Verdana" panose="020B0604030504040204" pitchFamily="34" charset="0"/>
                <a:ea typeface="Verdana" panose="020B0604030504040204" pitchFamily="34" charset="0"/>
              </a:rPr>
              <a:t>Providers should email telehealth coverage requests to </a:t>
            </a:r>
            <a:r>
              <a:rPr lang="en-US" sz="2400" dirty="0" smtClean="0">
                <a:latin typeface="Verdana" panose="020B0604030504040204" pitchFamily="34" charset="0"/>
                <a:ea typeface="Verdana" panose="020B0604030504040204" pitchFamily="34" charset="0"/>
                <a:hlinkClick r:id="rId3"/>
              </a:rPr>
              <a:t>DHStelehealth@dhs.wisconsin.gov</a:t>
            </a:r>
            <a:r>
              <a:rPr lang="en-US" sz="2400" dirty="0">
                <a:latin typeface="Verdana" panose="020B0604030504040204" pitchFamily="34" charset="0"/>
                <a:ea typeface="Verdana" panose="020B0604030504040204" pitchFamily="34" charset="0"/>
              </a:rPr>
              <a:t>.</a:t>
            </a:r>
            <a:r>
              <a:rPr lang="en-US" sz="2400" dirty="0" smtClean="0">
                <a:latin typeface="Verdana" panose="020B0604030504040204" pitchFamily="34" charset="0"/>
                <a:ea typeface="Verdana" panose="020B0604030504040204" pitchFamily="34" charset="0"/>
              </a:rPr>
              <a:t> </a:t>
            </a:r>
            <a:r>
              <a:rPr lang="en-US" sz="2400" dirty="0">
                <a:latin typeface="Verdana" panose="020B0604030504040204" pitchFamily="34" charset="0"/>
                <a:ea typeface="Verdana" panose="020B0604030504040204" pitchFamily="34" charset="0"/>
              </a:rPr>
              <a:t>Include the following information in the email request: </a:t>
            </a:r>
          </a:p>
          <a:p>
            <a:pPr marL="342900" indent="-342900" fontAlgn="base">
              <a:spcBef>
                <a:spcPts val="600"/>
              </a:spcBef>
              <a:buFont typeface="Arial" panose="020B0604020202020204" pitchFamily="34" charset="0"/>
              <a:buChar char="•"/>
            </a:pPr>
            <a:r>
              <a:rPr lang="en-US" sz="2400" dirty="0">
                <a:latin typeface="Verdana" panose="020B0604030504040204" pitchFamily="34" charset="0"/>
                <a:ea typeface="Verdana" panose="020B0604030504040204" pitchFamily="34" charset="0"/>
              </a:rPr>
              <a:t>Use the subject line “Telehealth Code Consideration.” </a:t>
            </a:r>
          </a:p>
          <a:p>
            <a:pPr marL="342900" indent="-342900" fontAlgn="base">
              <a:spcBef>
                <a:spcPts val="600"/>
              </a:spcBef>
              <a:buFont typeface="Arial" panose="020B0604020202020204" pitchFamily="34" charset="0"/>
              <a:buChar char="•"/>
            </a:pPr>
            <a:r>
              <a:rPr lang="en-US" sz="2400" dirty="0">
                <a:latin typeface="Verdana" panose="020B0604030504040204" pitchFamily="34" charset="0"/>
                <a:ea typeface="Verdana" panose="020B0604030504040204" pitchFamily="34" charset="0"/>
              </a:rPr>
              <a:t>Provide a description of the service and any applicable CPT or HCSPCS procedure codes. </a:t>
            </a:r>
          </a:p>
          <a:p>
            <a:pPr marL="342900" indent="-342900" fontAlgn="base">
              <a:spcBef>
                <a:spcPts val="600"/>
              </a:spcBef>
              <a:buFont typeface="Arial" panose="020B0604020202020204" pitchFamily="34" charset="0"/>
              <a:buChar char="•"/>
            </a:pPr>
            <a:r>
              <a:rPr lang="en-US" sz="2400" dirty="0">
                <a:latin typeface="Verdana" panose="020B0604030504040204" pitchFamily="34" charset="0"/>
                <a:ea typeface="Verdana" panose="020B0604030504040204" pitchFamily="34" charset="0"/>
              </a:rPr>
              <a:t>Include a summary of how providing the service via telehealth is functionally equivalent to the in-person service. </a:t>
            </a:r>
          </a:p>
          <a:p>
            <a:pPr marL="342900" indent="-342900" fontAlgn="base">
              <a:spcBef>
                <a:spcPts val="600"/>
              </a:spcBef>
              <a:buFont typeface="Arial" panose="020B0604020202020204" pitchFamily="34" charset="0"/>
              <a:buChar char="•"/>
            </a:pPr>
            <a:r>
              <a:rPr lang="en-US" sz="2400" dirty="0">
                <a:latin typeface="Verdana" panose="020B0604030504040204" pitchFamily="34" charset="0"/>
                <a:ea typeface="Verdana" panose="020B0604030504040204" pitchFamily="34" charset="0"/>
              </a:rPr>
              <a:t>Provide any rationale and references to support the request, if applicable.</a:t>
            </a:r>
          </a:p>
        </p:txBody>
      </p:sp>
    </p:spTree>
    <p:extLst>
      <p:ext uri="{BB962C8B-B14F-4D97-AF65-F5344CB8AC3E}">
        <p14:creationId xmlns:p14="http://schemas.microsoft.com/office/powerpoint/2010/main" val="19689334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43C80DB-1E10-4B42-A90C-FD4E89BD3390}" type="slidenum">
              <a:rPr lang="en-US" smtClean="0"/>
              <a:t>17</a:t>
            </a:fld>
            <a:endParaRPr lang="en-US" dirty="0"/>
          </a:p>
        </p:txBody>
      </p:sp>
      <p:sp>
        <p:nvSpPr>
          <p:cNvPr id="2" name="Rectangle 1"/>
          <p:cNvSpPr/>
          <p:nvPr/>
        </p:nvSpPr>
        <p:spPr>
          <a:xfrm>
            <a:off x="3352800" y="6385986"/>
            <a:ext cx="5210722" cy="412934"/>
          </a:xfrm>
          <a:prstGeom prst="rect">
            <a:avLst/>
          </a:prstGeom>
        </p:spPr>
        <p:txBody>
          <a:bodyPr wrap="none">
            <a:spAutoFit/>
          </a:bodyPr>
          <a:lstStyle/>
          <a:p>
            <a:pPr marL="12700">
              <a:lnSpc>
                <a:spcPts val="2455"/>
              </a:lnSpc>
            </a:pPr>
            <a:r>
              <a:rPr lang="en-US" sz="2100" spc="15" dirty="0">
                <a:solidFill>
                  <a:schemeClr val="bg1"/>
                </a:solidFill>
                <a:latin typeface="Arial" panose="020B0604020202020204" pitchFamily="34" charset="0"/>
                <a:cs typeface="Arial" panose="020B0604020202020204" pitchFamily="34" charset="0"/>
              </a:rPr>
              <a:t>Wisconsin </a:t>
            </a:r>
            <a:r>
              <a:rPr lang="en-US" sz="2100" spc="10" dirty="0">
                <a:solidFill>
                  <a:schemeClr val="bg1"/>
                </a:solidFill>
                <a:latin typeface="Arial" panose="020B0604020202020204" pitchFamily="34" charset="0"/>
                <a:cs typeface="Arial" panose="020B0604020202020204" pitchFamily="34" charset="0"/>
              </a:rPr>
              <a:t>Department of </a:t>
            </a:r>
            <a:r>
              <a:rPr lang="en-US" sz="2100" spc="15" dirty="0">
                <a:solidFill>
                  <a:schemeClr val="bg1"/>
                </a:solidFill>
                <a:latin typeface="Arial" panose="020B0604020202020204" pitchFamily="34" charset="0"/>
                <a:cs typeface="Arial" panose="020B0604020202020204" pitchFamily="34" charset="0"/>
              </a:rPr>
              <a:t>Health</a:t>
            </a:r>
            <a:r>
              <a:rPr lang="en-US" sz="2100" spc="-95" dirty="0">
                <a:solidFill>
                  <a:schemeClr val="bg1"/>
                </a:solidFill>
                <a:latin typeface="Arial" panose="020B0604020202020204" pitchFamily="34" charset="0"/>
                <a:cs typeface="Arial" panose="020B0604020202020204" pitchFamily="34" charset="0"/>
              </a:rPr>
              <a:t> </a:t>
            </a:r>
            <a:r>
              <a:rPr lang="en-US" sz="2100" spc="15" dirty="0">
                <a:solidFill>
                  <a:schemeClr val="bg1"/>
                </a:solidFill>
                <a:latin typeface="Arial" panose="020B0604020202020204" pitchFamily="34" charset="0"/>
                <a:cs typeface="Arial" panose="020B0604020202020204" pitchFamily="34" charset="0"/>
              </a:rPr>
              <a:t>Services</a:t>
            </a:r>
          </a:p>
        </p:txBody>
      </p:sp>
      <p:sp>
        <p:nvSpPr>
          <p:cNvPr id="6" name="object 2">
            <a:extLst>
              <a:ext uri="{FF2B5EF4-FFF2-40B4-BE49-F238E27FC236}">
                <a16:creationId xmlns:a16="http://schemas.microsoft.com/office/drawing/2014/main" id="{334E9C96-3D22-47FC-8E44-86EAB30D69EE}"/>
              </a:ext>
            </a:extLst>
          </p:cNvPr>
          <p:cNvSpPr txBox="1">
            <a:spLocks/>
          </p:cNvSpPr>
          <p:nvPr/>
        </p:nvSpPr>
        <p:spPr>
          <a:xfrm>
            <a:off x="655170" y="609600"/>
            <a:ext cx="11063283" cy="627736"/>
          </a:xfrm>
          <a:prstGeom prst="rect">
            <a:avLst/>
          </a:prstGeom>
        </p:spPr>
        <p:txBody>
          <a:bodyPr vert="horz" wrap="square" lIns="0" tIns="133985" rIns="0" bIns="0" rtlCol="0">
            <a:spAutoFit/>
          </a:bodyPr>
          <a:lstStyle>
            <a:lvl1pPr>
              <a:defRPr sz="4250" b="0" i="0">
                <a:solidFill>
                  <a:srgbClr val="575757"/>
                </a:solidFill>
                <a:latin typeface="Verdana"/>
                <a:ea typeface="+mj-ea"/>
                <a:cs typeface="Verdana"/>
              </a:defRPr>
            </a:lvl1pPr>
          </a:lstStyle>
          <a:p>
            <a:pPr marL="12700">
              <a:spcBef>
                <a:spcPts val="1055"/>
              </a:spcBef>
            </a:pPr>
            <a:r>
              <a:rPr lang="en-US" sz="3200" spc="5" dirty="0">
                <a:solidFill>
                  <a:schemeClr val="tx1"/>
                </a:solidFill>
              </a:rPr>
              <a:t>HIPAA </a:t>
            </a:r>
            <a:r>
              <a:rPr lang="en-US" sz="3200" spc="5" dirty="0" smtClean="0">
                <a:solidFill>
                  <a:schemeClr val="tx1"/>
                </a:solidFill>
              </a:rPr>
              <a:t>Reminder</a:t>
            </a:r>
            <a:endParaRPr lang="en-US" sz="3200" kern="0" spc="-5" dirty="0">
              <a:solidFill>
                <a:schemeClr val="tx1"/>
              </a:solidFill>
            </a:endParaRPr>
          </a:p>
        </p:txBody>
      </p:sp>
      <p:sp>
        <p:nvSpPr>
          <p:cNvPr id="7" name="object 18">
            <a:extLst>
              <a:ext uri="{FF2B5EF4-FFF2-40B4-BE49-F238E27FC236}">
                <a16:creationId xmlns:a16="http://schemas.microsoft.com/office/drawing/2014/main" id="{2008DFB1-C18D-4188-BF87-3AB5B66C0179}"/>
              </a:ext>
            </a:extLst>
          </p:cNvPr>
          <p:cNvSpPr txBox="1"/>
          <p:nvPr/>
        </p:nvSpPr>
        <p:spPr>
          <a:xfrm>
            <a:off x="677582" y="1981200"/>
            <a:ext cx="10786869" cy="3044423"/>
          </a:xfrm>
          <a:prstGeom prst="rect">
            <a:avLst/>
          </a:prstGeom>
        </p:spPr>
        <p:txBody>
          <a:bodyPr vert="horz" wrap="square" lIns="0" tIns="12700" rIns="0" bIns="0" rtlCol="0">
            <a:spAutoFit/>
          </a:bodyPr>
          <a:lstStyle/>
          <a:p>
            <a:pPr marL="342900" indent="-342900" fontAlgn="base">
              <a:spcBef>
                <a:spcPts val="600"/>
              </a:spcBef>
              <a:buFont typeface="Arial" panose="020B0604020202020204" pitchFamily="34" charset="0"/>
              <a:buChar char="•"/>
            </a:pPr>
            <a:r>
              <a:rPr lang="en-US" sz="2400" dirty="0">
                <a:latin typeface="Verdana" panose="020B0604030504040204" pitchFamily="34" charset="0"/>
                <a:ea typeface="Verdana" panose="020B0604030504040204" pitchFamily="34" charset="0"/>
              </a:rPr>
              <a:t>OCR announced on March 17, 2020, that they will not impose penalties for noncompliance with HIPAA Act of 1996 regulatory requirements in connection with the good faith provision of telehealth during the national COVID-19 public health emergency. </a:t>
            </a:r>
          </a:p>
          <a:p>
            <a:pPr marL="342900" indent="-342900" fontAlgn="base">
              <a:spcBef>
                <a:spcPts val="600"/>
              </a:spcBef>
              <a:buFont typeface="Arial" panose="020B0604020202020204" pitchFamily="34" charset="0"/>
              <a:buChar char="•"/>
            </a:pPr>
            <a:r>
              <a:rPr lang="en-US" sz="2400" dirty="0">
                <a:latin typeface="Verdana" panose="020B0604030504040204" pitchFamily="34" charset="0"/>
                <a:ea typeface="Verdana" panose="020B0604030504040204" pitchFamily="34" charset="0"/>
              </a:rPr>
              <a:t>In anticipation of the end of the federal public health emergency, providers should start moving towards HIPAA compliant telehealth platforms to ensure no disruption in services once HIPAA enforcement resumes</a:t>
            </a:r>
            <a:r>
              <a:rPr lang="en-US" sz="2400" dirty="0" smtClean="0"/>
              <a:t>.</a:t>
            </a:r>
            <a:endParaRPr lang="en-US" sz="2400" dirty="0"/>
          </a:p>
        </p:txBody>
      </p:sp>
    </p:spTree>
    <p:extLst>
      <p:ext uri="{BB962C8B-B14F-4D97-AF65-F5344CB8AC3E}">
        <p14:creationId xmlns:p14="http://schemas.microsoft.com/office/powerpoint/2010/main" val="16031162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43C80DB-1E10-4B42-A90C-FD4E89BD3390}" type="slidenum">
              <a:rPr lang="en-US" smtClean="0"/>
              <a:t>18</a:t>
            </a:fld>
            <a:endParaRPr lang="en-US" dirty="0"/>
          </a:p>
        </p:txBody>
      </p:sp>
      <p:sp>
        <p:nvSpPr>
          <p:cNvPr id="2" name="Rectangle 1"/>
          <p:cNvSpPr/>
          <p:nvPr/>
        </p:nvSpPr>
        <p:spPr>
          <a:xfrm>
            <a:off x="3352800" y="6385986"/>
            <a:ext cx="5210722" cy="412934"/>
          </a:xfrm>
          <a:prstGeom prst="rect">
            <a:avLst/>
          </a:prstGeom>
        </p:spPr>
        <p:txBody>
          <a:bodyPr wrap="none">
            <a:spAutoFit/>
          </a:bodyPr>
          <a:lstStyle/>
          <a:p>
            <a:pPr marL="12700">
              <a:lnSpc>
                <a:spcPts val="2455"/>
              </a:lnSpc>
            </a:pPr>
            <a:r>
              <a:rPr lang="en-US" sz="2100" spc="15" dirty="0">
                <a:solidFill>
                  <a:schemeClr val="bg1"/>
                </a:solidFill>
                <a:latin typeface="Arial" panose="020B0604020202020204" pitchFamily="34" charset="0"/>
                <a:cs typeface="Arial" panose="020B0604020202020204" pitchFamily="34" charset="0"/>
              </a:rPr>
              <a:t>Wisconsin </a:t>
            </a:r>
            <a:r>
              <a:rPr lang="en-US" sz="2100" spc="10" dirty="0">
                <a:solidFill>
                  <a:schemeClr val="bg1"/>
                </a:solidFill>
                <a:latin typeface="Arial" panose="020B0604020202020204" pitchFamily="34" charset="0"/>
                <a:cs typeface="Arial" panose="020B0604020202020204" pitchFamily="34" charset="0"/>
              </a:rPr>
              <a:t>Department of </a:t>
            </a:r>
            <a:r>
              <a:rPr lang="en-US" sz="2100" spc="15" dirty="0">
                <a:solidFill>
                  <a:schemeClr val="bg1"/>
                </a:solidFill>
                <a:latin typeface="Arial" panose="020B0604020202020204" pitchFamily="34" charset="0"/>
                <a:cs typeface="Arial" panose="020B0604020202020204" pitchFamily="34" charset="0"/>
              </a:rPr>
              <a:t>Health</a:t>
            </a:r>
            <a:r>
              <a:rPr lang="en-US" sz="2100" spc="-95" dirty="0">
                <a:solidFill>
                  <a:schemeClr val="bg1"/>
                </a:solidFill>
                <a:latin typeface="Arial" panose="020B0604020202020204" pitchFamily="34" charset="0"/>
                <a:cs typeface="Arial" panose="020B0604020202020204" pitchFamily="34" charset="0"/>
              </a:rPr>
              <a:t> </a:t>
            </a:r>
            <a:r>
              <a:rPr lang="en-US" sz="2100" spc="15" dirty="0">
                <a:solidFill>
                  <a:schemeClr val="bg1"/>
                </a:solidFill>
                <a:latin typeface="Arial" panose="020B0604020202020204" pitchFamily="34" charset="0"/>
                <a:cs typeface="Arial" panose="020B0604020202020204" pitchFamily="34" charset="0"/>
              </a:rPr>
              <a:t>Services</a:t>
            </a:r>
          </a:p>
        </p:txBody>
      </p:sp>
      <p:sp>
        <p:nvSpPr>
          <p:cNvPr id="6" name="object 2">
            <a:extLst>
              <a:ext uri="{FF2B5EF4-FFF2-40B4-BE49-F238E27FC236}">
                <a16:creationId xmlns:a16="http://schemas.microsoft.com/office/drawing/2014/main" id="{334E9C96-3D22-47FC-8E44-86EAB30D69EE}"/>
              </a:ext>
            </a:extLst>
          </p:cNvPr>
          <p:cNvSpPr txBox="1">
            <a:spLocks/>
          </p:cNvSpPr>
          <p:nvPr/>
        </p:nvSpPr>
        <p:spPr>
          <a:xfrm>
            <a:off x="685800" y="470485"/>
            <a:ext cx="11063283" cy="627736"/>
          </a:xfrm>
          <a:prstGeom prst="rect">
            <a:avLst/>
          </a:prstGeom>
        </p:spPr>
        <p:txBody>
          <a:bodyPr vert="horz" wrap="square" lIns="0" tIns="133985" rIns="0" bIns="0" rtlCol="0">
            <a:spAutoFit/>
          </a:bodyPr>
          <a:lstStyle>
            <a:lvl1pPr>
              <a:defRPr sz="4250" b="0" i="0">
                <a:solidFill>
                  <a:srgbClr val="575757"/>
                </a:solidFill>
                <a:latin typeface="Verdana"/>
                <a:ea typeface="+mj-ea"/>
                <a:cs typeface="Verdana"/>
              </a:defRPr>
            </a:lvl1pPr>
          </a:lstStyle>
          <a:p>
            <a:pPr marL="12700">
              <a:spcBef>
                <a:spcPts val="1055"/>
              </a:spcBef>
            </a:pPr>
            <a:r>
              <a:rPr lang="en-US" sz="3200" spc="5" dirty="0">
                <a:solidFill>
                  <a:schemeClr val="tx1"/>
                </a:solidFill>
              </a:rPr>
              <a:t>Fall Update </a:t>
            </a:r>
            <a:r>
              <a:rPr lang="en-US" sz="3200" spc="5" dirty="0" smtClean="0">
                <a:solidFill>
                  <a:schemeClr val="tx1"/>
                </a:solidFill>
              </a:rPr>
              <a:t>Topics</a:t>
            </a:r>
            <a:endParaRPr lang="en-US" sz="3200" kern="0" spc="-5" dirty="0">
              <a:solidFill>
                <a:schemeClr val="tx1"/>
              </a:solidFill>
            </a:endParaRPr>
          </a:p>
        </p:txBody>
      </p:sp>
      <p:sp>
        <p:nvSpPr>
          <p:cNvPr id="7" name="object 18">
            <a:extLst>
              <a:ext uri="{FF2B5EF4-FFF2-40B4-BE49-F238E27FC236}">
                <a16:creationId xmlns:a16="http://schemas.microsoft.com/office/drawing/2014/main" id="{2008DFB1-C18D-4188-BF87-3AB5B66C0179}"/>
              </a:ext>
            </a:extLst>
          </p:cNvPr>
          <p:cNvSpPr txBox="1"/>
          <p:nvPr/>
        </p:nvSpPr>
        <p:spPr>
          <a:xfrm>
            <a:off x="719331" y="1676400"/>
            <a:ext cx="10786869" cy="3952364"/>
          </a:xfrm>
          <a:prstGeom prst="rect">
            <a:avLst/>
          </a:prstGeom>
        </p:spPr>
        <p:txBody>
          <a:bodyPr vert="horz" wrap="square" lIns="0" tIns="12700" rIns="0" bIns="0" rtlCol="0">
            <a:spAutoFit/>
          </a:bodyPr>
          <a:lstStyle/>
          <a:p>
            <a:pPr fontAlgn="base">
              <a:spcBef>
                <a:spcPts val="600"/>
              </a:spcBef>
            </a:pPr>
            <a:r>
              <a:rPr lang="en-US" sz="2400" dirty="0">
                <a:latin typeface="Verdana" panose="020B0604030504040204" pitchFamily="34" charset="0"/>
                <a:ea typeface="Verdana" panose="020B0604030504040204" pitchFamily="34" charset="0"/>
              </a:rPr>
              <a:t>Topics included in the fall update include:</a:t>
            </a:r>
          </a:p>
          <a:p>
            <a:pPr marL="800100" lvl="1" indent="-342900" fontAlgn="base">
              <a:spcBef>
                <a:spcPts val="600"/>
              </a:spcBef>
              <a:buFont typeface="Arial" panose="020B0604020202020204" pitchFamily="34" charset="0"/>
              <a:buChar char="•"/>
            </a:pPr>
            <a:r>
              <a:rPr lang="en-US" sz="2400" dirty="0">
                <a:latin typeface="Verdana" panose="020B0604030504040204" pitchFamily="34" charset="0"/>
                <a:ea typeface="Verdana" panose="020B0604030504040204" pitchFamily="34" charset="0"/>
              </a:rPr>
              <a:t>Audio-only</a:t>
            </a:r>
          </a:p>
          <a:p>
            <a:pPr marL="800100" lvl="1" indent="-342900" fontAlgn="base">
              <a:spcBef>
                <a:spcPts val="600"/>
              </a:spcBef>
              <a:buFont typeface="Arial" panose="020B0604020202020204" pitchFamily="34" charset="0"/>
              <a:buChar char="•"/>
            </a:pPr>
            <a:r>
              <a:rPr lang="en-US" sz="2400" dirty="0">
                <a:latin typeface="Verdana" panose="020B0604030504040204" pitchFamily="34" charset="0"/>
                <a:ea typeface="Verdana" panose="020B0604030504040204" pitchFamily="34" charset="0"/>
              </a:rPr>
              <a:t>Services not appropriate via telehealth</a:t>
            </a:r>
          </a:p>
          <a:p>
            <a:pPr marL="800100" lvl="1" indent="-342900" fontAlgn="base">
              <a:spcBef>
                <a:spcPts val="600"/>
              </a:spcBef>
              <a:buFont typeface="Arial" panose="020B0604020202020204" pitchFamily="34" charset="0"/>
              <a:buChar char="•"/>
            </a:pPr>
            <a:r>
              <a:rPr lang="en-US" sz="2400" dirty="0">
                <a:latin typeface="Verdana" panose="020B0604030504040204" pitchFamily="34" charset="0"/>
                <a:ea typeface="Verdana" panose="020B0604030504040204" pitchFamily="34" charset="0"/>
              </a:rPr>
              <a:t>Privacy and security</a:t>
            </a:r>
          </a:p>
          <a:p>
            <a:pPr marL="800100" lvl="1" indent="-342900" fontAlgn="base">
              <a:spcBef>
                <a:spcPts val="600"/>
              </a:spcBef>
              <a:buFont typeface="Arial" panose="020B0604020202020204" pitchFamily="34" charset="0"/>
              <a:buChar char="•"/>
            </a:pPr>
            <a:r>
              <a:rPr lang="en-US" sz="2400" dirty="0">
                <a:latin typeface="Verdana" panose="020B0604030504040204" pitchFamily="34" charset="0"/>
                <a:ea typeface="Verdana" panose="020B0604030504040204" pitchFamily="34" charset="0"/>
              </a:rPr>
              <a:t>Healthcare access</a:t>
            </a:r>
          </a:p>
          <a:p>
            <a:pPr marL="800100" lvl="1" indent="-342900" fontAlgn="base">
              <a:spcBef>
                <a:spcPts val="600"/>
              </a:spcBef>
              <a:buFont typeface="Arial" panose="020B0604020202020204" pitchFamily="34" charset="0"/>
              <a:buChar char="•"/>
            </a:pPr>
            <a:r>
              <a:rPr lang="en-US" sz="2400" dirty="0">
                <a:latin typeface="Verdana" panose="020B0604030504040204" pitchFamily="34" charset="0"/>
                <a:ea typeface="Verdana" panose="020B0604030504040204" pitchFamily="34" charset="0"/>
              </a:rPr>
              <a:t>Ancillary care providers (direct supervision)</a:t>
            </a:r>
          </a:p>
          <a:p>
            <a:pPr marL="800100" lvl="1" indent="-342900" fontAlgn="base">
              <a:spcBef>
                <a:spcPts val="600"/>
              </a:spcBef>
              <a:buFont typeface="Arial" panose="020B0604020202020204" pitchFamily="34" charset="0"/>
              <a:buChar char="•"/>
            </a:pPr>
            <a:r>
              <a:rPr lang="en-US" sz="2400" dirty="0">
                <a:latin typeface="Verdana" panose="020B0604030504040204" pitchFamily="34" charset="0"/>
                <a:ea typeface="Verdana" panose="020B0604030504040204" pitchFamily="34" charset="0"/>
              </a:rPr>
              <a:t>Originating site fee</a:t>
            </a:r>
          </a:p>
          <a:p>
            <a:pPr marL="800100" lvl="1" indent="-342900" fontAlgn="base">
              <a:spcBef>
                <a:spcPts val="600"/>
              </a:spcBef>
              <a:buFont typeface="Arial" panose="020B0604020202020204" pitchFamily="34" charset="0"/>
              <a:buChar char="•"/>
            </a:pPr>
            <a:r>
              <a:rPr lang="en-US" sz="2400" dirty="0" err="1">
                <a:latin typeface="Verdana" panose="020B0604030504040204" pitchFamily="34" charset="0"/>
                <a:ea typeface="Verdana" panose="020B0604030504040204" pitchFamily="34" charset="0"/>
              </a:rPr>
              <a:t>Interprofessional</a:t>
            </a:r>
            <a:r>
              <a:rPr lang="en-US" sz="2400" dirty="0">
                <a:latin typeface="Verdana" panose="020B0604030504040204" pitchFamily="34" charset="0"/>
                <a:ea typeface="Verdana" panose="020B0604030504040204" pitchFamily="34" charset="0"/>
              </a:rPr>
              <a:t> consultations (e-visits)</a:t>
            </a:r>
          </a:p>
          <a:p>
            <a:pPr marL="800100" lvl="1" indent="-342900" fontAlgn="base">
              <a:spcBef>
                <a:spcPts val="600"/>
              </a:spcBef>
              <a:buFont typeface="Arial" panose="020B0604020202020204" pitchFamily="34" charset="0"/>
              <a:buChar char="•"/>
            </a:pPr>
            <a:r>
              <a:rPr lang="en-US" sz="2400" dirty="0">
                <a:latin typeface="Verdana" panose="020B0604030504040204" pitchFamily="34" charset="0"/>
                <a:ea typeface="Verdana" panose="020B0604030504040204" pitchFamily="34" charset="0"/>
              </a:rPr>
              <a:t>Remote physiologic monitoring</a:t>
            </a:r>
          </a:p>
        </p:txBody>
      </p:sp>
    </p:spTree>
    <p:extLst>
      <p:ext uri="{BB962C8B-B14F-4D97-AF65-F5344CB8AC3E}">
        <p14:creationId xmlns:p14="http://schemas.microsoft.com/office/powerpoint/2010/main" val="6859433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43C80DB-1E10-4B42-A90C-FD4E89BD3390}" type="slidenum">
              <a:rPr lang="en-US" smtClean="0"/>
              <a:t>19</a:t>
            </a:fld>
            <a:endParaRPr lang="en-US" dirty="0"/>
          </a:p>
        </p:txBody>
      </p:sp>
      <p:sp>
        <p:nvSpPr>
          <p:cNvPr id="2" name="Rectangle 1"/>
          <p:cNvSpPr/>
          <p:nvPr/>
        </p:nvSpPr>
        <p:spPr>
          <a:xfrm>
            <a:off x="3352800" y="6385986"/>
            <a:ext cx="5210722" cy="412934"/>
          </a:xfrm>
          <a:prstGeom prst="rect">
            <a:avLst/>
          </a:prstGeom>
        </p:spPr>
        <p:txBody>
          <a:bodyPr wrap="none">
            <a:spAutoFit/>
          </a:bodyPr>
          <a:lstStyle/>
          <a:p>
            <a:pPr marL="12700">
              <a:lnSpc>
                <a:spcPts val="2455"/>
              </a:lnSpc>
            </a:pPr>
            <a:r>
              <a:rPr lang="en-US" sz="2100" spc="15" dirty="0">
                <a:solidFill>
                  <a:schemeClr val="bg1"/>
                </a:solidFill>
                <a:latin typeface="Arial" panose="020B0604020202020204" pitchFamily="34" charset="0"/>
                <a:cs typeface="Arial" panose="020B0604020202020204" pitchFamily="34" charset="0"/>
              </a:rPr>
              <a:t>Wisconsin </a:t>
            </a:r>
            <a:r>
              <a:rPr lang="en-US" sz="2100" spc="10" dirty="0">
                <a:solidFill>
                  <a:schemeClr val="bg1"/>
                </a:solidFill>
                <a:latin typeface="Arial" panose="020B0604020202020204" pitchFamily="34" charset="0"/>
                <a:cs typeface="Arial" panose="020B0604020202020204" pitchFamily="34" charset="0"/>
              </a:rPr>
              <a:t>Department of </a:t>
            </a:r>
            <a:r>
              <a:rPr lang="en-US" sz="2100" spc="15" dirty="0">
                <a:solidFill>
                  <a:schemeClr val="bg1"/>
                </a:solidFill>
                <a:latin typeface="Arial" panose="020B0604020202020204" pitchFamily="34" charset="0"/>
                <a:cs typeface="Arial" panose="020B0604020202020204" pitchFamily="34" charset="0"/>
              </a:rPr>
              <a:t>Health</a:t>
            </a:r>
            <a:r>
              <a:rPr lang="en-US" sz="2100" spc="-95" dirty="0">
                <a:solidFill>
                  <a:schemeClr val="bg1"/>
                </a:solidFill>
                <a:latin typeface="Arial" panose="020B0604020202020204" pitchFamily="34" charset="0"/>
                <a:cs typeface="Arial" panose="020B0604020202020204" pitchFamily="34" charset="0"/>
              </a:rPr>
              <a:t> </a:t>
            </a:r>
            <a:r>
              <a:rPr lang="en-US" sz="2100" spc="15" dirty="0">
                <a:solidFill>
                  <a:schemeClr val="bg1"/>
                </a:solidFill>
                <a:latin typeface="Arial" panose="020B0604020202020204" pitchFamily="34" charset="0"/>
                <a:cs typeface="Arial" panose="020B0604020202020204" pitchFamily="34" charset="0"/>
              </a:rPr>
              <a:t>Services</a:t>
            </a:r>
          </a:p>
        </p:txBody>
      </p:sp>
      <p:sp>
        <p:nvSpPr>
          <p:cNvPr id="6" name="object 2">
            <a:extLst>
              <a:ext uri="{FF2B5EF4-FFF2-40B4-BE49-F238E27FC236}">
                <a16:creationId xmlns:a16="http://schemas.microsoft.com/office/drawing/2014/main" id="{334E9C96-3D22-47FC-8E44-86EAB30D69EE}"/>
              </a:ext>
            </a:extLst>
          </p:cNvPr>
          <p:cNvSpPr txBox="1">
            <a:spLocks/>
          </p:cNvSpPr>
          <p:nvPr/>
        </p:nvSpPr>
        <p:spPr>
          <a:xfrm>
            <a:off x="632759" y="496228"/>
            <a:ext cx="11063283" cy="627736"/>
          </a:xfrm>
          <a:prstGeom prst="rect">
            <a:avLst/>
          </a:prstGeom>
        </p:spPr>
        <p:txBody>
          <a:bodyPr vert="horz" wrap="square" lIns="0" tIns="133985" rIns="0" bIns="0" rtlCol="0">
            <a:spAutoFit/>
          </a:bodyPr>
          <a:lstStyle>
            <a:lvl1pPr>
              <a:defRPr sz="4250" b="0" i="0">
                <a:solidFill>
                  <a:srgbClr val="575757"/>
                </a:solidFill>
                <a:latin typeface="Verdana"/>
                <a:ea typeface="+mj-ea"/>
                <a:cs typeface="Verdana"/>
              </a:defRPr>
            </a:lvl1pPr>
          </a:lstStyle>
          <a:p>
            <a:pPr marL="12700">
              <a:spcBef>
                <a:spcPts val="1055"/>
              </a:spcBef>
            </a:pPr>
            <a:r>
              <a:rPr lang="en-US" sz="3200" spc="5" dirty="0">
                <a:solidFill>
                  <a:schemeClr val="tx1"/>
                </a:solidFill>
              </a:rPr>
              <a:t>Fall </a:t>
            </a:r>
            <a:r>
              <a:rPr lang="en-US" sz="3200" spc="5" dirty="0" smtClean="0">
                <a:solidFill>
                  <a:schemeClr val="tx1"/>
                </a:solidFill>
              </a:rPr>
              <a:t>Webinars</a:t>
            </a:r>
            <a:endParaRPr lang="en-US" sz="3200" kern="0" spc="-5" dirty="0">
              <a:solidFill>
                <a:schemeClr val="tx1"/>
              </a:solidFill>
            </a:endParaRPr>
          </a:p>
        </p:txBody>
      </p:sp>
      <p:sp>
        <p:nvSpPr>
          <p:cNvPr id="7" name="object 18">
            <a:extLst>
              <a:ext uri="{FF2B5EF4-FFF2-40B4-BE49-F238E27FC236}">
                <a16:creationId xmlns:a16="http://schemas.microsoft.com/office/drawing/2014/main" id="{2008DFB1-C18D-4188-BF87-3AB5B66C0179}"/>
              </a:ext>
            </a:extLst>
          </p:cNvPr>
          <p:cNvSpPr txBox="1"/>
          <p:nvPr/>
        </p:nvSpPr>
        <p:spPr>
          <a:xfrm>
            <a:off x="655171" y="2722487"/>
            <a:ext cx="10786869" cy="1120820"/>
          </a:xfrm>
          <a:prstGeom prst="rect">
            <a:avLst/>
          </a:prstGeom>
        </p:spPr>
        <p:txBody>
          <a:bodyPr vert="horz" wrap="square" lIns="0" tIns="12700" rIns="0" bIns="0" rtlCol="0">
            <a:spAutoFit/>
          </a:bodyPr>
          <a:lstStyle/>
          <a:p>
            <a:pPr fontAlgn="base">
              <a:spcBef>
                <a:spcPts val="600"/>
              </a:spcBef>
            </a:pPr>
            <a:r>
              <a:rPr lang="en-US" sz="2400" dirty="0">
                <a:latin typeface="Verdana" panose="020B0604030504040204" pitchFamily="34" charset="0"/>
                <a:ea typeface="Verdana" panose="020B0604030504040204" pitchFamily="34" charset="0"/>
              </a:rPr>
              <a:t>Member and provider webinars will be scheduled following the release of the fall update to provide an opportunity for questions prior to implementation of permanent policy</a:t>
            </a:r>
            <a:r>
              <a:rPr lang="en-US" sz="2400" dirty="0" smtClean="0">
                <a:latin typeface="Verdana" panose="020B0604030504040204" pitchFamily="34" charset="0"/>
                <a:ea typeface="Verdana" panose="020B0604030504040204" pitchFamily="34" charset="0"/>
              </a:rPr>
              <a:t>.</a:t>
            </a:r>
            <a:endParaRPr lang="en-US" sz="24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386957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85800" y="304800"/>
            <a:ext cx="10217960" cy="627736"/>
          </a:xfrm>
          <a:prstGeom prst="rect">
            <a:avLst/>
          </a:prstGeom>
        </p:spPr>
        <p:txBody>
          <a:bodyPr vert="horz" wrap="square" lIns="0" tIns="133985" rIns="0" bIns="0" rtlCol="0">
            <a:spAutoFit/>
          </a:bodyPr>
          <a:lstStyle/>
          <a:p>
            <a:pPr marL="12700">
              <a:lnSpc>
                <a:spcPct val="100000"/>
              </a:lnSpc>
              <a:spcBef>
                <a:spcPts val="1055"/>
              </a:spcBef>
            </a:pPr>
            <a:r>
              <a:rPr lang="en-US" sz="3200" spc="5" dirty="0">
                <a:solidFill>
                  <a:schemeClr val="tx1"/>
                </a:solidFill>
              </a:rPr>
              <a:t>Overview</a:t>
            </a:r>
            <a:endParaRPr sz="3200" spc="-15" dirty="0">
              <a:solidFill>
                <a:schemeClr val="tx1"/>
              </a:solidFill>
            </a:endParaRPr>
          </a:p>
        </p:txBody>
      </p:sp>
      <p:sp>
        <p:nvSpPr>
          <p:cNvPr id="22" name="object 22"/>
          <p:cNvSpPr txBox="1">
            <a:spLocks noGrp="1"/>
          </p:cNvSpPr>
          <p:nvPr>
            <p:ph type="ftr" sz="quarter" idx="5"/>
          </p:nvPr>
        </p:nvSpPr>
        <p:spPr>
          <a:prstGeom prst="rect">
            <a:avLst/>
          </a:prstGeom>
        </p:spPr>
        <p:txBody>
          <a:bodyPr vert="horz" wrap="square" lIns="0" tIns="0" rIns="0" bIns="0" rtlCol="0">
            <a:spAutoFit/>
          </a:bodyPr>
          <a:lstStyle/>
          <a:p>
            <a:pPr marL="12700">
              <a:lnSpc>
                <a:spcPts val="2455"/>
              </a:lnSpc>
            </a:pPr>
            <a:r>
              <a:rPr spc="15" dirty="0"/>
              <a:t>Wisconsin </a:t>
            </a:r>
            <a:r>
              <a:rPr spc="10" dirty="0"/>
              <a:t>Department of </a:t>
            </a:r>
            <a:r>
              <a:rPr spc="15" dirty="0"/>
              <a:t>Health</a:t>
            </a:r>
            <a:r>
              <a:rPr spc="-95" dirty="0"/>
              <a:t> </a:t>
            </a:r>
            <a:r>
              <a:rPr spc="15" dirty="0"/>
              <a:t>Services</a:t>
            </a:r>
          </a:p>
        </p:txBody>
      </p:sp>
      <p:sp>
        <p:nvSpPr>
          <p:cNvPr id="23" name="object 23"/>
          <p:cNvSpPr txBox="1">
            <a:spLocks noGrp="1"/>
          </p:cNvSpPr>
          <p:nvPr>
            <p:ph type="sldNum" sz="quarter" idx="7"/>
          </p:nvPr>
        </p:nvSpPr>
        <p:spPr>
          <a:prstGeom prst="rect">
            <a:avLst/>
          </a:prstGeom>
        </p:spPr>
        <p:txBody>
          <a:bodyPr vert="horz" wrap="square" lIns="0" tIns="0" rIns="0" bIns="0" rtlCol="0">
            <a:spAutoFit/>
          </a:bodyPr>
          <a:lstStyle/>
          <a:p>
            <a:pPr marL="38100">
              <a:lnSpc>
                <a:spcPts val="1864"/>
              </a:lnSpc>
            </a:pPr>
            <a:fld id="{81D60167-4931-47E6-BA6A-407CBD079E47}" type="slidenum">
              <a:rPr spc="-5" dirty="0"/>
              <a:t>2</a:t>
            </a:fld>
            <a:endParaRPr spc="-5" dirty="0"/>
          </a:p>
        </p:txBody>
      </p:sp>
      <p:sp>
        <p:nvSpPr>
          <p:cNvPr id="24" name="Rectangle 23"/>
          <p:cNvSpPr/>
          <p:nvPr/>
        </p:nvSpPr>
        <p:spPr>
          <a:xfrm>
            <a:off x="476399" y="1392511"/>
            <a:ext cx="10786869" cy="4401205"/>
          </a:xfrm>
          <a:prstGeom prst="rect">
            <a:avLst/>
          </a:prstGeom>
        </p:spPr>
        <p:txBody>
          <a:bodyPr wrap="square">
            <a:spAutoFit/>
          </a:bodyPr>
          <a:lstStyle/>
          <a:p>
            <a:pPr marL="342900" indent="-342900">
              <a:lnSpc>
                <a:spcPts val="3200"/>
              </a:lnSpc>
              <a:spcBef>
                <a:spcPts val="600"/>
              </a:spcBef>
              <a:buFont typeface="Arial" panose="020B0604020202020204" pitchFamily="34" charset="0"/>
              <a:buChar char="•"/>
            </a:pPr>
            <a:r>
              <a:rPr lang="en-US" sz="2400" spc="-5" dirty="0" smtClean="0">
                <a:solidFill>
                  <a:srgbClr val="000000"/>
                </a:solidFill>
                <a:latin typeface="Verdana" panose="020B0604030504040204" pitchFamily="34" charset="0"/>
                <a:ea typeface="Verdana" panose="020B0604030504040204" pitchFamily="34" charset="0"/>
                <a:cs typeface="Verdana" panose="020B0604030504040204" pitchFamily="34" charset="0"/>
              </a:rPr>
              <a:t>Telehealth timeline</a:t>
            </a:r>
          </a:p>
          <a:p>
            <a:pPr marL="342900" indent="-342900">
              <a:lnSpc>
                <a:spcPts val="3200"/>
              </a:lnSpc>
              <a:spcBef>
                <a:spcPts val="600"/>
              </a:spcBef>
              <a:buFont typeface="Arial" panose="020B0604020202020204" pitchFamily="34" charset="0"/>
              <a:buChar char="•"/>
            </a:pPr>
            <a:r>
              <a:rPr lang="en-US" sz="2400" spc="-5" dirty="0" smtClean="0">
                <a:solidFill>
                  <a:srgbClr val="000000"/>
                </a:solidFill>
                <a:latin typeface="Verdana" panose="020B0604030504040204" pitchFamily="34" charset="0"/>
                <a:ea typeface="Verdana" panose="020B0604030504040204" pitchFamily="34" charset="0"/>
                <a:cs typeface="Verdana" panose="020B0604030504040204" pitchFamily="34" charset="0"/>
              </a:rPr>
              <a:t>Existing </a:t>
            </a:r>
            <a:r>
              <a:rPr lang="en-US" sz="2400" spc="-5" dirty="0">
                <a:solidFill>
                  <a:srgbClr val="000000"/>
                </a:solidFill>
                <a:latin typeface="Verdana" panose="020B0604030504040204" pitchFamily="34" charset="0"/>
                <a:ea typeface="Verdana" panose="020B0604030504040204" pitchFamily="34" charset="0"/>
                <a:cs typeface="Verdana" panose="020B0604030504040204" pitchFamily="34" charset="0"/>
              </a:rPr>
              <a:t>telehealth policy</a:t>
            </a:r>
          </a:p>
          <a:p>
            <a:pPr marL="342900" indent="-342900">
              <a:lnSpc>
                <a:spcPts val="3200"/>
              </a:lnSpc>
              <a:spcBef>
                <a:spcPts val="600"/>
              </a:spcBef>
              <a:buFont typeface="Arial" panose="020B0604020202020204" pitchFamily="34" charset="0"/>
              <a:buChar char="•"/>
            </a:pPr>
            <a:r>
              <a:rPr lang="en-US" sz="2400" spc="-5" dirty="0">
                <a:solidFill>
                  <a:srgbClr val="000000"/>
                </a:solidFill>
                <a:latin typeface="Verdana" panose="020B0604030504040204" pitchFamily="34" charset="0"/>
                <a:ea typeface="Verdana" panose="020B0604030504040204" pitchFamily="34" charset="0"/>
                <a:cs typeface="Verdana" panose="020B0604030504040204" pitchFamily="34" charset="0"/>
              </a:rPr>
              <a:t>Temporary </a:t>
            </a:r>
            <a:r>
              <a:rPr lang="en-US" sz="2400" spc="-5" dirty="0" smtClean="0">
                <a:solidFill>
                  <a:srgbClr val="000000"/>
                </a:solidFill>
                <a:latin typeface="Verdana" panose="020B0604030504040204" pitchFamily="34" charset="0"/>
                <a:ea typeface="Verdana" panose="020B0604030504040204" pitchFamily="34" charset="0"/>
                <a:cs typeface="Verdana" panose="020B0604030504040204" pitchFamily="34" charset="0"/>
              </a:rPr>
              <a:t>COVID-19 </a:t>
            </a:r>
            <a:r>
              <a:rPr lang="en-US" sz="2400" spc="-5" dirty="0">
                <a:solidFill>
                  <a:srgbClr val="000000"/>
                </a:solidFill>
                <a:latin typeface="Verdana" panose="020B0604030504040204" pitchFamily="34" charset="0"/>
                <a:ea typeface="Verdana" panose="020B0604030504040204" pitchFamily="34" charset="0"/>
                <a:cs typeface="Verdana" panose="020B0604030504040204" pitchFamily="34" charset="0"/>
              </a:rPr>
              <a:t>telehealth policy </a:t>
            </a:r>
          </a:p>
          <a:p>
            <a:pPr marL="342900" indent="-342900">
              <a:lnSpc>
                <a:spcPts val="3200"/>
              </a:lnSpc>
              <a:spcBef>
                <a:spcPts val="600"/>
              </a:spcBef>
              <a:buFont typeface="Arial" panose="020B0604020202020204" pitchFamily="34" charset="0"/>
              <a:buChar char="•"/>
            </a:pPr>
            <a:r>
              <a:rPr lang="en-US" sz="2400" spc="-5" dirty="0">
                <a:solidFill>
                  <a:srgbClr val="000000"/>
                </a:solidFill>
                <a:latin typeface="Verdana" panose="020B0604030504040204" pitchFamily="34" charset="0"/>
                <a:ea typeface="Verdana" panose="020B0604030504040204" pitchFamily="34" charset="0"/>
                <a:cs typeface="Verdana" panose="020B0604030504040204" pitchFamily="34" charset="0"/>
              </a:rPr>
              <a:t>Transition to permanent telehealth policy</a:t>
            </a:r>
          </a:p>
          <a:p>
            <a:pPr marL="800100" lvl="1" indent="-342900">
              <a:lnSpc>
                <a:spcPts val="3200"/>
              </a:lnSpc>
              <a:spcBef>
                <a:spcPts val="600"/>
              </a:spcBef>
              <a:buFont typeface="Arial" panose="020B0604020202020204" pitchFamily="34" charset="0"/>
              <a:buChar char="•"/>
            </a:pPr>
            <a:r>
              <a:rPr lang="en-US" sz="2400" spc="-5" dirty="0" smtClean="0">
                <a:solidFill>
                  <a:srgbClr val="000000"/>
                </a:solidFill>
                <a:latin typeface="Verdana" panose="020B0604030504040204" pitchFamily="34" charset="0"/>
                <a:ea typeface="Verdana" panose="020B0604030504040204" pitchFamily="34" charset="0"/>
                <a:cs typeface="Verdana" panose="020B0604030504040204" pitchFamily="34" charset="0"/>
              </a:rPr>
              <a:t>Telehealth </a:t>
            </a:r>
            <a:r>
              <a:rPr lang="en-US" sz="2400" spc="-5" dirty="0">
                <a:solidFill>
                  <a:srgbClr val="000000"/>
                </a:solidFill>
                <a:latin typeface="Verdana" panose="020B0604030504040204" pitchFamily="34" charset="0"/>
                <a:ea typeface="Verdana" panose="020B0604030504040204" pitchFamily="34" charset="0"/>
                <a:cs typeface="Verdana" panose="020B0604030504040204" pitchFamily="34" charset="0"/>
              </a:rPr>
              <a:t>billing guidelines</a:t>
            </a:r>
          </a:p>
          <a:p>
            <a:pPr marL="800100" lvl="1" indent="-342900">
              <a:lnSpc>
                <a:spcPts val="3200"/>
              </a:lnSpc>
              <a:spcBef>
                <a:spcPts val="600"/>
              </a:spcBef>
              <a:buFont typeface="Arial" panose="020B0604020202020204" pitchFamily="34" charset="0"/>
              <a:buChar char="•"/>
            </a:pPr>
            <a:r>
              <a:rPr lang="en-US" sz="2400" spc="-5" dirty="0">
                <a:solidFill>
                  <a:srgbClr val="000000"/>
                </a:solidFill>
                <a:latin typeface="Verdana" panose="020B0604030504040204" pitchFamily="34" charset="0"/>
                <a:ea typeface="Verdana" panose="020B0604030504040204" pitchFamily="34" charset="0"/>
                <a:cs typeface="Verdana" panose="020B0604030504040204" pitchFamily="34" charset="0"/>
              </a:rPr>
              <a:t>Permanent telehealth services</a:t>
            </a:r>
          </a:p>
          <a:p>
            <a:pPr marL="800100" lvl="1" indent="-342900">
              <a:lnSpc>
                <a:spcPts val="3200"/>
              </a:lnSpc>
              <a:spcBef>
                <a:spcPts val="600"/>
              </a:spcBef>
              <a:buFont typeface="Arial" panose="020B0604020202020204" pitchFamily="34" charset="0"/>
              <a:buChar char="•"/>
            </a:pPr>
            <a:r>
              <a:rPr lang="en-US" sz="2400" spc="-5" dirty="0">
                <a:solidFill>
                  <a:srgbClr val="000000"/>
                </a:solidFill>
                <a:latin typeface="Verdana" panose="020B0604030504040204" pitchFamily="34" charset="0"/>
                <a:ea typeface="Verdana" panose="020B0604030504040204" pitchFamily="34" charset="0"/>
                <a:cs typeface="Verdana" panose="020B0604030504040204" pitchFamily="34" charset="0"/>
              </a:rPr>
              <a:t>Additional functionally equivalent services</a:t>
            </a:r>
          </a:p>
          <a:p>
            <a:pPr marL="342900" indent="-342900">
              <a:lnSpc>
                <a:spcPts val="3200"/>
              </a:lnSpc>
              <a:spcBef>
                <a:spcPts val="600"/>
              </a:spcBef>
              <a:buFont typeface="Arial" panose="020B0604020202020204" pitchFamily="34" charset="0"/>
              <a:buChar char="•"/>
            </a:pPr>
            <a:r>
              <a:rPr lang="en-US" sz="2400" spc="-5" dirty="0">
                <a:solidFill>
                  <a:srgbClr val="000000"/>
                </a:solidFill>
                <a:latin typeface="Verdana" panose="020B0604030504040204" pitchFamily="34" charset="0"/>
                <a:ea typeface="Verdana" panose="020B0604030504040204" pitchFamily="34" charset="0"/>
                <a:cs typeface="Verdana" panose="020B0604030504040204" pitchFamily="34" charset="0"/>
              </a:rPr>
              <a:t>HIPAA reminder</a:t>
            </a:r>
          </a:p>
          <a:p>
            <a:pPr marL="342900" indent="-342900">
              <a:lnSpc>
                <a:spcPts val="3200"/>
              </a:lnSpc>
              <a:spcBef>
                <a:spcPts val="600"/>
              </a:spcBef>
              <a:buFont typeface="Arial" panose="020B0604020202020204" pitchFamily="34" charset="0"/>
              <a:buChar char="•"/>
            </a:pPr>
            <a:r>
              <a:rPr lang="en-US" sz="2400" spc="-5" dirty="0">
                <a:solidFill>
                  <a:srgbClr val="000000"/>
                </a:solidFill>
                <a:latin typeface="Verdana" panose="020B0604030504040204" pitchFamily="34" charset="0"/>
                <a:ea typeface="Verdana" panose="020B0604030504040204" pitchFamily="34" charset="0"/>
                <a:cs typeface="Verdana" panose="020B0604030504040204" pitchFamily="34" charset="0"/>
              </a:rPr>
              <a:t>Fall </a:t>
            </a:r>
            <a:r>
              <a:rPr lang="en-US" sz="2400" spc="-5" dirty="0" smtClean="0">
                <a:solidFill>
                  <a:srgbClr val="000000"/>
                </a:solidFill>
                <a:latin typeface="Verdana" panose="020B0604030504040204" pitchFamily="34" charset="0"/>
                <a:ea typeface="Verdana" panose="020B0604030504040204" pitchFamily="34" charset="0"/>
                <a:cs typeface="Verdana" panose="020B0604030504040204" pitchFamily="34" charset="0"/>
              </a:rPr>
              <a:t>update</a:t>
            </a:r>
            <a:endParaRPr lang="en-US" sz="2400" spc="-5" dirty="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9345845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43C80DB-1E10-4B42-A90C-FD4E89BD3390}" type="slidenum">
              <a:rPr lang="en-US" smtClean="0"/>
              <a:t>20</a:t>
            </a:fld>
            <a:endParaRPr lang="en-US" dirty="0"/>
          </a:p>
        </p:txBody>
      </p:sp>
      <p:sp>
        <p:nvSpPr>
          <p:cNvPr id="2" name="Rectangle 1"/>
          <p:cNvSpPr/>
          <p:nvPr/>
        </p:nvSpPr>
        <p:spPr>
          <a:xfrm>
            <a:off x="3352800" y="6385986"/>
            <a:ext cx="5210722" cy="412934"/>
          </a:xfrm>
          <a:prstGeom prst="rect">
            <a:avLst/>
          </a:prstGeom>
        </p:spPr>
        <p:txBody>
          <a:bodyPr wrap="none">
            <a:spAutoFit/>
          </a:bodyPr>
          <a:lstStyle/>
          <a:p>
            <a:pPr marL="12700">
              <a:lnSpc>
                <a:spcPts val="2455"/>
              </a:lnSpc>
            </a:pPr>
            <a:r>
              <a:rPr lang="en-US" sz="2100" spc="15" dirty="0">
                <a:solidFill>
                  <a:schemeClr val="bg1"/>
                </a:solidFill>
                <a:latin typeface="Arial" panose="020B0604020202020204" pitchFamily="34" charset="0"/>
                <a:cs typeface="Arial" panose="020B0604020202020204" pitchFamily="34" charset="0"/>
              </a:rPr>
              <a:t>Wisconsin </a:t>
            </a:r>
            <a:r>
              <a:rPr lang="en-US" sz="2100" spc="10" dirty="0">
                <a:solidFill>
                  <a:schemeClr val="bg1"/>
                </a:solidFill>
                <a:latin typeface="Arial" panose="020B0604020202020204" pitchFamily="34" charset="0"/>
                <a:cs typeface="Arial" panose="020B0604020202020204" pitchFamily="34" charset="0"/>
              </a:rPr>
              <a:t>Department of </a:t>
            </a:r>
            <a:r>
              <a:rPr lang="en-US" sz="2100" spc="15" dirty="0">
                <a:solidFill>
                  <a:schemeClr val="bg1"/>
                </a:solidFill>
                <a:latin typeface="Arial" panose="020B0604020202020204" pitchFamily="34" charset="0"/>
                <a:cs typeface="Arial" panose="020B0604020202020204" pitchFamily="34" charset="0"/>
              </a:rPr>
              <a:t>Health</a:t>
            </a:r>
            <a:r>
              <a:rPr lang="en-US" sz="2100" spc="-95" dirty="0">
                <a:solidFill>
                  <a:schemeClr val="bg1"/>
                </a:solidFill>
                <a:latin typeface="Arial" panose="020B0604020202020204" pitchFamily="34" charset="0"/>
                <a:cs typeface="Arial" panose="020B0604020202020204" pitchFamily="34" charset="0"/>
              </a:rPr>
              <a:t> </a:t>
            </a:r>
            <a:r>
              <a:rPr lang="en-US" sz="2100" spc="15" dirty="0">
                <a:solidFill>
                  <a:schemeClr val="bg1"/>
                </a:solidFill>
                <a:latin typeface="Arial" panose="020B0604020202020204" pitchFamily="34" charset="0"/>
                <a:cs typeface="Arial" panose="020B0604020202020204" pitchFamily="34" charset="0"/>
              </a:rPr>
              <a:t>Services</a:t>
            </a:r>
          </a:p>
        </p:txBody>
      </p:sp>
      <p:sp>
        <p:nvSpPr>
          <p:cNvPr id="6" name="object 2">
            <a:extLst>
              <a:ext uri="{FF2B5EF4-FFF2-40B4-BE49-F238E27FC236}">
                <a16:creationId xmlns:a16="http://schemas.microsoft.com/office/drawing/2014/main" id="{334E9C96-3D22-47FC-8E44-86EAB30D69EE}"/>
              </a:ext>
            </a:extLst>
          </p:cNvPr>
          <p:cNvSpPr txBox="1">
            <a:spLocks/>
          </p:cNvSpPr>
          <p:nvPr/>
        </p:nvSpPr>
        <p:spPr>
          <a:xfrm>
            <a:off x="609600" y="609600"/>
            <a:ext cx="11063283" cy="627736"/>
          </a:xfrm>
          <a:prstGeom prst="rect">
            <a:avLst/>
          </a:prstGeom>
        </p:spPr>
        <p:txBody>
          <a:bodyPr vert="horz" wrap="square" lIns="0" tIns="133985" rIns="0" bIns="0" rtlCol="0">
            <a:spAutoFit/>
          </a:bodyPr>
          <a:lstStyle>
            <a:lvl1pPr>
              <a:defRPr sz="4250" b="0" i="0">
                <a:solidFill>
                  <a:srgbClr val="575757"/>
                </a:solidFill>
                <a:latin typeface="Verdana"/>
                <a:ea typeface="+mj-ea"/>
                <a:cs typeface="Verdana"/>
              </a:defRPr>
            </a:lvl1pPr>
          </a:lstStyle>
          <a:p>
            <a:pPr marL="12700">
              <a:spcBef>
                <a:spcPts val="1055"/>
              </a:spcBef>
            </a:pPr>
            <a:r>
              <a:rPr lang="en-US" sz="3200" spc="5" dirty="0" smtClean="0">
                <a:solidFill>
                  <a:schemeClr val="tx1"/>
                </a:solidFill>
              </a:rPr>
              <a:t>Telehealth Resources</a:t>
            </a:r>
            <a:endParaRPr lang="en-US" sz="3200" kern="0" spc="-5" dirty="0">
              <a:solidFill>
                <a:schemeClr val="tx1"/>
              </a:solidFill>
            </a:endParaRPr>
          </a:p>
        </p:txBody>
      </p:sp>
      <p:sp>
        <p:nvSpPr>
          <p:cNvPr id="7" name="object 18">
            <a:extLst>
              <a:ext uri="{FF2B5EF4-FFF2-40B4-BE49-F238E27FC236}">
                <a16:creationId xmlns:a16="http://schemas.microsoft.com/office/drawing/2014/main" id="{2008DFB1-C18D-4188-BF87-3AB5B66C0179}"/>
              </a:ext>
            </a:extLst>
          </p:cNvPr>
          <p:cNvSpPr txBox="1"/>
          <p:nvPr/>
        </p:nvSpPr>
        <p:spPr>
          <a:xfrm>
            <a:off x="685800" y="2209800"/>
            <a:ext cx="11272371" cy="2274982"/>
          </a:xfrm>
          <a:prstGeom prst="rect">
            <a:avLst/>
          </a:prstGeom>
        </p:spPr>
        <p:txBody>
          <a:bodyPr vert="horz" wrap="square" lIns="0" tIns="12700" rIns="0" bIns="0" rtlCol="0">
            <a:spAutoFit/>
          </a:bodyPr>
          <a:lstStyle/>
          <a:p>
            <a:pPr marL="342900" indent="-342900" fontAlgn="base">
              <a:spcBef>
                <a:spcPts val="600"/>
              </a:spcBef>
              <a:buFont typeface="Arial" panose="020B0604020202020204" pitchFamily="34" charset="0"/>
              <a:buChar char="•"/>
            </a:pPr>
            <a:r>
              <a:rPr lang="en-US" sz="2200" kern="0" dirty="0" smtClean="0">
                <a:solidFill>
                  <a:sysClr val="windowText" lastClr="000000"/>
                </a:solidFill>
                <a:latin typeface="Verdana" panose="020B0604030504040204" pitchFamily="34" charset="0"/>
                <a:ea typeface="Verdana" panose="020B0604030504040204" pitchFamily="34" charset="0"/>
                <a:cs typeface="Verdana" panose="020B0604030504040204" pitchFamily="34" charset="0"/>
              </a:rPr>
              <a:t>ForwardHealth Telehealth Page: </a:t>
            </a:r>
            <a:r>
              <a:rPr lang="en-US" sz="2200" dirty="0">
                <a:latin typeface="Verdana" panose="020B0604030504040204" pitchFamily="34" charset="0"/>
                <a:ea typeface="Verdana" panose="020B0604030504040204" pitchFamily="34" charset="0"/>
                <a:hlinkClick r:id="rId3"/>
              </a:rPr>
              <a:t>Telehealth Resources for Providers (wi.gov)</a:t>
            </a:r>
            <a:endParaRPr lang="en-US" sz="2200" kern="0" dirty="0" smtClean="0">
              <a:solidFill>
                <a:sysClr val="windowText" lastClr="000000"/>
              </a:solidFill>
              <a:latin typeface="Verdana" panose="020B0604030504040204" pitchFamily="34" charset="0"/>
              <a:ea typeface="Verdana" panose="020B0604030504040204" pitchFamily="34" charset="0"/>
              <a:cs typeface="Verdana" panose="020B0604030504040204" pitchFamily="34" charset="0"/>
            </a:endParaRPr>
          </a:p>
          <a:p>
            <a:pPr marL="342900" indent="-342900" fontAlgn="base">
              <a:spcBef>
                <a:spcPts val="600"/>
              </a:spcBef>
              <a:buFont typeface="Arial" panose="020B0604020202020204" pitchFamily="34" charset="0"/>
              <a:buChar char="•"/>
            </a:pPr>
            <a:r>
              <a:rPr lang="en-US" sz="2200" dirty="0" smtClean="0">
                <a:latin typeface="Verdana" panose="020B0604030504040204" pitchFamily="34" charset="0"/>
                <a:ea typeface="Verdana" panose="020B0604030504040204" pitchFamily="34" charset="0"/>
              </a:rPr>
              <a:t>Telehealth Expansion Website: </a:t>
            </a:r>
            <a:r>
              <a:rPr lang="en-US" sz="2200" dirty="0">
                <a:latin typeface="Verdana" panose="020B0604030504040204" pitchFamily="34" charset="0"/>
                <a:ea typeface="Verdana" panose="020B0604030504040204" pitchFamily="34" charset="0"/>
                <a:hlinkClick r:id="rId4"/>
              </a:rPr>
              <a:t>Medicaid Telehealth Expansion | Wisconsin Department of Health </a:t>
            </a:r>
            <a:r>
              <a:rPr lang="en-US" sz="2200" dirty="0" smtClean="0">
                <a:latin typeface="Verdana" panose="020B0604030504040204" pitchFamily="34" charset="0"/>
                <a:ea typeface="Verdana" panose="020B0604030504040204" pitchFamily="34" charset="0"/>
                <a:hlinkClick r:id="rId4"/>
              </a:rPr>
              <a:t>Services</a:t>
            </a:r>
            <a:endParaRPr lang="en-US" sz="2200" dirty="0" smtClean="0">
              <a:latin typeface="Verdana" panose="020B0604030504040204" pitchFamily="34" charset="0"/>
              <a:ea typeface="Verdana" panose="020B0604030504040204" pitchFamily="34" charset="0"/>
            </a:endParaRPr>
          </a:p>
          <a:p>
            <a:pPr marL="342900" indent="-342900" fontAlgn="base">
              <a:spcBef>
                <a:spcPts val="600"/>
              </a:spcBef>
              <a:buFont typeface="Arial" panose="020B0604020202020204" pitchFamily="34" charset="0"/>
              <a:buChar char="•"/>
            </a:pPr>
            <a:r>
              <a:rPr lang="en-US" sz="2200" dirty="0">
                <a:latin typeface="Verdana" panose="020B0604030504040204" pitchFamily="34" charset="0"/>
                <a:ea typeface="Verdana" panose="020B0604030504040204" pitchFamily="34" charset="0"/>
              </a:rPr>
              <a:t>Stakeholder </a:t>
            </a:r>
            <a:r>
              <a:rPr lang="en-US" sz="2200" dirty="0" smtClean="0">
                <a:latin typeface="Verdana" panose="020B0604030504040204" pitchFamily="34" charset="0"/>
                <a:ea typeface="Verdana" panose="020B0604030504040204" pitchFamily="34" charset="0"/>
              </a:rPr>
              <a:t>Engagement</a:t>
            </a:r>
            <a:r>
              <a:rPr lang="en-US" sz="2200" dirty="0">
                <a:latin typeface="Verdana" panose="020B0604030504040204" pitchFamily="34" charset="0"/>
                <a:ea typeface="Verdana" panose="020B0604030504040204" pitchFamily="34" charset="0"/>
              </a:rPr>
              <a:t>:  </a:t>
            </a:r>
            <a:r>
              <a:rPr lang="en-US" sz="2200" dirty="0">
                <a:latin typeface="Verdana" panose="020B0604030504040204" pitchFamily="34" charset="0"/>
                <a:ea typeface="Verdana" panose="020B0604030504040204" pitchFamily="34" charset="0"/>
                <a:hlinkClick r:id="rId5"/>
              </a:rPr>
              <a:t>https://</a:t>
            </a:r>
            <a:r>
              <a:rPr lang="en-US" sz="2200" dirty="0" smtClean="0">
                <a:latin typeface="Verdana" panose="020B0604030504040204" pitchFamily="34" charset="0"/>
                <a:ea typeface="Verdana" panose="020B0604030504040204" pitchFamily="34" charset="0"/>
                <a:hlinkClick r:id="rId5"/>
              </a:rPr>
              <a:t>www.dhs.wisconsin.gov/telehealth/stakeholder-engagement.htm</a:t>
            </a:r>
            <a:r>
              <a:rPr lang="en-US" sz="2200" dirty="0" smtClean="0">
                <a:latin typeface="Verdana" panose="020B0604030504040204" pitchFamily="34" charset="0"/>
                <a:ea typeface="Verdana" panose="020B0604030504040204" pitchFamily="34" charset="0"/>
              </a:rPr>
              <a:t> </a:t>
            </a:r>
          </a:p>
          <a:p>
            <a:pPr marL="342900" indent="-342900" fontAlgn="base">
              <a:spcBef>
                <a:spcPts val="600"/>
              </a:spcBef>
              <a:buFont typeface="Arial" panose="020B0604020202020204" pitchFamily="34" charset="0"/>
              <a:buChar char="•"/>
            </a:pPr>
            <a:r>
              <a:rPr lang="en-US" sz="2200" kern="0" dirty="0">
                <a:solidFill>
                  <a:sysClr val="windowText" lastClr="000000"/>
                </a:solidFill>
                <a:latin typeface="Verdana" panose="020B0604030504040204" pitchFamily="34" charset="0"/>
                <a:ea typeface="Verdana" panose="020B0604030504040204" pitchFamily="34" charset="0"/>
                <a:cs typeface="Verdana" panose="020B0604030504040204" pitchFamily="34" charset="0"/>
              </a:rPr>
              <a:t>DHS webpage at </a:t>
            </a:r>
            <a:r>
              <a:rPr lang="en-US" sz="2200" kern="0" dirty="0">
                <a:solidFill>
                  <a:sysClr val="windowText" lastClr="000000"/>
                </a:solidFill>
                <a:latin typeface="Verdana" panose="020B0604030504040204" pitchFamily="34" charset="0"/>
                <a:ea typeface="Verdana" panose="020B0604030504040204" pitchFamily="34" charset="0"/>
                <a:cs typeface="Verdana" panose="020B0604030504040204" pitchFamily="34" charset="0"/>
                <a:hlinkClick r:id="rId6"/>
              </a:rPr>
              <a:t>www.dhs.wisconsin.gov/telehealth/index.htm</a:t>
            </a:r>
            <a:r>
              <a:rPr lang="en-US" sz="2200" kern="0" dirty="0">
                <a:solidFill>
                  <a:sysClr val="windowText" lastClr="000000"/>
                </a:solidFill>
                <a:latin typeface="Verdana" panose="020B0604030504040204" pitchFamily="34" charset="0"/>
                <a:ea typeface="Verdana" panose="020B0604030504040204" pitchFamily="34" charset="0"/>
                <a:cs typeface="Verdana" panose="020B0604030504040204" pitchFamily="34" charset="0"/>
              </a:rPr>
              <a:t> </a:t>
            </a:r>
            <a:endParaRPr lang="en-US" sz="2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5404509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43C80DB-1E10-4B42-A90C-FD4E89BD3390}" type="slidenum">
              <a:rPr lang="en-US" smtClean="0"/>
              <a:t>21</a:t>
            </a:fld>
            <a:endParaRPr lang="en-US" dirty="0"/>
          </a:p>
        </p:txBody>
      </p:sp>
      <p:sp>
        <p:nvSpPr>
          <p:cNvPr id="2" name="Rectangle 1"/>
          <p:cNvSpPr/>
          <p:nvPr/>
        </p:nvSpPr>
        <p:spPr>
          <a:xfrm>
            <a:off x="3352800" y="6385986"/>
            <a:ext cx="5210722" cy="412934"/>
          </a:xfrm>
          <a:prstGeom prst="rect">
            <a:avLst/>
          </a:prstGeom>
        </p:spPr>
        <p:txBody>
          <a:bodyPr wrap="none">
            <a:spAutoFit/>
          </a:bodyPr>
          <a:lstStyle/>
          <a:p>
            <a:pPr marL="12700">
              <a:lnSpc>
                <a:spcPts val="2455"/>
              </a:lnSpc>
            </a:pPr>
            <a:r>
              <a:rPr lang="en-US" sz="2100" spc="15" dirty="0">
                <a:solidFill>
                  <a:schemeClr val="bg1"/>
                </a:solidFill>
                <a:latin typeface="Arial" panose="020B0604020202020204" pitchFamily="34" charset="0"/>
                <a:cs typeface="Arial" panose="020B0604020202020204" pitchFamily="34" charset="0"/>
              </a:rPr>
              <a:t>Wisconsin </a:t>
            </a:r>
            <a:r>
              <a:rPr lang="en-US" sz="2100" spc="10" dirty="0">
                <a:solidFill>
                  <a:schemeClr val="bg1"/>
                </a:solidFill>
                <a:latin typeface="Arial" panose="020B0604020202020204" pitchFamily="34" charset="0"/>
                <a:cs typeface="Arial" panose="020B0604020202020204" pitchFamily="34" charset="0"/>
              </a:rPr>
              <a:t>Department of </a:t>
            </a:r>
            <a:r>
              <a:rPr lang="en-US" sz="2100" spc="15" dirty="0">
                <a:solidFill>
                  <a:schemeClr val="bg1"/>
                </a:solidFill>
                <a:latin typeface="Arial" panose="020B0604020202020204" pitchFamily="34" charset="0"/>
                <a:cs typeface="Arial" panose="020B0604020202020204" pitchFamily="34" charset="0"/>
              </a:rPr>
              <a:t>Health</a:t>
            </a:r>
            <a:r>
              <a:rPr lang="en-US" sz="2100" spc="-95" dirty="0">
                <a:solidFill>
                  <a:schemeClr val="bg1"/>
                </a:solidFill>
                <a:latin typeface="Arial" panose="020B0604020202020204" pitchFamily="34" charset="0"/>
                <a:cs typeface="Arial" panose="020B0604020202020204" pitchFamily="34" charset="0"/>
              </a:rPr>
              <a:t> </a:t>
            </a:r>
            <a:r>
              <a:rPr lang="en-US" sz="2100" spc="15" dirty="0">
                <a:solidFill>
                  <a:schemeClr val="bg1"/>
                </a:solidFill>
                <a:latin typeface="Arial" panose="020B0604020202020204" pitchFamily="34" charset="0"/>
                <a:cs typeface="Arial" panose="020B0604020202020204" pitchFamily="34" charset="0"/>
              </a:rPr>
              <a:t>Services</a:t>
            </a:r>
          </a:p>
        </p:txBody>
      </p:sp>
      <p:sp>
        <p:nvSpPr>
          <p:cNvPr id="6" name="object 2">
            <a:extLst>
              <a:ext uri="{FF2B5EF4-FFF2-40B4-BE49-F238E27FC236}">
                <a16:creationId xmlns:a16="http://schemas.microsoft.com/office/drawing/2014/main" id="{334E9C96-3D22-47FC-8E44-86EAB30D69EE}"/>
              </a:ext>
            </a:extLst>
          </p:cNvPr>
          <p:cNvSpPr txBox="1">
            <a:spLocks/>
          </p:cNvSpPr>
          <p:nvPr/>
        </p:nvSpPr>
        <p:spPr>
          <a:xfrm>
            <a:off x="534892" y="446458"/>
            <a:ext cx="11063283" cy="627736"/>
          </a:xfrm>
          <a:prstGeom prst="rect">
            <a:avLst/>
          </a:prstGeom>
        </p:spPr>
        <p:txBody>
          <a:bodyPr vert="horz" wrap="square" lIns="0" tIns="133985" rIns="0" bIns="0" rtlCol="0">
            <a:spAutoFit/>
          </a:bodyPr>
          <a:lstStyle>
            <a:lvl1pPr>
              <a:defRPr sz="4250" b="0" i="0">
                <a:solidFill>
                  <a:srgbClr val="575757"/>
                </a:solidFill>
                <a:latin typeface="Verdana"/>
                <a:ea typeface="+mj-ea"/>
                <a:cs typeface="Verdana"/>
              </a:defRPr>
            </a:lvl1pPr>
          </a:lstStyle>
          <a:p>
            <a:pPr marL="12700">
              <a:spcBef>
                <a:spcPts val="1055"/>
              </a:spcBef>
            </a:pPr>
            <a:r>
              <a:rPr lang="en-US" sz="3200" spc="5" dirty="0" smtClean="0">
                <a:solidFill>
                  <a:schemeClr val="tx1"/>
                </a:solidFill>
              </a:rPr>
              <a:t>Reminders</a:t>
            </a:r>
            <a:endParaRPr lang="en-US" sz="3200" kern="0" spc="-5" dirty="0">
              <a:solidFill>
                <a:schemeClr val="tx1"/>
              </a:solidFill>
            </a:endParaRPr>
          </a:p>
        </p:txBody>
      </p:sp>
      <p:sp>
        <p:nvSpPr>
          <p:cNvPr id="7" name="object 18">
            <a:extLst>
              <a:ext uri="{FF2B5EF4-FFF2-40B4-BE49-F238E27FC236}">
                <a16:creationId xmlns:a16="http://schemas.microsoft.com/office/drawing/2014/main" id="{2008DFB1-C18D-4188-BF87-3AB5B66C0179}"/>
              </a:ext>
            </a:extLst>
          </p:cNvPr>
          <p:cNvSpPr txBox="1"/>
          <p:nvPr/>
        </p:nvSpPr>
        <p:spPr>
          <a:xfrm>
            <a:off x="673100" y="1752600"/>
            <a:ext cx="10786869" cy="3721532"/>
          </a:xfrm>
          <a:prstGeom prst="rect">
            <a:avLst/>
          </a:prstGeom>
        </p:spPr>
        <p:txBody>
          <a:bodyPr vert="horz" wrap="square" lIns="0" tIns="12700" rIns="0" bIns="0" rtlCol="0">
            <a:spAutoFit/>
          </a:bodyPr>
          <a:lstStyle/>
          <a:p>
            <a:pPr marL="342900" indent="-342900" fontAlgn="base">
              <a:spcBef>
                <a:spcPts val="600"/>
              </a:spcBef>
              <a:buFont typeface="Arial" panose="020B0604020202020204" pitchFamily="34" charset="0"/>
              <a:buChar char="•"/>
            </a:pPr>
            <a:r>
              <a:rPr lang="en-US" sz="2400" dirty="0">
                <a:latin typeface="Verdana" panose="020B0604030504040204" pitchFamily="34" charset="0"/>
                <a:ea typeface="Verdana" panose="020B0604030504040204" pitchFamily="34" charset="0"/>
              </a:rPr>
              <a:t>Only codes with POS 02 listed on the max fee schedule will be allowed under permanent telehealth policy.</a:t>
            </a:r>
          </a:p>
          <a:p>
            <a:pPr marL="342900" indent="-342900" fontAlgn="base">
              <a:spcBef>
                <a:spcPts val="600"/>
              </a:spcBef>
              <a:buFont typeface="Arial" panose="020B0604020202020204" pitchFamily="34" charset="0"/>
              <a:buChar char="•"/>
            </a:pPr>
            <a:r>
              <a:rPr lang="en-US" sz="2400" dirty="0">
                <a:latin typeface="Verdana" panose="020B0604030504040204" pitchFamily="34" charset="0"/>
                <a:ea typeface="Verdana" panose="020B0604030504040204" pitchFamily="34" charset="0"/>
              </a:rPr>
              <a:t>Permanent billing guidelines will require the use of POS 02/GT modifier.</a:t>
            </a:r>
          </a:p>
          <a:p>
            <a:pPr marL="342900" indent="-342900" fontAlgn="base">
              <a:spcBef>
                <a:spcPts val="600"/>
              </a:spcBef>
              <a:buFont typeface="Arial" panose="020B0604020202020204" pitchFamily="34" charset="0"/>
              <a:buChar char="•"/>
            </a:pPr>
            <a:r>
              <a:rPr lang="en-US" sz="2400" dirty="0">
                <a:latin typeface="Verdana" panose="020B0604030504040204" pitchFamily="34" charset="0"/>
                <a:ea typeface="Verdana" panose="020B0604030504040204" pitchFamily="34" charset="0"/>
              </a:rPr>
              <a:t>The goal is for permanent policy to start on 1/1/2022</a:t>
            </a:r>
            <a:r>
              <a:rPr lang="en-US" sz="2400" dirty="0" smtClean="0">
                <a:latin typeface="Verdana" panose="020B0604030504040204" pitchFamily="34" charset="0"/>
                <a:ea typeface="Verdana" panose="020B0604030504040204" pitchFamily="34" charset="0"/>
              </a:rPr>
              <a:t>.</a:t>
            </a:r>
          </a:p>
          <a:p>
            <a:pPr marL="342900" indent="-342900" fontAlgn="base">
              <a:spcBef>
                <a:spcPts val="600"/>
              </a:spcBef>
              <a:buFont typeface="Arial" panose="020B0604020202020204" pitchFamily="34" charset="0"/>
              <a:buChar char="•"/>
            </a:pPr>
            <a:r>
              <a:rPr lang="en-US" sz="2400" dirty="0" smtClean="0">
                <a:latin typeface="Verdana" panose="020B0604030504040204" pitchFamily="34" charset="0"/>
                <a:ea typeface="Verdana" panose="020B0604030504040204" pitchFamily="34" charset="0"/>
              </a:rPr>
              <a:t>Review the telehealth resources for additional information.</a:t>
            </a:r>
            <a:endParaRPr lang="en-US" sz="2400" dirty="0">
              <a:latin typeface="Verdana" panose="020B0604030504040204" pitchFamily="34" charset="0"/>
              <a:ea typeface="Verdana" panose="020B0604030504040204" pitchFamily="34" charset="0"/>
            </a:endParaRPr>
          </a:p>
          <a:p>
            <a:pPr fontAlgn="base">
              <a:spcBef>
                <a:spcPts val="600"/>
              </a:spcBef>
            </a:pPr>
            <a:endParaRPr lang="en-US" sz="2400" dirty="0">
              <a:latin typeface="Verdana" panose="020B0604030504040204" pitchFamily="34" charset="0"/>
              <a:ea typeface="Verdana" panose="020B0604030504040204" pitchFamily="34" charset="0"/>
            </a:endParaRPr>
          </a:p>
          <a:p>
            <a:pPr fontAlgn="base">
              <a:spcBef>
                <a:spcPts val="600"/>
              </a:spcBef>
            </a:pPr>
            <a:r>
              <a:rPr lang="en-US" sz="2400" dirty="0">
                <a:latin typeface="Verdana" panose="020B0604030504040204" pitchFamily="34" charset="0"/>
                <a:ea typeface="Verdana" panose="020B0604030504040204" pitchFamily="34" charset="0"/>
              </a:rPr>
              <a:t>Note:  All temporary telehealth flexibilities remain in place through the end of 2021.  </a:t>
            </a:r>
          </a:p>
        </p:txBody>
      </p:sp>
    </p:spTree>
    <p:extLst>
      <p:ext uri="{BB962C8B-B14F-4D97-AF65-F5344CB8AC3E}">
        <p14:creationId xmlns:p14="http://schemas.microsoft.com/office/powerpoint/2010/main" val="33467890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88492" y="711061"/>
            <a:ext cx="10905965" cy="627736"/>
          </a:xfrm>
          <a:prstGeom prst="rect">
            <a:avLst/>
          </a:prstGeom>
        </p:spPr>
        <p:txBody>
          <a:bodyPr vert="horz" wrap="square" lIns="0" tIns="133985" rIns="0" bIns="0" rtlCol="0">
            <a:spAutoFit/>
          </a:bodyPr>
          <a:lstStyle/>
          <a:p>
            <a:pPr marL="12700">
              <a:lnSpc>
                <a:spcPct val="100000"/>
              </a:lnSpc>
              <a:spcBef>
                <a:spcPts val="1055"/>
              </a:spcBef>
            </a:pPr>
            <a:r>
              <a:rPr lang="en-US" sz="3200" dirty="0" smtClean="0">
                <a:solidFill>
                  <a:schemeClr val="tx1"/>
                </a:solidFill>
              </a:rPr>
              <a:t>Contact Information</a:t>
            </a:r>
            <a:endParaRPr lang="en-US" sz="3200" spc="5" dirty="0">
              <a:solidFill>
                <a:schemeClr val="tx1"/>
              </a:solidFill>
            </a:endParaRPr>
          </a:p>
        </p:txBody>
      </p:sp>
      <p:sp>
        <p:nvSpPr>
          <p:cNvPr id="13" name="object 13"/>
          <p:cNvSpPr txBox="1">
            <a:spLocks noGrp="1"/>
          </p:cNvSpPr>
          <p:nvPr>
            <p:ph type="ftr" sz="quarter" idx="5"/>
          </p:nvPr>
        </p:nvSpPr>
        <p:spPr>
          <a:prstGeom prst="rect">
            <a:avLst/>
          </a:prstGeom>
        </p:spPr>
        <p:txBody>
          <a:bodyPr vert="horz" wrap="square" lIns="0" tIns="0" rIns="0" bIns="0" rtlCol="0">
            <a:spAutoFit/>
          </a:bodyPr>
          <a:lstStyle/>
          <a:p>
            <a:pPr marL="12700">
              <a:lnSpc>
                <a:spcPts val="2455"/>
              </a:lnSpc>
            </a:pPr>
            <a:r>
              <a:rPr spc="15" dirty="0"/>
              <a:t>Wisconsin </a:t>
            </a:r>
            <a:r>
              <a:rPr spc="10" dirty="0"/>
              <a:t>Department of </a:t>
            </a:r>
            <a:r>
              <a:rPr spc="15" dirty="0"/>
              <a:t>Health</a:t>
            </a:r>
            <a:r>
              <a:rPr spc="-95" dirty="0"/>
              <a:t> </a:t>
            </a:r>
            <a:r>
              <a:rPr spc="15" dirty="0"/>
              <a:t>Services</a:t>
            </a:r>
          </a:p>
        </p:txBody>
      </p:sp>
      <p:sp>
        <p:nvSpPr>
          <p:cNvPr id="14" name="object 14"/>
          <p:cNvSpPr txBox="1">
            <a:spLocks noGrp="1"/>
          </p:cNvSpPr>
          <p:nvPr>
            <p:ph type="sldNum" sz="quarter" idx="7"/>
          </p:nvPr>
        </p:nvSpPr>
        <p:spPr>
          <a:prstGeom prst="rect">
            <a:avLst/>
          </a:prstGeom>
        </p:spPr>
        <p:txBody>
          <a:bodyPr vert="horz" wrap="square" lIns="0" tIns="0" rIns="0" bIns="0" rtlCol="0">
            <a:spAutoFit/>
          </a:bodyPr>
          <a:lstStyle/>
          <a:p>
            <a:pPr marL="38100">
              <a:lnSpc>
                <a:spcPts val="1864"/>
              </a:lnSpc>
            </a:pPr>
            <a:fld id="{81D60167-4931-47E6-BA6A-407CBD079E47}" type="slidenum">
              <a:rPr spc="-5" dirty="0"/>
              <a:t>22</a:t>
            </a:fld>
            <a:endParaRPr spc="-5" dirty="0"/>
          </a:p>
        </p:txBody>
      </p:sp>
      <p:sp>
        <p:nvSpPr>
          <p:cNvPr id="10" name="Content Placeholder 3"/>
          <p:cNvSpPr txBox="1">
            <a:spLocks/>
          </p:cNvSpPr>
          <p:nvPr/>
        </p:nvSpPr>
        <p:spPr>
          <a:xfrm>
            <a:off x="788492" y="2438400"/>
            <a:ext cx="10643836" cy="1828800"/>
          </a:xfrm>
          <a:prstGeom prst="rect">
            <a:avLst/>
          </a:prstGeom>
        </p:spPr>
        <p:txBody>
          <a:bodyPr>
            <a:normAutofit/>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342900" indent="-342900">
              <a:spcBef>
                <a:spcPts val="600"/>
              </a:spcBef>
              <a:buFont typeface="Wingdings" panose="05000000000000000000" pitchFamily="2" charset="2"/>
              <a:buChar char="§"/>
            </a:pPr>
            <a:r>
              <a:rPr lang="en-US" sz="2400" kern="0" dirty="0">
                <a:solidFill>
                  <a:sysClr val="windowText" lastClr="000000"/>
                </a:solidFill>
                <a:latin typeface="Verdana" panose="020B0604030504040204" pitchFamily="34" charset="0"/>
                <a:ea typeface="Verdana" panose="020B0604030504040204" pitchFamily="34" charset="0"/>
                <a:cs typeface="Verdana" panose="020B0604030504040204" pitchFamily="34" charset="0"/>
              </a:rPr>
              <a:t>Submit questions and concerns to the DHS email at </a:t>
            </a:r>
            <a:r>
              <a:rPr lang="en-US" sz="2400" kern="0" dirty="0">
                <a:solidFill>
                  <a:sysClr val="windowText" lastClr="000000"/>
                </a:solidFill>
                <a:latin typeface="Verdana" panose="020B0604030504040204" pitchFamily="34" charset="0"/>
                <a:ea typeface="Verdana" panose="020B0604030504040204" pitchFamily="34" charset="0"/>
                <a:cs typeface="Verdana" panose="020B0604030504040204" pitchFamily="34" charset="0"/>
                <a:hlinkClick r:id="rId2"/>
              </a:rPr>
              <a:t>DHSTelehealth@dhs.wisconsin.gov</a:t>
            </a:r>
            <a:r>
              <a:rPr lang="en-US" sz="2400" kern="0" dirty="0">
                <a:solidFill>
                  <a:sysClr val="windowText" lastClr="000000"/>
                </a:solidFill>
                <a:latin typeface="Verdana" panose="020B0604030504040204" pitchFamily="34" charset="0"/>
                <a:ea typeface="Verdana" panose="020B0604030504040204" pitchFamily="34" charset="0"/>
                <a:cs typeface="Verdana" panose="020B0604030504040204" pitchFamily="34" charset="0"/>
              </a:rPr>
              <a:t>.</a:t>
            </a:r>
          </a:p>
          <a:p>
            <a:pPr marL="342900" indent="-342900">
              <a:spcBef>
                <a:spcPts val="600"/>
              </a:spcBef>
              <a:buFont typeface="Wingdings" panose="05000000000000000000" pitchFamily="2" charset="2"/>
              <a:buChar char="§"/>
            </a:pPr>
            <a:r>
              <a:rPr lang="en-US" sz="2400" kern="0" dirty="0" smtClean="0">
                <a:solidFill>
                  <a:sysClr val="windowText" lastClr="000000"/>
                </a:solidFill>
                <a:latin typeface="Verdana" panose="020B0604030504040204" pitchFamily="34" charset="0"/>
                <a:ea typeface="Verdana" panose="020B0604030504040204" pitchFamily="34" charset="0"/>
                <a:cs typeface="Verdana" panose="020B0604030504040204" pitchFamily="34" charset="0"/>
              </a:rPr>
              <a:t>Join </a:t>
            </a:r>
            <a:r>
              <a:rPr lang="en-US" sz="2400" kern="0" dirty="0">
                <a:solidFill>
                  <a:sysClr val="windowText" lastClr="000000"/>
                </a:solidFill>
                <a:latin typeface="Verdana" panose="020B0604030504040204" pitchFamily="34" charset="0"/>
                <a:ea typeface="Verdana" panose="020B0604030504040204" pitchFamily="34" charset="0"/>
                <a:cs typeface="Verdana" panose="020B0604030504040204" pitchFamily="34" charset="0"/>
              </a:rPr>
              <a:t>the DHS email list to get the latest information at </a:t>
            </a:r>
            <a:r>
              <a:rPr lang="en-US" sz="2400" kern="0" dirty="0">
                <a:solidFill>
                  <a:sysClr val="windowText" lastClr="000000"/>
                </a:solidFill>
                <a:latin typeface="Verdana" panose="020B0604030504040204" pitchFamily="34" charset="0"/>
                <a:ea typeface="Verdana" panose="020B0604030504040204" pitchFamily="34" charset="0"/>
                <a:cs typeface="Verdana" panose="020B0604030504040204" pitchFamily="34" charset="0"/>
                <a:hlinkClick r:id="rId3"/>
              </a:rPr>
              <a:t>www.dhs.wisconsin.gov/aboutdhs/alerts.htm</a:t>
            </a:r>
            <a:r>
              <a:rPr lang="en-US" sz="2400" kern="0" dirty="0">
                <a:solidFill>
                  <a:sysClr val="windowText" lastClr="000000"/>
                </a:solidFill>
                <a:latin typeface="Verdana" panose="020B0604030504040204" pitchFamily="34" charset="0"/>
                <a:ea typeface="Verdana" panose="020B0604030504040204" pitchFamily="34" charset="0"/>
                <a:cs typeface="Verdana" panose="020B0604030504040204" pitchFamily="34" charset="0"/>
              </a:rPr>
              <a:t>.</a:t>
            </a:r>
          </a:p>
        </p:txBody>
      </p:sp>
    </p:spTree>
    <p:extLst>
      <p:ext uri="{BB962C8B-B14F-4D97-AF65-F5344CB8AC3E}">
        <p14:creationId xmlns:p14="http://schemas.microsoft.com/office/powerpoint/2010/main" val="4227723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723892" y="401930"/>
            <a:ext cx="9791708" cy="551799"/>
          </a:xfrm>
        </p:spPr>
        <p:txBody>
          <a:bodyPr/>
          <a:lstStyle/>
          <a:p>
            <a:pPr marL="12700" algn="l" rtl="0">
              <a:spcBef>
                <a:spcPts val="1055"/>
              </a:spcBef>
            </a:pPr>
            <a:r>
              <a:rPr lang="en-US" sz="3200" kern="1200" spc="10" dirty="0" smtClean="0">
                <a:solidFill>
                  <a:schemeClr val="tx1"/>
                </a:solidFill>
              </a:rPr>
              <a:t>Telehealth </a:t>
            </a:r>
            <a:r>
              <a:rPr lang="en-US" sz="3200" kern="1200" spc="10" dirty="0">
                <a:solidFill>
                  <a:schemeClr val="tx1"/>
                </a:solidFill>
              </a:rPr>
              <a:t>Timeline</a:t>
            </a:r>
          </a:p>
        </p:txBody>
      </p:sp>
      <p:sp>
        <p:nvSpPr>
          <p:cNvPr id="123" name="Freeform 16"/>
          <p:cNvSpPr>
            <a:spLocks/>
          </p:cNvSpPr>
          <p:nvPr/>
        </p:nvSpPr>
        <p:spPr bwMode="gray">
          <a:xfrm rot="4590604">
            <a:off x="1085228" y="2038632"/>
            <a:ext cx="5466437" cy="3801567"/>
          </a:xfrm>
          <a:custGeom>
            <a:avLst/>
            <a:gdLst>
              <a:gd name="connsiteX0" fmla="*/ 108 w 10108"/>
              <a:gd name="connsiteY0" fmla="*/ 3206 h 11908"/>
              <a:gd name="connsiteX1" fmla="*/ 3679 w 10108"/>
              <a:gd name="connsiteY1" fmla="*/ 485 h 11908"/>
              <a:gd name="connsiteX2" fmla="*/ 4729 w 10108"/>
              <a:gd name="connsiteY2" fmla="*/ 2185 h 11908"/>
              <a:gd name="connsiteX3" fmla="*/ 5253 w 10108"/>
              <a:gd name="connsiteY3" fmla="*/ 3546 h 11908"/>
              <a:gd name="connsiteX4" fmla="*/ 5744 w 10108"/>
              <a:gd name="connsiteY4" fmla="*/ 4600 h 11908"/>
              <a:gd name="connsiteX5" fmla="*/ 7307 w 10108"/>
              <a:gd name="connsiteY5" fmla="*/ 5723 h 11908"/>
              <a:gd name="connsiteX6" fmla="*/ 7775 w 10108"/>
              <a:gd name="connsiteY6" fmla="*/ 5519 h 11908"/>
              <a:gd name="connsiteX7" fmla="*/ 8880 w 10108"/>
              <a:gd name="connsiteY7" fmla="*/ 3920 h 11908"/>
              <a:gd name="connsiteX8" fmla="*/ 9148 w 10108"/>
              <a:gd name="connsiteY8" fmla="*/ 3206 h 11908"/>
              <a:gd name="connsiteX9" fmla="*/ 8769 w 10108"/>
              <a:gd name="connsiteY9" fmla="*/ 2049 h 11908"/>
              <a:gd name="connsiteX10" fmla="*/ 10108 w 10108"/>
              <a:gd name="connsiteY10" fmla="*/ 1777 h 11908"/>
              <a:gd name="connsiteX11" fmla="*/ 10019 w 10108"/>
              <a:gd name="connsiteY11" fmla="*/ 5723 h 11908"/>
              <a:gd name="connsiteX12" fmla="*/ 9639 w 10108"/>
              <a:gd name="connsiteY12" fmla="*/ 4634 h 11908"/>
              <a:gd name="connsiteX13" fmla="*/ 6648 w 10108"/>
              <a:gd name="connsiteY13" fmla="*/ 7696 h 11908"/>
              <a:gd name="connsiteX14" fmla="*/ 4617 w 10108"/>
              <a:gd name="connsiteY14" fmla="*/ 4600 h 11908"/>
              <a:gd name="connsiteX15" fmla="*/ 4171 w 10108"/>
              <a:gd name="connsiteY15" fmla="*/ 3546 h 11908"/>
              <a:gd name="connsiteX16" fmla="*/ 2407 w 10108"/>
              <a:gd name="connsiteY16" fmla="*/ 2117 h 11908"/>
              <a:gd name="connsiteX17" fmla="*/ 42 w 10108"/>
              <a:gd name="connsiteY17" fmla="*/ 11908 h 11908"/>
              <a:gd name="connsiteX18" fmla="*/ 108 w 10108"/>
              <a:gd name="connsiteY18" fmla="*/ 3206 h 11908"/>
              <a:gd name="connsiteX0" fmla="*/ 41 w 10116"/>
              <a:gd name="connsiteY0" fmla="*/ 11651 h 12019"/>
              <a:gd name="connsiteX1" fmla="*/ 3687 w 10116"/>
              <a:gd name="connsiteY1" fmla="*/ 596 h 12019"/>
              <a:gd name="connsiteX2" fmla="*/ 4737 w 10116"/>
              <a:gd name="connsiteY2" fmla="*/ 2296 h 12019"/>
              <a:gd name="connsiteX3" fmla="*/ 5261 w 10116"/>
              <a:gd name="connsiteY3" fmla="*/ 3657 h 12019"/>
              <a:gd name="connsiteX4" fmla="*/ 5752 w 10116"/>
              <a:gd name="connsiteY4" fmla="*/ 4711 h 12019"/>
              <a:gd name="connsiteX5" fmla="*/ 7315 w 10116"/>
              <a:gd name="connsiteY5" fmla="*/ 5834 h 12019"/>
              <a:gd name="connsiteX6" fmla="*/ 7783 w 10116"/>
              <a:gd name="connsiteY6" fmla="*/ 5630 h 12019"/>
              <a:gd name="connsiteX7" fmla="*/ 8888 w 10116"/>
              <a:gd name="connsiteY7" fmla="*/ 4031 h 12019"/>
              <a:gd name="connsiteX8" fmla="*/ 9156 w 10116"/>
              <a:gd name="connsiteY8" fmla="*/ 3317 h 12019"/>
              <a:gd name="connsiteX9" fmla="*/ 8777 w 10116"/>
              <a:gd name="connsiteY9" fmla="*/ 2160 h 12019"/>
              <a:gd name="connsiteX10" fmla="*/ 10116 w 10116"/>
              <a:gd name="connsiteY10" fmla="*/ 1888 h 12019"/>
              <a:gd name="connsiteX11" fmla="*/ 10027 w 10116"/>
              <a:gd name="connsiteY11" fmla="*/ 5834 h 12019"/>
              <a:gd name="connsiteX12" fmla="*/ 9647 w 10116"/>
              <a:gd name="connsiteY12" fmla="*/ 4745 h 12019"/>
              <a:gd name="connsiteX13" fmla="*/ 6656 w 10116"/>
              <a:gd name="connsiteY13" fmla="*/ 7807 h 12019"/>
              <a:gd name="connsiteX14" fmla="*/ 4625 w 10116"/>
              <a:gd name="connsiteY14" fmla="*/ 4711 h 12019"/>
              <a:gd name="connsiteX15" fmla="*/ 4179 w 10116"/>
              <a:gd name="connsiteY15" fmla="*/ 3657 h 12019"/>
              <a:gd name="connsiteX16" fmla="*/ 2415 w 10116"/>
              <a:gd name="connsiteY16" fmla="*/ 2228 h 12019"/>
              <a:gd name="connsiteX17" fmla="*/ 50 w 10116"/>
              <a:gd name="connsiteY17" fmla="*/ 12019 h 12019"/>
              <a:gd name="connsiteX18" fmla="*/ 41 w 10116"/>
              <a:gd name="connsiteY18" fmla="*/ 11651 h 12019"/>
              <a:gd name="connsiteX0" fmla="*/ 41 w 10116"/>
              <a:gd name="connsiteY0" fmla="*/ 12569 h 12937"/>
              <a:gd name="connsiteX1" fmla="*/ 1801 w 10116"/>
              <a:gd name="connsiteY1" fmla="*/ 720 h 12937"/>
              <a:gd name="connsiteX2" fmla="*/ 3687 w 10116"/>
              <a:gd name="connsiteY2" fmla="*/ 1514 h 12937"/>
              <a:gd name="connsiteX3" fmla="*/ 4737 w 10116"/>
              <a:gd name="connsiteY3" fmla="*/ 3214 h 12937"/>
              <a:gd name="connsiteX4" fmla="*/ 5261 w 10116"/>
              <a:gd name="connsiteY4" fmla="*/ 4575 h 12937"/>
              <a:gd name="connsiteX5" fmla="*/ 5752 w 10116"/>
              <a:gd name="connsiteY5" fmla="*/ 5629 h 12937"/>
              <a:gd name="connsiteX6" fmla="*/ 7315 w 10116"/>
              <a:gd name="connsiteY6" fmla="*/ 6752 h 12937"/>
              <a:gd name="connsiteX7" fmla="*/ 7783 w 10116"/>
              <a:gd name="connsiteY7" fmla="*/ 6548 h 12937"/>
              <a:gd name="connsiteX8" fmla="*/ 8888 w 10116"/>
              <a:gd name="connsiteY8" fmla="*/ 4949 h 12937"/>
              <a:gd name="connsiteX9" fmla="*/ 9156 w 10116"/>
              <a:gd name="connsiteY9" fmla="*/ 4235 h 12937"/>
              <a:gd name="connsiteX10" fmla="*/ 8777 w 10116"/>
              <a:gd name="connsiteY10" fmla="*/ 3078 h 12937"/>
              <a:gd name="connsiteX11" fmla="*/ 10116 w 10116"/>
              <a:gd name="connsiteY11" fmla="*/ 2806 h 12937"/>
              <a:gd name="connsiteX12" fmla="*/ 10027 w 10116"/>
              <a:gd name="connsiteY12" fmla="*/ 6752 h 12937"/>
              <a:gd name="connsiteX13" fmla="*/ 9647 w 10116"/>
              <a:gd name="connsiteY13" fmla="*/ 5663 h 12937"/>
              <a:gd name="connsiteX14" fmla="*/ 6656 w 10116"/>
              <a:gd name="connsiteY14" fmla="*/ 8725 h 12937"/>
              <a:gd name="connsiteX15" fmla="*/ 4625 w 10116"/>
              <a:gd name="connsiteY15" fmla="*/ 5629 h 12937"/>
              <a:gd name="connsiteX16" fmla="*/ 4179 w 10116"/>
              <a:gd name="connsiteY16" fmla="*/ 4575 h 12937"/>
              <a:gd name="connsiteX17" fmla="*/ 2415 w 10116"/>
              <a:gd name="connsiteY17" fmla="*/ 3146 h 12937"/>
              <a:gd name="connsiteX18" fmla="*/ 50 w 10116"/>
              <a:gd name="connsiteY18" fmla="*/ 12937 h 12937"/>
              <a:gd name="connsiteX19" fmla="*/ 41 w 10116"/>
              <a:gd name="connsiteY19" fmla="*/ 12569 h 12937"/>
              <a:gd name="connsiteX0" fmla="*/ 41 w 10116"/>
              <a:gd name="connsiteY0" fmla="*/ 12569 h 12937"/>
              <a:gd name="connsiteX1" fmla="*/ 1801 w 10116"/>
              <a:gd name="connsiteY1" fmla="*/ 720 h 12937"/>
              <a:gd name="connsiteX2" fmla="*/ 3687 w 10116"/>
              <a:gd name="connsiteY2" fmla="*/ 1514 h 12937"/>
              <a:gd name="connsiteX3" fmla="*/ 4737 w 10116"/>
              <a:gd name="connsiteY3" fmla="*/ 3214 h 12937"/>
              <a:gd name="connsiteX4" fmla="*/ 5261 w 10116"/>
              <a:gd name="connsiteY4" fmla="*/ 4575 h 12937"/>
              <a:gd name="connsiteX5" fmla="*/ 5752 w 10116"/>
              <a:gd name="connsiteY5" fmla="*/ 5629 h 12937"/>
              <a:gd name="connsiteX6" fmla="*/ 7315 w 10116"/>
              <a:gd name="connsiteY6" fmla="*/ 6752 h 12937"/>
              <a:gd name="connsiteX7" fmla="*/ 7783 w 10116"/>
              <a:gd name="connsiteY7" fmla="*/ 6548 h 12937"/>
              <a:gd name="connsiteX8" fmla="*/ 8888 w 10116"/>
              <a:gd name="connsiteY8" fmla="*/ 4949 h 12937"/>
              <a:gd name="connsiteX9" fmla="*/ 9156 w 10116"/>
              <a:gd name="connsiteY9" fmla="*/ 4235 h 12937"/>
              <a:gd name="connsiteX10" fmla="*/ 8777 w 10116"/>
              <a:gd name="connsiteY10" fmla="*/ 3078 h 12937"/>
              <a:gd name="connsiteX11" fmla="*/ 10116 w 10116"/>
              <a:gd name="connsiteY11" fmla="*/ 2806 h 12937"/>
              <a:gd name="connsiteX12" fmla="*/ 10027 w 10116"/>
              <a:gd name="connsiteY12" fmla="*/ 6752 h 12937"/>
              <a:gd name="connsiteX13" fmla="*/ 9647 w 10116"/>
              <a:gd name="connsiteY13" fmla="*/ 5663 h 12937"/>
              <a:gd name="connsiteX14" fmla="*/ 6656 w 10116"/>
              <a:gd name="connsiteY14" fmla="*/ 8725 h 12937"/>
              <a:gd name="connsiteX15" fmla="*/ 4625 w 10116"/>
              <a:gd name="connsiteY15" fmla="*/ 5629 h 12937"/>
              <a:gd name="connsiteX16" fmla="*/ 4179 w 10116"/>
              <a:gd name="connsiteY16" fmla="*/ 4575 h 12937"/>
              <a:gd name="connsiteX17" fmla="*/ 2107 w 10116"/>
              <a:gd name="connsiteY17" fmla="*/ 2653 h 12937"/>
              <a:gd name="connsiteX18" fmla="*/ 50 w 10116"/>
              <a:gd name="connsiteY18" fmla="*/ 12937 h 12937"/>
              <a:gd name="connsiteX19" fmla="*/ 41 w 10116"/>
              <a:gd name="connsiteY19" fmla="*/ 12569 h 12937"/>
              <a:gd name="connsiteX0" fmla="*/ 41 w 10116"/>
              <a:gd name="connsiteY0" fmla="*/ 12569 h 12937"/>
              <a:gd name="connsiteX1" fmla="*/ 1801 w 10116"/>
              <a:gd name="connsiteY1" fmla="*/ 720 h 12937"/>
              <a:gd name="connsiteX2" fmla="*/ 3687 w 10116"/>
              <a:gd name="connsiteY2" fmla="*/ 1514 h 12937"/>
              <a:gd name="connsiteX3" fmla="*/ 4737 w 10116"/>
              <a:gd name="connsiteY3" fmla="*/ 3214 h 12937"/>
              <a:gd name="connsiteX4" fmla="*/ 5261 w 10116"/>
              <a:gd name="connsiteY4" fmla="*/ 4575 h 12937"/>
              <a:gd name="connsiteX5" fmla="*/ 5752 w 10116"/>
              <a:gd name="connsiteY5" fmla="*/ 5629 h 12937"/>
              <a:gd name="connsiteX6" fmla="*/ 7315 w 10116"/>
              <a:gd name="connsiteY6" fmla="*/ 6752 h 12937"/>
              <a:gd name="connsiteX7" fmla="*/ 7783 w 10116"/>
              <a:gd name="connsiteY7" fmla="*/ 6548 h 12937"/>
              <a:gd name="connsiteX8" fmla="*/ 8888 w 10116"/>
              <a:gd name="connsiteY8" fmla="*/ 4949 h 12937"/>
              <a:gd name="connsiteX9" fmla="*/ 9156 w 10116"/>
              <a:gd name="connsiteY9" fmla="*/ 4235 h 12937"/>
              <a:gd name="connsiteX10" fmla="*/ 8777 w 10116"/>
              <a:gd name="connsiteY10" fmla="*/ 3078 h 12937"/>
              <a:gd name="connsiteX11" fmla="*/ 10116 w 10116"/>
              <a:gd name="connsiteY11" fmla="*/ 2806 h 12937"/>
              <a:gd name="connsiteX12" fmla="*/ 10027 w 10116"/>
              <a:gd name="connsiteY12" fmla="*/ 6752 h 12937"/>
              <a:gd name="connsiteX13" fmla="*/ 9647 w 10116"/>
              <a:gd name="connsiteY13" fmla="*/ 5663 h 12937"/>
              <a:gd name="connsiteX14" fmla="*/ 6656 w 10116"/>
              <a:gd name="connsiteY14" fmla="*/ 8725 h 12937"/>
              <a:gd name="connsiteX15" fmla="*/ 4625 w 10116"/>
              <a:gd name="connsiteY15" fmla="*/ 5629 h 12937"/>
              <a:gd name="connsiteX16" fmla="*/ 4179 w 10116"/>
              <a:gd name="connsiteY16" fmla="*/ 4575 h 12937"/>
              <a:gd name="connsiteX17" fmla="*/ 2107 w 10116"/>
              <a:gd name="connsiteY17" fmla="*/ 2653 h 12937"/>
              <a:gd name="connsiteX18" fmla="*/ 1298 w 10116"/>
              <a:gd name="connsiteY18" fmla="*/ 6068 h 12937"/>
              <a:gd name="connsiteX19" fmla="*/ 50 w 10116"/>
              <a:gd name="connsiteY19" fmla="*/ 12937 h 12937"/>
              <a:gd name="connsiteX20" fmla="*/ 41 w 10116"/>
              <a:gd name="connsiteY20" fmla="*/ 12569 h 12937"/>
              <a:gd name="connsiteX0" fmla="*/ 41 w 10116"/>
              <a:gd name="connsiteY0" fmla="*/ 12569 h 12937"/>
              <a:gd name="connsiteX1" fmla="*/ 1801 w 10116"/>
              <a:gd name="connsiteY1" fmla="*/ 720 h 12937"/>
              <a:gd name="connsiteX2" fmla="*/ 3687 w 10116"/>
              <a:gd name="connsiteY2" fmla="*/ 1514 h 12937"/>
              <a:gd name="connsiteX3" fmla="*/ 4737 w 10116"/>
              <a:gd name="connsiteY3" fmla="*/ 3214 h 12937"/>
              <a:gd name="connsiteX4" fmla="*/ 5261 w 10116"/>
              <a:gd name="connsiteY4" fmla="*/ 4575 h 12937"/>
              <a:gd name="connsiteX5" fmla="*/ 5752 w 10116"/>
              <a:gd name="connsiteY5" fmla="*/ 5629 h 12937"/>
              <a:gd name="connsiteX6" fmla="*/ 7315 w 10116"/>
              <a:gd name="connsiteY6" fmla="*/ 6752 h 12937"/>
              <a:gd name="connsiteX7" fmla="*/ 7783 w 10116"/>
              <a:gd name="connsiteY7" fmla="*/ 6548 h 12937"/>
              <a:gd name="connsiteX8" fmla="*/ 8888 w 10116"/>
              <a:gd name="connsiteY8" fmla="*/ 4949 h 12937"/>
              <a:gd name="connsiteX9" fmla="*/ 9156 w 10116"/>
              <a:gd name="connsiteY9" fmla="*/ 4235 h 12937"/>
              <a:gd name="connsiteX10" fmla="*/ 8777 w 10116"/>
              <a:gd name="connsiteY10" fmla="*/ 3078 h 12937"/>
              <a:gd name="connsiteX11" fmla="*/ 10116 w 10116"/>
              <a:gd name="connsiteY11" fmla="*/ 2806 h 12937"/>
              <a:gd name="connsiteX12" fmla="*/ 10027 w 10116"/>
              <a:gd name="connsiteY12" fmla="*/ 6752 h 12937"/>
              <a:gd name="connsiteX13" fmla="*/ 9647 w 10116"/>
              <a:gd name="connsiteY13" fmla="*/ 5663 h 12937"/>
              <a:gd name="connsiteX14" fmla="*/ 6656 w 10116"/>
              <a:gd name="connsiteY14" fmla="*/ 8725 h 12937"/>
              <a:gd name="connsiteX15" fmla="*/ 4625 w 10116"/>
              <a:gd name="connsiteY15" fmla="*/ 5629 h 12937"/>
              <a:gd name="connsiteX16" fmla="*/ 4179 w 10116"/>
              <a:gd name="connsiteY16" fmla="*/ 4575 h 12937"/>
              <a:gd name="connsiteX17" fmla="*/ 2107 w 10116"/>
              <a:gd name="connsiteY17" fmla="*/ 2653 h 12937"/>
              <a:gd name="connsiteX18" fmla="*/ 1298 w 10116"/>
              <a:gd name="connsiteY18" fmla="*/ 6068 h 12937"/>
              <a:gd name="connsiteX19" fmla="*/ 50 w 10116"/>
              <a:gd name="connsiteY19" fmla="*/ 12937 h 12937"/>
              <a:gd name="connsiteX20" fmla="*/ 41 w 10116"/>
              <a:gd name="connsiteY20" fmla="*/ 12569 h 12937"/>
              <a:gd name="connsiteX0" fmla="*/ 0 w 10075"/>
              <a:gd name="connsiteY0" fmla="*/ 12569 h 13654"/>
              <a:gd name="connsiteX1" fmla="*/ 1760 w 10075"/>
              <a:gd name="connsiteY1" fmla="*/ 720 h 13654"/>
              <a:gd name="connsiteX2" fmla="*/ 3646 w 10075"/>
              <a:gd name="connsiteY2" fmla="*/ 1514 h 13654"/>
              <a:gd name="connsiteX3" fmla="*/ 4696 w 10075"/>
              <a:gd name="connsiteY3" fmla="*/ 3214 h 13654"/>
              <a:gd name="connsiteX4" fmla="*/ 5220 w 10075"/>
              <a:gd name="connsiteY4" fmla="*/ 4575 h 13654"/>
              <a:gd name="connsiteX5" fmla="*/ 5711 w 10075"/>
              <a:gd name="connsiteY5" fmla="*/ 5629 h 13654"/>
              <a:gd name="connsiteX6" fmla="*/ 7274 w 10075"/>
              <a:gd name="connsiteY6" fmla="*/ 6752 h 13654"/>
              <a:gd name="connsiteX7" fmla="*/ 7742 w 10075"/>
              <a:gd name="connsiteY7" fmla="*/ 6548 h 13654"/>
              <a:gd name="connsiteX8" fmla="*/ 8847 w 10075"/>
              <a:gd name="connsiteY8" fmla="*/ 4949 h 13654"/>
              <a:gd name="connsiteX9" fmla="*/ 9115 w 10075"/>
              <a:gd name="connsiteY9" fmla="*/ 4235 h 13654"/>
              <a:gd name="connsiteX10" fmla="*/ 8736 w 10075"/>
              <a:gd name="connsiteY10" fmla="*/ 3078 h 13654"/>
              <a:gd name="connsiteX11" fmla="*/ 10075 w 10075"/>
              <a:gd name="connsiteY11" fmla="*/ 2806 h 13654"/>
              <a:gd name="connsiteX12" fmla="*/ 9986 w 10075"/>
              <a:gd name="connsiteY12" fmla="*/ 6752 h 13654"/>
              <a:gd name="connsiteX13" fmla="*/ 9606 w 10075"/>
              <a:gd name="connsiteY13" fmla="*/ 5663 h 13654"/>
              <a:gd name="connsiteX14" fmla="*/ 6615 w 10075"/>
              <a:gd name="connsiteY14" fmla="*/ 8725 h 13654"/>
              <a:gd name="connsiteX15" fmla="*/ 4584 w 10075"/>
              <a:gd name="connsiteY15" fmla="*/ 5629 h 13654"/>
              <a:gd name="connsiteX16" fmla="*/ 4138 w 10075"/>
              <a:gd name="connsiteY16" fmla="*/ 4575 h 13654"/>
              <a:gd name="connsiteX17" fmla="*/ 2066 w 10075"/>
              <a:gd name="connsiteY17" fmla="*/ 2653 h 13654"/>
              <a:gd name="connsiteX18" fmla="*/ 1257 w 10075"/>
              <a:gd name="connsiteY18" fmla="*/ 6068 h 13654"/>
              <a:gd name="connsiteX19" fmla="*/ 102 w 10075"/>
              <a:gd name="connsiteY19" fmla="*/ 13654 h 13654"/>
              <a:gd name="connsiteX20" fmla="*/ 0 w 10075"/>
              <a:gd name="connsiteY20" fmla="*/ 12569 h 13654"/>
              <a:gd name="connsiteX0" fmla="*/ 0 w 10075"/>
              <a:gd name="connsiteY0" fmla="*/ 12569 h 13654"/>
              <a:gd name="connsiteX1" fmla="*/ 1760 w 10075"/>
              <a:gd name="connsiteY1" fmla="*/ 720 h 13654"/>
              <a:gd name="connsiteX2" fmla="*/ 3646 w 10075"/>
              <a:gd name="connsiteY2" fmla="*/ 1514 h 13654"/>
              <a:gd name="connsiteX3" fmla="*/ 4696 w 10075"/>
              <a:gd name="connsiteY3" fmla="*/ 3214 h 13654"/>
              <a:gd name="connsiteX4" fmla="*/ 5220 w 10075"/>
              <a:gd name="connsiteY4" fmla="*/ 4575 h 13654"/>
              <a:gd name="connsiteX5" fmla="*/ 5711 w 10075"/>
              <a:gd name="connsiteY5" fmla="*/ 5629 h 13654"/>
              <a:gd name="connsiteX6" fmla="*/ 7274 w 10075"/>
              <a:gd name="connsiteY6" fmla="*/ 6752 h 13654"/>
              <a:gd name="connsiteX7" fmla="*/ 7742 w 10075"/>
              <a:gd name="connsiteY7" fmla="*/ 6548 h 13654"/>
              <a:gd name="connsiteX8" fmla="*/ 8847 w 10075"/>
              <a:gd name="connsiteY8" fmla="*/ 4949 h 13654"/>
              <a:gd name="connsiteX9" fmla="*/ 9115 w 10075"/>
              <a:gd name="connsiteY9" fmla="*/ 4235 h 13654"/>
              <a:gd name="connsiteX10" fmla="*/ 8736 w 10075"/>
              <a:gd name="connsiteY10" fmla="*/ 3078 h 13654"/>
              <a:gd name="connsiteX11" fmla="*/ 10075 w 10075"/>
              <a:gd name="connsiteY11" fmla="*/ 2806 h 13654"/>
              <a:gd name="connsiteX12" fmla="*/ 9986 w 10075"/>
              <a:gd name="connsiteY12" fmla="*/ 6752 h 13654"/>
              <a:gd name="connsiteX13" fmla="*/ 9606 w 10075"/>
              <a:gd name="connsiteY13" fmla="*/ 5663 h 13654"/>
              <a:gd name="connsiteX14" fmla="*/ 6615 w 10075"/>
              <a:gd name="connsiteY14" fmla="*/ 8725 h 13654"/>
              <a:gd name="connsiteX15" fmla="*/ 4584 w 10075"/>
              <a:gd name="connsiteY15" fmla="*/ 5629 h 13654"/>
              <a:gd name="connsiteX16" fmla="*/ 4138 w 10075"/>
              <a:gd name="connsiteY16" fmla="*/ 4575 h 13654"/>
              <a:gd name="connsiteX17" fmla="*/ 2066 w 10075"/>
              <a:gd name="connsiteY17" fmla="*/ 2653 h 13654"/>
              <a:gd name="connsiteX18" fmla="*/ 1257 w 10075"/>
              <a:gd name="connsiteY18" fmla="*/ 6068 h 13654"/>
              <a:gd name="connsiteX19" fmla="*/ 102 w 10075"/>
              <a:gd name="connsiteY19" fmla="*/ 13654 h 13654"/>
              <a:gd name="connsiteX20" fmla="*/ 0 w 10075"/>
              <a:gd name="connsiteY20" fmla="*/ 12569 h 13654"/>
              <a:gd name="connsiteX0" fmla="*/ 0 w 10075"/>
              <a:gd name="connsiteY0" fmla="*/ 12569 h 13654"/>
              <a:gd name="connsiteX1" fmla="*/ 1760 w 10075"/>
              <a:gd name="connsiteY1" fmla="*/ 720 h 13654"/>
              <a:gd name="connsiteX2" fmla="*/ 3646 w 10075"/>
              <a:gd name="connsiteY2" fmla="*/ 1514 h 13654"/>
              <a:gd name="connsiteX3" fmla="*/ 4696 w 10075"/>
              <a:gd name="connsiteY3" fmla="*/ 3214 h 13654"/>
              <a:gd name="connsiteX4" fmla="*/ 5220 w 10075"/>
              <a:gd name="connsiteY4" fmla="*/ 4575 h 13654"/>
              <a:gd name="connsiteX5" fmla="*/ 5711 w 10075"/>
              <a:gd name="connsiteY5" fmla="*/ 5629 h 13654"/>
              <a:gd name="connsiteX6" fmla="*/ 7274 w 10075"/>
              <a:gd name="connsiteY6" fmla="*/ 6752 h 13654"/>
              <a:gd name="connsiteX7" fmla="*/ 7742 w 10075"/>
              <a:gd name="connsiteY7" fmla="*/ 6548 h 13654"/>
              <a:gd name="connsiteX8" fmla="*/ 8847 w 10075"/>
              <a:gd name="connsiteY8" fmla="*/ 4949 h 13654"/>
              <a:gd name="connsiteX9" fmla="*/ 9115 w 10075"/>
              <a:gd name="connsiteY9" fmla="*/ 4235 h 13654"/>
              <a:gd name="connsiteX10" fmla="*/ 8736 w 10075"/>
              <a:gd name="connsiteY10" fmla="*/ 3078 h 13654"/>
              <a:gd name="connsiteX11" fmla="*/ 10075 w 10075"/>
              <a:gd name="connsiteY11" fmla="*/ 2806 h 13654"/>
              <a:gd name="connsiteX12" fmla="*/ 9986 w 10075"/>
              <a:gd name="connsiteY12" fmla="*/ 6752 h 13654"/>
              <a:gd name="connsiteX13" fmla="*/ 9606 w 10075"/>
              <a:gd name="connsiteY13" fmla="*/ 5663 h 13654"/>
              <a:gd name="connsiteX14" fmla="*/ 6615 w 10075"/>
              <a:gd name="connsiteY14" fmla="*/ 8725 h 13654"/>
              <a:gd name="connsiteX15" fmla="*/ 4584 w 10075"/>
              <a:gd name="connsiteY15" fmla="*/ 5629 h 13654"/>
              <a:gd name="connsiteX16" fmla="*/ 4138 w 10075"/>
              <a:gd name="connsiteY16" fmla="*/ 4575 h 13654"/>
              <a:gd name="connsiteX17" fmla="*/ 2188 w 10075"/>
              <a:gd name="connsiteY17" fmla="*/ 3103 h 13654"/>
              <a:gd name="connsiteX18" fmla="*/ 1257 w 10075"/>
              <a:gd name="connsiteY18" fmla="*/ 6068 h 13654"/>
              <a:gd name="connsiteX19" fmla="*/ 102 w 10075"/>
              <a:gd name="connsiteY19" fmla="*/ 13654 h 13654"/>
              <a:gd name="connsiteX20" fmla="*/ 0 w 10075"/>
              <a:gd name="connsiteY20" fmla="*/ 12569 h 13654"/>
              <a:gd name="connsiteX0" fmla="*/ 0 w 10075"/>
              <a:gd name="connsiteY0" fmla="*/ 12569 h 13654"/>
              <a:gd name="connsiteX1" fmla="*/ 1760 w 10075"/>
              <a:gd name="connsiteY1" fmla="*/ 720 h 13654"/>
              <a:gd name="connsiteX2" fmla="*/ 3646 w 10075"/>
              <a:gd name="connsiteY2" fmla="*/ 1514 h 13654"/>
              <a:gd name="connsiteX3" fmla="*/ 4696 w 10075"/>
              <a:gd name="connsiteY3" fmla="*/ 3214 h 13654"/>
              <a:gd name="connsiteX4" fmla="*/ 5220 w 10075"/>
              <a:gd name="connsiteY4" fmla="*/ 4575 h 13654"/>
              <a:gd name="connsiteX5" fmla="*/ 5711 w 10075"/>
              <a:gd name="connsiteY5" fmla="*/ 5629 h 13654"/>
              <a:gd name="connsiteX6" fmla="*/ 7274 w 10075"/>
              <a:gd name="connsiteY6" fmla="*/ 6752 h 13654"/>
              <a:gd name="connsiteX7" fmla="*/ 7742 w 10075"/>
              <a:gd name="connsiteY7" fmla="*/ 6548 h 13654"/>
              <a:gd name="connsiteX8" fmla="*/ 8847 w 10075"/>
              <a:gd name="connsiteY8" fmla="*/ 4949 h 13654"/>
              <a:gd name="connsiteX9" fmla="*/ 9115 w 10075"/>
              <a:gd name="connsiteY9" fmla="*/ 4235 h 13654"/>
              <a:gd name="connsiteX10" fmla="*/ 8736 w 10075"/>
              <a:gd name="connsiteY10" fmla="*/ 3078 h 13654"/>
              <a:gd name="connsiteX11" fmla="*/ 10075 w 10075"/>
              <a:gd name="connsiteY11" fmla="*/ 2806 h 13654"/>
              <a:gd name="connsiteX12" fmla="*/ 9986 w 10075"/>
              <a:gd name="connsiteY12" fmla="*/ 6752 h 13654"/>
              <a:gd name="connsiteX13" fmla="*/ 9606 w 10075"/>
              <a:gd name="connsiteY13" fmla="*/ 5663 h 13654"/>
              <a:gd name="connsiteX14" fmla="*/ 6615 w 10075"/>
              <a:gd name="connsiteY14" fmla="*/ 8725 h 13654"/>
              <a:gd name="connsiteX15" fmla="*/ 4584 w 10075"/>
              <a:gd name="connsiteY15" fmla="*/ 5629 h 13654"/>
              <a:gd name="connsiteX16" fmla="*/ 4138 w 10075"/>
              <a:gd name="connsiteY16" fmla="*/ 4575 h 13654"/>
              <a:gd name="connsiteX17" fmla="*/ 2188 w 10075"/>
              <a:gd name="connsiteY17" fmla="*/ 3103 h 13654"/>
              <a:gd name="connsiteX18" fmla="*/ 1257 w 10075"/>
              <a:gd name="connsiteY18" fmla="*/ 6068 h 13654"/>
              <a:gd name="connsiteX19" fmla="*/ 102 w 10075"/>
              <a:gd name="connsiteY19" fmla="*/ 13654 h 13654"/>
              <a:gd name="connsiteX20" fmla="*/ 0 w 10075"/>
              <a:gd name="connsiteY20" fmla="*/ 12569 h 13654"/>
              <a:gd name="connsiteX0" fmla="*/ 0 w 10075"/>
              <a:gd name="connsiteY0" fmla="*/ 12569 h 13654"/>
              <a:gd name="connsiteX1" fmla="*/ 1760 w 10075"/>
              <a:gd name="connsiteY1" fmla="*/ 720 h 13654"/>
              <a:gd name="connsiteX2" fmla="*/ 3646 w 10075"/>
              <a:gd name="connsiteY2" fmla="*/ 1514 h 13654"/>
              <a:gd name="connsiteX3" fmla="*/ 4696 w 10075"/>
              <a:gd name="connsiteY3" fmla="*/ 3214 h 13654"/>
              <a:gd name="connsiteX4" fmla="*/ 5220 w 10075"/>
              <a:gd name="connsiteY4" fmla="*/ 4575 h 13654"/>
              <a:gd name="connsiteX5" fmla="*/ 5711 w 10075"/>
              <a:gd name="connsiteY5" fmla="*/ 5629 h 13654"/>
              <a:gd name="connsiteX6" fmla="*/ 7274 w 10075"/>
              <a:gd name="connsiteY6" fmla="*/ 6752 h 13654"/>
              <a:gd name="connsiteX7" fmla="*/ 7742 w 10075"/>
              <a:gd name="connsiteY7" fmla="*/ 6548 h 13654"/>
              <a:gd name="connsiteX8" fmla="*/ 8847 w 10075"/>
              <a:gd name="connsiteY8" fmla="*/ 4949 h 13654"/>
              <a:gd name="connsiteX9" fmla="*/ 9115 w 10075"/>
              <a:gd name="connsiteY9" fmla="*/ 4235 h 13654"/>
              <a:gd name="connsiteX10" fmla="*/ 8736 w 10075"/>
              <a:gd name="connsiteY10" fmla="*/ 3078 h 13654"/>
              <a:gd name="connsiteX11" fmla="*/ 10075 w 10075"/>
              <a:gd name="connsiteY11" fmla="*/ 2806 h 13654"/>
              <a:gd name="connsiteX12" fmla="*/ 9986 w 10075"/>
              <a:gd name="connsiteY12" fmla="*/ 6752 h 13654"/>
              <a:gd name="connsiteX13" fmla="*/ 9606 w 10075"/>
              <a:gd name="connsiteY13" fmla="*/ 5663 h 13654"/>
              <a:gd name="connsiteX14" fmla="*/ 6615 w 10075"/>
              <a:gd name="connsiteY14" fmla="*/ 8725 h 13654"/>
              <a:gd name="connsiteX15" fmla="*/ 4584 w 10075"/>
              <a:gd name="connsiteY15" fmla="*/ 5629 h 13654"/>
              <a:gd name="connsiteX16" fmla="*/ 3763 w 10075"/>
              <a:gd name="connsiteY16" fmla="*/ 7310 h 13654"/>
              <a:gd name="connsiteX17" fmla="*/ 2188 w 10075"/>
              <a:gd name="connsiteY17" fmla="*/ 3103 h 13654"/>
              <a:gd name="connsiteX18" fmla="*/ 1257 w 10075"/>
              <a:gd name="connsiteY18" fmla="*/ 6068 h 13654"/>
              <a:gd name="connsiteX19" fmla="*/ 102 w 10075"/>
              <a:gd name="connsiteY19" fmla="*/ 13654 h 13654"/>
              <a:gd name="connsiteX20" fmla="*/ 0 w 10075"/>
              <a:gd name="connsiteY20" fmla="*/ 12569 h 13654"/>
              <a:gd name="connsiteX0" fmla="*/ 0 w 10075"/>
              <a:gd name="connsiteY0" fmla="*/ 12428 h 13513"/>
              <a:gd name="connsiteX1" fmla="*/ 1760 w 10075"/>
              <a:gd name="connsiteY1" fmla="*/ 579 h 13513"/>
              <a:gd name="connsiteX2" fmla="*/ 3816 w 10075"/>
              <a:gd name="connsiteY2" fmla="*/ 2264 h 13513"/>
              <a:gd name="connsiteX3" fmla="*/ 4696 w 10075"/>
              <a:gd name="connsiteY3" fmla="*/ 3073 h 13513"/>
              <a:gd name="connsiteX4" fmla="*/ 5220 w 10075"/>
              <a:gd name="connsiteY4" fmla="*/ 4434 h 13513"/>
              <a:gd name="connsiteX5" fmla="*/ 5711 w 10075"/>
              <a:gd name="connsiteY5" fmla="*/ 5488 h 13513"/>
              <a:gd name="connsiteX6" fmla="*/ 7274 w 10075"/>
              <a:gd name="connsiteY6" fmla="*/ 6611 h 13513"/>
              <a:gd name="connsiteX7" fmla="*/ 7742 w 10075"/>
              <a:gd name="connsiteY7" fmla="*/ 6407 h 13513"/>
              <a:gd name="connsiteX8" fmla="*/ 8847 w 10075"/>
              <a:gd name="connsiteY8" fmla="*/ 4808 h 13513"/>
              <a:gd name="connsiteX9" fmla="*/ 9115 w 10075"/>
              <a:gd name="connsiteY9" fmla="*/ 4094 h 13513"/>
              <a:gd name="connsiteX10" fmla="*/ 8736 w 10075"/>
              <a:gd name="connsiteY10" fmla="*/ 2937 h 13513"/>
              <a:gd name="connsiteX11" fmla="*/ 10075 w 10075"/>
              <a:gd name="connsiteY11" fmla="*/ 2665 h 13513"/>
              <a:gd name="connsiteX12" fmla="*/ 9986 w 10075"/>
              <a:gd name="connsiteY12" fmla="*/ 6611 h 13513"/>
              <a:gd name="connsiteX13" fmla="*/ 9606 w 10075"/>
              <a:gd name="connsiteY13" fmla="*/ 5522 h 13513"/>
              <a:gd name="connsiteX14" fmla="*/ 6615 w 10075"/>
              <a:gd name="connsiteY14" fmla="*/ 8584 h 13513"/>
              <a:gd name="connsiteX15" fmla="*/ 4584 w 10075"/>
              <a:gd name="connsiteY15" fmla="*/ 5488 h 13513"/>
              <a:gd name="connsiteX16" fmla="*/ 3763 w 10075"/>
              <a:gd name="connsiteY16" fmla="*/ 7169 h 13513"/>
              <a:gd name="connsiteX17" fmla="*/ 2188 w 10075"/>
              <a:gd name="connsiteY17" fmla="*/ 2962 h 13513"/>
              <a:gd name="connsiteX18" fmla="*/ 1257 w 10075"/>
              <a:gd name="connsiteY18" fmla="*/ 5927 h 13513"/>
              <a:gd name="connsiteX19" fmla="*/ 102 w 10075"/>
              <a:gd name="connsiteY19" fmla="*/ 13513 h 13513"/>
              <a:gd name="connsiteX20" fmla="*/ 0 w 10075"/>
              <a:gd name="connsiteY20" fmla="*/ 12428 h 13513"/>
              <a:gd name="connsiteX0" fmla="*/ 0 w 10075"/>
              <a:gd name="connsiteY0" fmla="*/ 12338 h 13423"/>
              <a:gd name="connsiteX1" fmla="*/ 1760 w 10075"/>
              <a:gd name="connsiteY1" fmla="*/ 489 h 13423"/>
              <a:gd name="connsiteX2" fmla="*/ 3816 w 10075"/>
              <a:gd name="connsiteY2" fmla="*/ 2174 h 13423"/>
              <a:gd name="connsiteX3" fmla="*/ 4696 w 10075"/>
              <a:gd name="connsiteY3" fmla="*/ 2983 h 13423"/>
              <a:gd name="connsiteX4" fmla="*/ 5220 w 10075"/>
              <a:gd name="connsiteY4" fmla="*/ 4344 h 13423"/>
              <a:gd name="connsiteX5" fmla="*/ 5711 w 10075"/>
              <a:gd name="connsiteY5" fmla="*/ 5398 h 13423"/>
              <a:gd name="connsiteX6" fmla="*/ 7274 w 10075"/>
              <a:gd name="connsiteY6" fmla="*/ 6521 h 13423"/>
              <a:gd name="connsiteX7" fmla="*/ 7742 w 10075"/>
              <a:gd name="connsiteY7" fmla="*/ 6317 h 13423"/>
              <a:gd name="connsiteX8" fmla="*/ 8847 w 10075"/>
              <a:gd name="connsiteY8" fmla="*/ 4718 h 13423"/>
              <a:gd name="connsiteX9" fmla="*/ 9115 w 10075"/>
              <a:gd name="connsiteY9" fmla="*/ 4004 h 13423"/>
              <a:gd name="connsiteX10" fmla="*/ 8736 w 10075"/>
              <a:gd name="connsiteY10" fmla="*/ 2847 h 13423"/>
              <a:gd name="connsiteX11" fmla="*/ 10075 w 10075"/>
              <a:gd name="connsiteY11" fmla="*/ 2575 h 13423"/>
              <a:gd name="connsiteX12" fmla="*/ 9986 w 10075"/>
              <a:gd name="connsiteY12" fmla="*/ 6521 h 13423"/>
              <a:gd name="connsiteX13" fmla="*/ 9606 w 10075"/>
              <a:gd name="connsiteY13" fmla="*/ 5432 h 13423"/>
              <a:gd name="connsiteX14" fmla="*/ 6615 w 10075"/>
              <a:gd name="connsiteY14" fmla="*/ 8494 h 13423"/>
              <a:gd name="connsiteX15" fmla="*/ 4584 w 10075"/>
              <a:gd name="connsiteY15" fmla="*/ 5398 h 13423"/>
              <a:gd name="connsiteX16" fmla="*/ 3763 w 10075"/>
              <a:gd name="connsiteY16" fmla="*/ 7079 h 13423"/>
              <a:gd name="connsiteX17" fmla="*/ 2188 w 10075"/>
              <a:gd name="connsiteY17" fmla="*/ 2872 h 13423"/>
              <a:gd name="connsiteX18" fmla="*/ 1257 w 10075"/>
              <a:gd name="connsiteY18" fmla="*/ 5837 h 13423"/>
              <a:gd name="connsiteX19" fmla="*/ 102 w 10075"/>
              <a:gd name="connsiteY19" fmla="*/ 13423 h 13423"/>
              <a:gd name="connsiteX20" fmla="*/ 0 w 10075"/>
              <a:gd name="connsiteY20" fmla="*/ 12338 h 13423"/>
              <a:gd name="connsiteX0" fmla="*/ 0 w 10075"/>
              <a:gd name="connsiteY0" fmla="*/ 14988 h 16073"/>
              <a:gd name="connsiteX1" fmla="*/ 1760 w 10075"/>
              <a:gd name="connsiteY1" fmla="*/ 3139 h 16073"/>
              <a:gd name="connsiteX2" fmla="*/ 3816 w 10075"/>
              <a:gd name="connsiteY2" fmla="*/ 4824 h 16073"/>
              <a:gd name="connsiteX3" fmla="*/ 5354 w 10075"/>
              <a:gd name="connsiteY3" fmla="*/ 20 h 16073"/>
              <a:gd name="connsiteX4" fmla="*/ 5220 w 10075"/>
              <a:gd name="connsiteY4" fmla="*/ 6994 h 16073"/>
              <a:gd name="connsiteX5" fmla="*/ 5711 w 10075"/>
              <a:gd name="connsiteY5" fmla="*/ 8048 h 16073"/>
              <a:gd name="connsiteX6" fmla="*/ 7274 w 10075"/>
              <a:gd name="connsiteY6" fmla="*/ 9171 h 16073"/>
              <a:gd name="connsiteX7" fmla="*/ 7742 w 10075"/>
              <a:gd name="connsiteY7" fmla="*/ 8967 h 16073"/>
              <a:gd name="connsiteX8" fmla="*/ 8847 w 10075"/>
              <a:gd name="connsiteY8" fmla="*/ 7368 h 16073"/>
              <a:gd name="connsiteX9" fmla="*/ 9115 w 10075"/>
              <a:gd name="connsiteY9" fmla="*/ 6654 h 16073"/>
              <a:gd name="connsiteX10" fmla="*/ 8736 w 10075"/>
              <a:gd name="connsiteY10" fmla="*/ 5497 h 16073"/>
              <a:gd name="connsiteX11" fmla="*/ 10075 w 10075"/>
              <a:gd name="connsiteY11" fmla="*/ 5225 h 16073"/>
              <a:gd name="connsiteX12" fmla="*/ 9986 w 10075"/>
              <a:gd name="connsiteY12" fmla="*/ 9171 h 16073"/>
              <a:gd name="connsiteX13" fmla="*/ 9606 w 10075"/>
              <a:gd name="connsiteY13" fmla="*/ 8082 h 16073"/>
              <a:gd name="connsiteX14" fmla="*/ 6615 w 10075"/>
              <a:gd name="connsiteY14" fmla="*/ 11144 h 16073"/>
              <a:gd name="connsiteX15" fmla="*/ 4584 w 10075"/>
              <a:gd name="connsiteY15" fmla="*/ 8048 h 16073"/>
              <a:gd name="connsiteX16" fmla="*/ 3763 w 10075"/>
              <a:gd name="connsiteY16" fmla="*/ 9729 h 16073"/>
              <a:gd name="connsiteX17" fmla="*/ 2188 w 10075"/>
              <a:gd name="connsiteY17" fmla="*/ 5522 h 16073"/>
              <a:gd name="connsiteX18" fmla="*/ 1257 w 10075"/>
              <a:gd name="connsiteY18" fmla="*/ 8487 h 16073"/>
              <a:gd name="connsiteX19" fmla="*/ 102 w 10075"/>
              <a:gd name="connsiteY19" fmla="*/ 16073 h 16073"/>
              <a:gd name="connsiteX20" fmla="*/ 0 w 10075"/>
              <a:gd name="connsiteY20" fmla="*/ 14988 h 16073"/>
              <a:gd name="connsiteX0" fmla="*/ 0 w 10075"/>
              <a:gd name="connsiteY0" fmla="*/ 23665 h 24750"/>
              <a:gd name="connsiteX1" fmla="*/ 1760 w 10075"/>
              <a:gd name="connsiteY1" fmla="*/ 11816 h 24750"/>
              <a:gd name="connsiteX2" fmla="*/ 3816 w 10075"/>
              <a:gd name="connsiteY2" fmla="*/ 13501 h 24750"/>
              <a:gd name="connsiteX3" fmla="*/ 5354 w 10075"/>
              <a:gd name="connsiteY3" fmla="*/ 8697 h 24750"/>
              <a:gd name="connsiteX4" fmla="*/ 7544 w 10075"/>
              <a:gd name="connsiteY4" fmla="*/ 50 h 24750"/>
              <a:gd name="connsiteX5" fmla="*/ 5711 w 10075"/>
              <a:gd name="connsiteY5" fmla="*/ 16725 h 24750"/>
              <a:gd name="connsiteX6" fmla="*/ 7274 w 10075"/>
              <a:gd name="connsiteY6" fmla="*/ 17848 h 24750"/>
              <a:gd name="connsiteX7" fmla="*/ 7742 w 10075"/>
              <a:gd name="connsiteY7" fmla="*/ 17644 h 24750"/>
              <a:gd name="connsiteX8" fmla="*/ 8847 w 10075"/>
              <a:gd name="connsiteY8" fmla="*/ 16045 h 24750"/>
              <a:gd name="connsiteX9" fmla="*/ 9115 w 10075"/>
              <a:gd name="connsiteY9" fmla="*/ 15331 h 24750"/>
              <a:gd name="connsiteX10" fmla="*/ 8736 w 10075"/>
              <a:gd name="connsiteY10" fmla="*/ 14174 h 24750"/>
              <a:gd name="connsiteX11" fmla="*/ 10075 w 10075"/>
              <a:gd name="connsiteY11" fmla="*/ 13902 h 24750"/>
              <a:gd name="connsiteX12" fmla="*/ 9986 w 10075"/>
              <a:gd name="connsiteY12" fmla="*/ 17848 h 24750"/>
              <a:gd name="connsiteX13" fmla="*/ 9606 w 10075"/>
              <a:gd name="connsiteY13" fmla="*/ 16759 h 24750"/>
              <a:gd name="connsiteX14" fmla="*/ 6615 w 10075"/>
              <a:gd name="connsiteY14" fmla="*/ 19821 h 24750"/>
              <a:gd name="connsiteX15" fmla="*/ 4584 w 10075"/>
              <a:gd name="connsiteY15" fmla="*/ 16725 h 24750"/>
              <a:gd name="connsiteX16" fmla="*/ 3763 w 10075"/>
              <a:gd name="connsiteY16" fmla="*/ 18406 h 24750"/>
              <a:gd name="connsiteX17" fmla="*/ 2188 w 10075"/>
              <a:gd name="connsiteY17" fmla="*/ 14199 h 24750"/>
              <a:gd name="connsiteX18" fmla="*/ 1257 w 10075"/>
              <a:gd name="connsiteY18" fmla="*/ 17164 h 24750"/>
              <a:gd name="connsiteX19" fmla="*/ 102 w 10075"/>
              <a:gd name="connsiteY19" fmla="*/ 24750 h 24750"/>
              <a:gd name="connsiteX20" fmla="*/ 0 w 10075"/>
              <a:gd name="connsiteY20" fmla="*/ 23665 h 24750"/>
              <a:gd name="connsiteX0" fmla="*/ 0 w 10075"/>
              <a:gd name="connsiteY0" fmla="*/ 23665 h 24750"/>
              <a:gd name="connsiteX1" fmla="*/ 1760 w 10075"/>
              <a:gd name="connsiteY1" fmla="*/ 11816 h 24750"/>
              <a:gd name="connsiteX2" fmla="*/ 3816 w 10075"/>
              <a:gd name="connsiteY2" fmla="*/ 13501 h 24750"/>
              <a:gd name="connsiteX3" fmla="*/ 5354 w 10075"/>
              <a:gd name="connsiteY3" fmla="*/ 8697 h 24750"/>
              <a:gd name="connsiteX4" fmla="*/ 7544 w 10075"/>
              <a:gd name="connsiteY4" fmla="*/ 50 h 24750"/>
              <a:gd name="connsiteX5" fmla="*/ 5711 w 10075"/>
              <a:gd name="connsiteY5" fmla="*/ 16725 h 24750"/>
              <a:gd name="connsiteX6" fmla="*/ 7274 w 10075"/>
              <a:gd name="connsiteY6" fmla="*/ 17848 h 24750"/>
              <a:gd name="connsiteX7" fmla="*/ 7742 w 10075"/>
              <a:gd name="connsiteY7" fmla="*/ 17644 h 24750"/>
              <a:gd name="connsiteX8" fmla="*/ 8847 w 10075"/>
              <a:gd name="connsiteY8" fmla="*/ 16045 h 24750"/>
              <a:gd name="connsiteX9" fmla="*/ 9115 w 10075"/>
              <a:gd name="connsiteY9" fmla="*/ 15331 h 24750"/>
              <a:gd name="connsiteX10" fmla="*/ 8736 w 10075"/>
              <a:gd name="connsiteY10" fmla="*/ 14174 h 24750"/>
              <a:gd name="connsiteX11" fmla="*/ 10075 w 10075"/>
              <a:gd name="connsiteY11" fmla="*/ 13902 h 24750"/>
              <a:gd name="connsiteX12" fmla="*/ 9986 w 10075"/>
              <a:gd name="connsiteY12" fmla="*/ 17848 h 24750"/>
              <a:gd name="connsiteX13" fmla="*/ 9606 w 10075"/>
              <a:gd name="connsiteY13" fmla="*/ 16759 h 24750"/>
              <a:gd name="connsiteX14" fmla="*/ 6615 w 10075"/>
              <a:gd name="connsiteY14" fmla="*/ 19821 h 24750"/>
              <a:gd name="connsiteX15" fmla="*/ 4584 w 10075"/>
              <a:gd name="connsiteY15" fmla="*/ 16725 h 24750"/>
              <a:gd name="connsiteX16" fmla="*/ 3763 w 10075"/>
              <a:gd name="connsiteY16" fmla="*/ 18406 h 24750"/>
              <a:gd name="connsiteX17" fmla="*/ 2188 w 10075"/>
              <a:gd name="connsiteY17" fmla="*/ 14199 h 24750"/>
              <a:gd name="connsiteX18" fmla="*/ 1257 w 10075"/>
              <a:gd name="connsiteY18" fmla="*/ 17164 h 24750"/>
              <a:gd name="connsiteX19" fmla="*/ 102 w 10075"/>
              <a:gd name="connsiteY19" fmla="*/ 24750 h 24750"/>
              <a:gd name="connsiteX20" fmla="*/ 0 w 10075"/>
              <a:gd name="connsiteY20" fmla="*/ 23665 h 24750"/>
              <a:gd name="connsiteX0" fmla="*/ 0 w 10075"/>
              <a:gd name="connsiteY0" fmla="*/ 24662 h 25747"/>
              <a:gd name="connsiteX1" fmla="*/ 1760 w 10075"/>
              <a:gd name="connsiteY1" fmla="*/ 12813 h 25747"/>
              <a:gd name="connsiteX2" fmla="*/ 3816 w 10075"/>
              <a:gd name="connsiteY2" fmla="*/ 14498 h 25747"/>
              <a:gd name="connsiteX3" fmla="*/ 5354 w 10075"/>
              <a:gd name="connsiteY3" fmla="*/ 9694 h 25747"/>
              <a:gd name="connsiteX4" fmla="*/ 7544 w 10075"/>
              <a:gd name="connsiteY4" fmla="*/ 1047 h 25747"/>
              <a:gd name="connsiteX5" fmla="*/ 7956 w 10075"/>
              <a:gd name="connsiteY5" fmla="*/ 1353 h 25747"/>
              <a:gd name="connsiteX6" fmla="*/ 7274 w 10075"/>
              <a:gd name="connsiteY6" fmla="*/ 18845 h 25747"/>
              <a:gd name="connsiteX7" fmla="*/ 7742 w 10075"/>
              <a:gd name="connsiteY7" fmla="*/ 18641 h 25747"/>
              <a:gd name="connsiteX8" fmla="*/ 8847 w 10075"/>
              <a:gd name="connsiteY8" fmla="*/ 17042 h 25747"/>
              <a:gd name="connsiteX9" fmla="*/ 9115 w 10075"/>
              <a:gd name="connsiteY9" fmla="*/ 16328 h 25747"/>
              <a:gd name="connsiteX10" fmla="*/ 8736 w 10075"/>
              <a:gd name="connsiteY10" fmla="*/ 15171 h 25747"/>
              <a:gd name="connsiteX11" fmla="*/ 10075 w 10075"/>
              <a:gd name="connsiteY11" fmla="*/ 14899 h 25747"/>
              <a:gd name="connsiteX12" fmla="*/ 9986 w 10075"/>
              <a:gd name="connsiteY12" fmla="*/ 18845 h 25747"/>
              <a:gd name="connsiteX13" fmla="*/ 9606 w 10075"/>
              <a:gd name="connsiteY13" fmla="*/ 17756 h 25747"/>
              <a:gd name="connsiteX14" fmla="*/ 6615 w 10075"/>
              <a:gd name="connsiteY14" fmla="*/ 20818 h 25747"/>
              <a:gd name="connsiteX15" fmla="*/ 4584 w 10075"/>
              <a:gd name="connsiteY15" fmla="*/ 17722 h 25747"/>
              <a:gd name="connsiteX16" fmla="*/ 3763 w 10075"/>
              <a:gd name="connsiteY16" fmla="*/ 19403 h 25747"/>
              <a:gd name="connsiteX17" fmla="*/ 2188 w 10075"/>
              <a:gd name="connsiteY17" fmla="*/ 15196 h 25747"/>
              <a:gd name="connsiteX18" fmla="*/ 1257 w 10075"/>
              <a:gd name="connsiteY18" fmla="*/ 18161 h 25747"/>
              <a:gd name="connsiteX19" fmla="*/ 102 w 10075"/>
              <a:gd name="connsiteY19" fmla="*/ 25747 h 25747"/>
              <a:gd name="connsiteX20" fmla="*/ 0 w 10075"/>
              <a:gd name="connsiteY20" fmla="*/ 24662 h 25747"/>
              <a:gd name="connsiteX0" fmla="*/ 0 w 10217"/>
              <a:gd name="connsiteY0" fmla="*/ 24662 h 25747"/>
              <a:gd name="connsiteX1" fmla="*/ 1760 w 10217"/>
              <a:gd name="connsiteY1" fmla="*/ 12813 h 25747"/>
              <a:gd name="connsiteX2" fmla="*/ 3816 w 10217"/>
              <a:gd name="connsiteY2" fmla="*/ 14498 h 25747"/>
              <a:gd name="connsiteX3" fmla="*/ 5354 w 10217"/>
              <a:gd name="connsiteY3" fmla="*/ 9694 h 25747"/>
              <a:gd name="connsiteX4" fmla="*/ 7544 w 10217"/>
              <a:gd name="connsiteY4" fmla="*/ 1047 h 25747"/>
              <a:gd name="connsiteX5" fmla="*/ 7956 w 10217"/>
              <a:gd name="connsiteY5" fmla="*/ 1353 h 25747"/>
              <a:gd name="connsiteX6" fmla="*/ 7274 w 10217"/>
              <a:gd name="connsiteY6" fmla="*/ 18845 h 25747"/>
              <a:gd name="connsiteX7" fmla="*/ 7742 w 10217"/>
              <a:gd name="connsiteY7" fmla="*/ 18641 h 25747"/>
              <a:gd name="connsiteX8" fmla="*/ 8847 w 10217"/>
              <a:gd name="connsiteY8" fmla="*/ 17042 h 25747"/>
              <a:gd name="connsiteX9" fmla="*/ 9115 w 10217"/>
              <a:gd name="connsiteY9" fmla="*/ 16328 h 25747"/>
              <a:gd name="connsiteX10" fmla="*/ 8736 w 10217"/>
              <a:gd name="connsiteY10" fmla="*/ 15171 h 25747"/>
              <a:gd name="connsiteX11" fmla="*/ 10075 w 10217"/>
              <a:gd name="connsiteY11" fmla="*/ 14899 h 25747"/>
              <a:gd name="connsiteX12" fmla="*/ 9986 w 10217"/>
              <a:gd name="connsiteY12" fmla="*/ 18845 h 25747"/>
              <a:gd name="connsiteX13" fmla="*/ 7190 w 10217"/>
              <a:gd name="connsiteY13" fmla="*/ 21536 h 25747"/>
              <a:gd name="connsiteX14" fmla="*/ 6615 w 10217"/>
              <a:gd name="connsiteY14" fmla="*/ 20818 h 25747"/>
              <a:gd name="connsiteX15" fmla="*/ 4584 w 10217"/>
              <a:gd name="connsiteY15" fmla="*/ 17722 h 25747"/>
              <a:gd name="connsiteX16" fmla="*/ 3763 w 10217"/>
              <a:gd name="connsiteY16" fmla="*/ 19403 h 25747"/>
              <a:gd name="connsiteX17" fmla="*/ 2188 w 10217"/>
              <a:gd name="connsiteY17" fmla="*/ 15196 h 25747"/>
              <a:gd name="connsiteX18" fmla="*/ 1257 w 10217"/>
              <a:gd name="connsiteY18" fmla="*/ 18161 h 25747"/>
              <a:gd name="connsiteX19" fmla="*/ 102 w 10217"/>
              <a:gd name="connsiteY19" fmla="*/ 25747 h 25747"/>
              <a:gd name="connsiteX20" fmla="*/ 0 w 10217"/>
              <a:gd name="connsiteY20" fmla="*/ 24662 h 25747"/>
              <a:gd name="connsiteX0" fmla="*/ 0 w 10217"/>
              <a:gd name="connsiteY0" fmla="*/ 24979 h 26064"/>
              <a:gd name="connsiteX1" fmla="*/ 1760 w 10217"/>
              <a:gd name="connsiteY1" fmla="*/ 13130 h 26064"/>
              <a:gd name="connsiteX2" fmla="*/ 3816 w 10217"/>
              <a:gd name="connsiteY2" fmla="*/ 14815 h 26064"/>
              <a:gd name="connsiteX3" fmla="*/ 5354 w 10217"/>
              <a:gd name="connsiteY3" fmla="*/ 10011 h 26064"/>
              <a:gd name="connsiteX4" fmla="*/ 7947 w 10217"/>
              <a:gd name="connsiteY4" fmla="*/ 570 h 26064"/>
              <a:gd name="connsiteX5" fmla="*/ 7956 w 10217"/>
              <a:gd name="connsiteY5" fmla="*/ 1670 h 26064"/>
              <a:gd name="connsiteX6" fmla="*/ 7274 w 10217"/>
              <a:gd name="connsiteY6" fmla="*/ 19162 h 26064"/>
              <a:gd name="connsiteX7" fmla="*/ 7742 w 10217"/>
              <a:gd name="connsiteY7" fmla="*/ 18958 h 26064"/>
              <a:gd name="connsiteX8" fmla="*/ 8847 w 10217"/>
              <a:gd name="connsiteY8" fmla="*/ 17359 h 26064"/>
              <a:gd name="connsiteX9" fmla="*/ 9115 w 10217"/>
              <a:gd name="connsiteY9" fmla="*/ 16645 h 26064"/>
              <a:gd name="connsiteX10" fmla="*/ 8736 w 10217"/>
              <a:gd name="connsiteY10" fmla="*/ 15488 h 26064"/>
              <a:gd name="connsiteX11" fmla="*/ 10075 w 10217"/>
              <a:gd name="connsiteY11" fmla="*/ 15216 h 26064"/>
              <a:gd name="connsiteX12" fmla="*/ 9986 w 10217"/>
              <a:gd name="connsiteY12" fmla="*/ 19162 h 26064"/>
              <a:gd name="connsiteX13" fmla="*/ 7190 w 10217"/>
              <a:gd name="connsiteY13" fmla="*/ 21853 h 26064"/>
              <a:gd name="connsiteX14" fmla="*/ 6615 w 10217"/>
              <a:gd name="connsiteY14" fmla="*/ 21135 h 26064"/>
              <a:gd name="connsiteX15" fmla="*/ 4584 w 10217"/>
              <a:gd name="connsiteY15" fmla="*/ 18039 h 26064"/>
              <a:gd name="connsiteX16" fmla="*/ 3763 w 10217"/>
              <a:gd name="connsiteY16" fmla="*/ 19720 h 26064"/>
              <a:gd name="connsiteX17" fmla="*/ 2188 w 10217"/>
              <a:gd name="connsiteY17" fmla="*/ 15513 h 26064"/>
              <a:gd name="connsiteX18" fmla="*/ 1257 w 10217"/>
              <a:gd name="connsiteY18" fmla="*/ 18478 h 26064"/>
              <a:gd name="connsiteX19" fmla="*/ 102 w 10217"/>
              <a:gd name="connsiteY19" fmla="*/ 26064 h 26064"/>
              <a:gd name="connsiteX20" fmla="*/ 0 w 10217"/>
              <a:gd name="connsiteY20" fmla="*/ 24979 h 26064"/>
              <a:gd name="connsiteX0" fmla="*/ 0 w 10217"/>
              <a:gd name="connsiteY0" fmla="*/ 25074 h 26159"/>
              <a:gd name="connsiteX1" fmla="*/ 1760 w 10217"/>
              <a:gd name="connsiteY1" fmla="*/ 13225 h 26159"/>
              <a:gd name="connsiteX2" fmla="*/ 3816 w 10217"/>
              <a:gd name="connsiteY2" fmla="*/ 14910 h 26159"/>
              <a:gd name="connsiteX3" fmla="*/ 5354 w 10217"/>
              <a:gd name="connsiteY3" fmla="*/ 10106 h 26159"/>
              <a:gd name="connsiteX4" fmla="*/ 8010 w 10217"/>
              <a:gd name="connsiteY4" fmla="*/ 462 h 26159"/>
              <a:gd name="connsiteX5" fmla="*/ 7956 w 10217"/>
              <a:gd name="connsiteY5" fmla="*/ 1765 h 26159"/>
              <a:gd name="connsiteX6" fmla="*/ 7274 w 10217"/>
              <a:gd name="connsiteY6" fmla="*/ 19257 h 26159"/>
              <a:gd name="connsiteX7" fmla="*/ 7742 w 10217"/>
              <a:gd name="connsiteY7" fmla="*/ 19053 h 26159"/>
              <a:gd name="connsiteX8" fmla="*/ 8847 w 10217"/>
              <a:gd name="connsiteY8" fmla="*/ 17454 h 26159"/>
              <a:gd name="connsiteX9" fmla="*/ 9115 w 10217"/>
              <a:gd name="connsiteY9" fmla="*/ 16740 h 26159"/>
              <a:gd name="connsiteX10" fmla="*/ 8736 w 10217"/>
              <a:gd name="connsiteY10" fmla="*/ 15583 h 26159"/>
              <a:gd name="connsiteX11" fmla="*/ 10075 w 10217"/>
              <a:gd name="connsiteY11" fmla="*/ 15311 h 26159"/>
              <a:gd name="connsiteX12" fmla="*/ 9986 w 10217"/>
              <a:gd name="connsiteY12" fmla="*/ 19257 h 26159"/>
              <a:gd name="connsiteX13" fmla="*/ 7190 w 10217"/>
              <a:gd name="connsiteY13" fmla="*/ 21948 h 26159"/>
              <a:gd name="connsiteX14" fmla="*/ 6615 w 10217"/>
              <a:gd name="connsiteY14" fmla="*/ 21230 h 26159"/>
              <a:gd name="connsiteX15" fmla="*/ 4584 w 10217"/>
              <a:gd name="connsiteY15" fmla="*/ 18134 h 26159"/>
              <a:gd name="connsiteX16" fmla="*/ 3763 w 10217"/>
              <a:gd name="connsiteY16" fmla="*/ 19815 h 26159"/>
              <a:gd name="connsiteX17" fmla="*/ 2188 w 10217"/>
              <a:gd name="connsiteY17" fmla="*/ 15608 h 26159"/>
              <a:gd name="connsiteX18" fmla="*/ 1257 w 10217"/>
              <a:gd name="connsiteY18" fmla="*/ 18573 h 26159"/>
              <a:gd name="connsiteX19" fmla="*/ 102 w 10217"/>
              <a:gd name="connsiteY19" fmla="*/ 26159 h 26159"/>
              <a:gd name="connsiteX20" fmla="*/ 0 w 10217"/>
              <a:gd name="connsiteY20" fmla="*/ 25074 h 26159"/>
              <a:gd name="connsiteX0" fmla="*/ 0 w 10217"/>
              <a:gd name="connsiteY0" fmla="*/ 25074 h 26159"/>
              <a:gd name="connsiteX1" fmla="*/ 1760 w 10217"/>
              <a:gd name="connsiteY1" fmla="*/ 13225 h 26159"/>
              <a:gd name="connsiteX2" fmla="*/ 3816 w 10217"/>
              <a:gd name="connsiteY2" fmla="*/ 14910 h 26159"/>
              <a:gd name="connsiteX3" fmla="*/ 5354 w 10217"/>
              <a:gd name="connsiteY3" fmla="*/ 10106 h 26159"/>
              <a:gd name="connsiteX4" fmla="*/ 8010 w 10217"/>
              <a:gd name="connsiteY4" fmla="*/ 462 h 26159"/>
              <a:gd name="connsiteX5" fmla="*/ 7956 w 10217"/>
              <a:gd name="connsiteY5" fmla="*/ 1765 h 26159"/>
              <a:gd name="connsiteX6" fmla="*/ 7274 w 10217"/>
              <a:gd name="connsiteY6" fmla="*/ 19257 h 26159"/>
              <a:gd name="connsiteX7" fmla="*/ 7742 w 10217"/>
              <a:gd name="connsiteY7" fmla="*/ 19053 h 26159"/>
              <a:gd name="connsiteX8" fmla="*/ 8847 w 10217"/>
              <a:gd name="connsiteY8" fmla="*/ 17454 h 26159"/>
              <a:gd name="connsiteX9" fmla="*/ 9115 w 10217"/>
              <a:gd name="connsiteY9" fmla="*/ 16740 h 26159"/>
              <a:gd name="connsiteX10" fmla="*/ 8736 w 10217"/>
              <a:gd name="connsiteY10" fmla="*/ 15583 h 26159"/>
              <a:gd name="connsiteX11" fmla="*/ 10075 w 10217"/>
              <a:gd name="connsiteY11" fmla="*/ 15311 h 26159"/>
              <a:gd name="connsiteX12" fmla="*/ 9986 w 10217"/>
              <a:gd name="connsiteY12" fmla="*/ 19257 h 26159"/>
              <a:gd name="connsiteX13" fmla="*/ 7190 w 10217"/>
              <a:gd name="connsiteY13" fmla="*/ 21948 h 26159"/>
              <a:gd name="connsiteX14" fmla="*/ 6658 w 10217"/>
              <a:gd name="connsiteY14" fmla="*/ 21341 h 26159"/>
              <a:gd name="connsiteX15" fmla="*/ 4584 w 10217"/>
              <a:gd name="connsiteY15" fmla="*/ 18134 h 26159"/>
              <a:gd name="connsiteX16" fmla="*/ 3763 w 10217"/>
              <a:gd name="connsiteY16" fmla="*/ 19815 h 26159"/>
              <a:gd name="connsiteX17" fmla="*/ 2188 w 10217"/>
              <a:gd name="connsiteY17" fmla="*/ 15608 h 26159"/>
              <a:gd name="connsiteX18" fmla="*/ 1257 w 10217"/>
              <a:gd name="connsiteY18" fmla="*/ 18573 h 26159"/>
              <a:gd name="connsiteX19" fmla="*/ 102 w 10217"/>
              <a:gd name="connsiteY19" fmla="*/ 26159 h 26159"/>
              <a:gd name="connsiteX20" fmla="*/ 0 w 10217"/>
              <a:gd name="connsiteY20" fmla="*/ 25074 h 26159"/>
              <a:gd name="connsiteX0" fmla="*/ 0 w 10230"/>
              <a:gd name="connsiteY0" fmla="*/ 25074 h 26159"/>
              <a:gd name="connsiteX1" fmla="*/ 1760 w 10230"/>
              <a:gd name="connsiteY1" fmla="*/ 13225 h 26159"/>
              <a:gd name="connsiteX2" fmla="*/ 3816 w 10230"/>
              <a:gd name="connsiteY2" fmla="*/ 14910 h 26159"/>
              <a:gd name="connsiteX3" fmla="*/ 5354 w 10230"/>
              <a:gd name="connsiteY3" fmla="*/ 10106 h 26159"/>
              <a:gd name="connsiteX4" fmla="*/ 8010 w 10230"/>
              <a:gd name="connsiteY4" fmla="*/ 462 h 26159"/>
              <a:gd name="connsiteX5" fmla="*/ 7956 w 10230"/>
              <a:gd name="connsiteY5" fmla="*/ 1765 h 26159"/>
              <a:gd name="connsiteX6" fmla="*/ 7274 w 10230"/>
              <a:gd name="connsiteY6" fmla="*/ 19257 h 26159"/>
              <a:gd name="connsiteX7" fmla="*/ 7742 w 10230"/>
              <a:gd name="connsiteY7" fmla="*/ 19053 h 26159"/>
              <a:gd name="connsiteX8" fmla="*/ 8847 w 10230"/>
              <a:gd name="connsiteY8" fmla="*/ 17454 h 26159"/>
              <a:gd name="connsiteX9" fmla="*/ 9115 w 10230"/>
              <a:gd name="connsiteY9" fmla="*/ 16740 h 26159"/>
              <a:gd name="connsiteX10" fmla="*/ 8736 w 10230"/>
              <a:gd name="connsiteY10" fmla="*/ 15583 h 26159"/>
              <a:gd name="connsiteX11" fmla="*/ 10075 w 10230"/>
              <a:gd name="connsiteY11" fmla="*/ 15311 h 26159"/>
              <a:gd name="connsiteX12" fmla="*/ 9986 w 10230"/>
              <a:gd name="connsiteY12" fmla="*/ 19257 h 26159"/>
              <a:gd name="connsiteX13" fmla="*/ 7019 w 10230"/>
              <a:gd name="connsiteY13" fmla="*/ 17703 h 26159"/>
              <a:gd name="connsiteX14" fmla="*/ 6658 w 10230"/>
              <a:gd name="connsiteY14" fmla="*/ 21341 h 26159"/>
              <a:gd name="connsiteX15" fmla="*/ 4584 w 10230"/>
              <a:gd name="connsiteY15" fmla="*/ 18134 h 26159"/>
              <a:gd name="connsiteX16" fmla="*/ 3763 w 10230"/>
              <a:gd name="connsiteY16" fmla="*/ 19815 h 26159"/>
              <a:gd name="connsiteX17" fmla="*/ 2188 w 10230"/>
              <a:gd name="connsiteY17" fmla="*/ 15608 h 26159"/>
              <a:gd name="connsiteX18" fmla="*/ 1257 w 10230"/>
              <a:gd name="connsiteY18" fmla="*/ 18573 h 26159"/>
              <a:gd name="connsiteX19" fmla="*/ 102 w 10230"/>
              <a:gd name="connsiteY19" fmla="*/ 26159 h 26159"/>
              <a:gd name="connsiteX20" fmla="*/ 0 w 10230"/>
              <a:gd name="connsiteY20" fmla="*/ 25074 h 26159"/>
              <a:gd name="connsiteX0" fmla="*/ 0 w 10230"/>
              <a:gd name="connsiteY0" fmla="*/ 25074 h 26159"/>
              <a:gd name="connsiteX1" fmla="*/ 1760 w 10230"/>
              <a:gd name="connsiteY1" fmla="*/ 13225 h 26159"/>
              <a:gd name="connsiteX2" fmla="*/ 3816 w 10230"/>
              <a:gd name="connsiteY2" fmla="*/ 14910 h 26159"/>
              <a:gd name="connsiteX3" fmla="*/ 5354 w 10230"/>
              <a:gd name="connsiteY3" fmla="*/ 10106 h 26159"/>
              <a:gd name="connsiteX4" fmla="*/ 8010 w 10230"/>
              <a:gd name="connsiteY4" fmla="*/ 462 h 26159"/>
              <a:gd name="connsiteX5" fmla="*/ 7956 w 10230"/>
              <a:gd name="connsiteY5" fmla="*/ 1765 h 26159"/>
              <a:gd name="connsiteX6" fmla="*/ 7274 w 10230"/>
              <a:gd name="connsiteY6" fmla="*/ 19257 h 26159"/>
              <a:gd name="connsiteX7" fmla="*/ 7742 w 10230"/>
              <a:gd name="connsiteY7" fmla="*/ 19053 h 26159"/>
              <a:gd name="connsiteX8" fmla="*/ 8847 w 10230"/>
              <a:gd name="connsiteY8" fmla="*/ 17454 h 26159"/>
              <a:gd name="connsiteX9" fmla="*/ 9115 w 10230"/>
              <a:gd name="connsiteY9" fmla="*/ 16740 h 26159"/>
              <a:gd name="connsiteX10" fmla="*/ 8736 w 10230"/>
              <a:gd name="connsiteY10" fmla="*/ 15583 h 26159"/>
              <a:gd name="connsiteX11" fmla="*/ 10075 w 10230"/>
              <a:gd name="connsiteY11" fmla="*/ 15311 h 26159"/>
              <a:gd name="connsiteX12" fmla="*/ 9986 w 10230"/>
              <a:gd name="connsiteY12" fmla="*/ 19257 h 26159"/>
              <a:gd name="connsiteX13" fmla="*/ 7019 w 10230"/>
              <a:gd name="connsiteY13" fmla="*/ 17703 h 26159"/>
              <a:gd name="connsiteX14" fmla="*/ 6658 w 10230"/>
              <a:gd name="connsiteY14" fmla="*/ 21341 h 26159"/>
              <a:gd name="connsiteX15" fmla="*/ 4584 w 10230"/>
              <a:gd name="connsiteY15" fmla="*/ 18134 h 26159"/>
              <a:gd name="connsiteX16" fmla="*/ 3763 w 10230"/>
              <a:gd name="connsiteY16" fmla="*/ 19815 h 26159"/>
              <a:gd name="connsiteX17" fmla="*/ 2188 w 10230"/>
              <a:gd name="connsiteY17" fmla="*/ 15608 h 26159"/>
              <a:gd name="connsiteX18" fmla="*/ 1257 w 10230"/>
              <a:gd name="connsiteY18" fmla="*/ 18573 h 26159"/>
              <a:gd name="connsiteX19" fmla="*/ 102 w 10230"/>
              <a:gd name="connsiteY19" fmla="*/ 26159 h 26159"/>
              <a:gd name="connsiteX20" fmla="*/ 0 w 10230"/>
              <a:gd name="connsiteY20" fmla="*/ 25074 h 26159"/>
              <a:gd name="connsiteX0" fmla="*/ 0 w 10230"/>
              <a:gd name="connsiteY0" fmla="*/ 25074 h 26159"/>
              <a:gd name="connsiteX1" fmla="*/ 1760 w 10230"/>
              <a:gd name="connsiteY1" fmla="*/ 13225 h 26159"/>
              <a:gd name="connsiteX2" fmla="*/ 3816 w 10230"/>
              <a:gd name="connsiteY2" fmla="*/ 14910 h 26159"/>
              <a:gd name="connsiteX3" fmla="*/ 5354 w 10230"/>
              <a:gd name="connsiteY3" fmla="*/ 10106 h 26159"/>
              <a:gd name="connsiteX4" fmla="*/ 8010 w 10230"/>
              <a:gd name="connsiteY4" fmla="*/ 462 h 26159"/>
              <a:gd name="connsiteX5" fmla="*/ 7956 w 10230"/>
              <a:gd name="connsiteY5" fmla="*/ 1765 h 26159"/>
              <a:gd name="connsiteX6" fmla="*/ 7274 w 10230"/>
              <a:gd name="connsiteY6" fmla="*/ 19257 h 26159"/>
              <a:gd name="connsiteX7" fmla="*/ 7742 w 10230"/>
              <a:gd name="connsiteY7" fmla="*/ 19053 h 26159"/>
              <a:gd name="connsiteX8" fmla="*/ 8847 w 10230"/>
              <a:gd name="connsiteY8" fmla="*/ 17454 h 26159"/>
              <a:gd name="connsiteX9" fmla="*/ 9115 w 10230"/>
              <a:gd name="connsiteY9" fmla="*/ 16740 h 26159"/>
              <a:gd name="connsiteX10" fmla="*/ 8736 w 10230"/>
              <a:gd name="connsiteY10" fmla="*/ 15583 h 26159"/>
              <a:gd name="connsiteX11" fmla="*/ 10075 w 10230"/>
              <a:gd name="connsiteY11" fmla="*/ 15311 h 26159"/>
              <a:gd name="connsiteX12" fmla="*/ 9986 w 10230"/>
              <a:gd name="connsiteY12" fmla="*/ 19257 h 26159"/>
              <a:gd name="connsiteX13" fmla="*/ 7019 w 10230"/>
              <a:gd name="connsiteY13" fmla="*/ 17703 h 26159"/>
              <a:gd name="connsiteX14" fmla="*/ 6658 w 10230"/>
              <a:gd name="connsiteY14" fmla="*/ 21341 h 26159"/>
              <a:gd name="connsiteX15" fmla="*/ 4584 w 10230"/>
              <a:gd name="connsiteY15" fmla="*/ 18134 h 26159"/>
              <a:gd name="connsiteX16" fmla="*/ 3763 w 10230"/>
              <a:gd name="connsiteY16" fmla="*/ 19815 h 26159"/>
              <a:gd name="connsiteX17" fmla="*/ 2188 w 10230"/>
              <a:gd name="connsiteY17" fmla="*/ 15608 h 26159"/>
              <a:gd name="connsiteX18" fmla="*/ 1257 w 10230"/>
              <a:gd name="connsiteY18" fmla="*/ 18573 h 26159"/>
              <a:gd name="connsiteX19" fmla="*/ 102 w 10230"/>
              <a:gd name="connsiteY19" fmla="*/ 26159 h 26159"/>
              <a:gd name="connsiteX20" fmla="*/ 0 w 10230"/>
              <a:gd name="connsiteY20" fmla="*/ 25074 h 26159"/>
              <a:gd name="connsiteX0" fmla="*/ 0 w 10230"/>
              <a:gd name="connsiteY0" fmla="*/ 25074 h 26159"/>
              <a:gd name="connsiteX1" fmla="*/ 1760 w 10230"/>
              <a:gd name="connsiteY1" fmla="*/ 13225 h 26159"/>
              <a:gd name="connsiteX2" fmla="*/ 3816 w 10230"/>
              <a:gd name="connsiteY2" fmla="*/ 14910 h 26159"/>
              <a:gd name="connsiteX3" fmla="*/ 5354 w 10230"/>
              <a:gd name="connsiteY3" fmla="*/ 10106 h 26159"/>
              <a:gd name="connsiteX4" fmla="*/ 8010 w 10230"/>
              <a:gd name="connsiteY4" fmla="*/ 462 h 26159"/>
              <a:gd name="connsiteX5" fmla="*/ 7956 w 10230"/>
              <a:gd name="connsiteY5" fmla="*/ 1765 h 26159"/>
              <a:gd name="connsiteX6" fmla="*/ 7274 w 10230"/>
              <a:gd name="connsiteY6" fmla="*/ 19257 h 26159"/>
              <a:gd name="connsiteX7" fmla="*/ 7742 w 10230"/>
              <a:gd name="connsiteY7" fmla="*/ 19053 h 26159"/>
              <a:gd name="connsiteX8" fmla="*/ 8847 w 10230"/>
              <a:gd name="connsiteY8" fmla="*/ 17454 h 26159"/>
              <a:gd name="connsiteX9" fmla="*/ 9115 w 10230"/>
              <a:gd name="connsiteY9" fmla="*/ 16740 h 26159"/>
              <a:gd name="connsiteX10" fmla="*/ 8736 w 10230"/>
              <a:gd name="connsiteY10" fmla="*/ 15583 h 26159"/>
              <a:gd name="connsiteX11" fmla="*/ 10075 w 10230"/>
              <a:gd name="connsiteY11" fmla="*/ 15311 h 26159"/>
              <a:gd name="connsiteX12" fmla="*/ 9986 w 10230"/>
              <a:gd name="connsiteY12" fmla="*/ 19257 h 26159"/>
              <a:gd name="connsiteX13" fmla="*/ 7019 w 10230"/>
              <a:gd name="connsiteY13" fmla="*/ 17703 h 26159"/>
              <a:gd name="connsiteX14" fmla="*/ 6658 w 10230"/>
              <a:gd name="connsiteY14" fmla="*/ 21341 h 26159"/>
              <a:gd name="connsiteX15" fmla="*/ 4584 w 10230"/>
              <a:gd name="connsiteY15" fmla="*/ 18134 h 26159"/>
              <a:gd name="connsiteX16" fmla="*/ 3763 w 10230"/>
              <a:gd name="connsiteY16" fmla="*/ 19815 h 26159"/>
              <a:gd name="connsiteX17" fmla="*/ 2188 w 10230"/>
              <a:gd name="connsiteY17" fmla="*/ 15608 h 26159"/>
              <a:gd name="connsiteX18" fmla="*/ 1257 w 10230"/>
              <a:gd name="connsiteY18" fmla="*/ 18573 h 26159"/>
              <a:gd name="connsiteX19" fmla="*/ 102 w 10230"/>
              <a:gd name="connsiteY19" fmla="*/ 26159 h 26159"/>
              <a:gd name="connsiteX20" fmla="*/ 0 w 10230"/>
              <a:gd name="connsiteY20" fmla="*/ 25074 h 26159"/>
              <a:gd name="connsiteX0" fmla="*/ 0 w 10230"/>
              <a:gd name="connsiteY0" fmla="*/ 25074 h 26159"/>
              <a:gd name="connsiteX1" fmla="*/ 1760 w 10230"/>
              <a:gd name="connsiteY1" fmla="*/ 13225 h 26159"/>
              <a:gd name="connsiteX2" fmla="*/ 3816 w 10230"/>
              <a:gd name="connsiteY2" fmla="*/ 14910 h 26159"/>
              <a:gd name="connsiteX3" fmla="*/ 5354 w 10230"/>
              <a:gd name="connsiteY3" fmla="*/ 10106 h 26159"/>
              <a:gd name="connsiteX4" fmla="*/ 8010 w 10230"/>
              <a:gd name="connsiteY4" fmla="*/ 462 h 26159"/>
              <a:gd name="connsiteX5" fmla="*/ 7956 w 10230"/>
              <a:gd name="connsiteY5" fmla="*/ 1765 h 26159"/>
              <a:gd name="connsiteX6" fmla="*/ 7274 w 10230"/>
              <a:gd name="connsiteY6" fmla="*/ 19257 h 26159"/>
              <a:gd name="connsiteX7" fmla="*/ 7742 w 10230"/>
              <a:gd name="connsiteY7" fmla="*/ 19053 h 26159"/>
              <a:gd name="connsiteX8" fmla="*/ 8847 w 10230"/>
              <a:gd name="connsiteY8" fmla="*/ 17454 h 26159"/>
              <a:gd name="connsiteX9" fmla="*/ 9115 w 10230"/>
              <a:gd name="connsiteY9" fmla="*/ 16740 h 26159"/>
              <a:gd name="connsiteX10" fmla="*/ 8736 w 10230"/>
              <a:gd name="connsiteY10" fmla="*/ 15583 h 26159"/>
              <a:gd name="connsiteX11" fmla="*/ 10075 w 10230"/>
              <a:gd name="connsiteY11" fmla="*/ 15311 h 26159"/>
              <a:gd name="connsiteX12" fmla="*/ 9986 w 10230"/>
              <a:gd name="connsiteY12" fmla="*/ 19257 h 26159"/>
              <a:gd name="connsiteX13" fmla="*/ 7019 w 10230"/>
              <a:gd name="connsiteY13" fmla="*/ 17703 h 26159"/>
              <a:gd name="connsiteX14" fmla="*/ 6658 w 10230"/>
              <a:gd name="connsiteY14" fmla="*/ 21341 h 26159"/>
              <a:gd name="connsiteX15" fmla="*/ 4584 w 10230"/>
              <a:gd name="connsiteY15" fmla="*/ 18134 h 26159"/>
              <a:gd name="connsiteX16" fmla="*/ 3763 w 10230"/>
              <a:gd name="connsiteY16" fmla="*/ 19815 h 26159"/>
              <a:gd name="connsiteX17" fmla="*/ 2188 w 10230"/>
              <a:gd name="connsiteY17" fmla="*/ 15608 h 26159"/>
              <a:gd name="connsiteX18" fmla="*/ 1257 w 10230"/>
              <a:gd name="connsiteY18" fmla="*/ 18573 h 26159"/>
              <a:gd name="connsiteX19" fmla="*/ 102 w 10230"/>
              <a:gd name="connsiteY19" fmla="*/ 26159 h 26159"/>
              <a:gd name="connsiteX20" fmla="*/ 0 w 10230"/>
              <a:gd name="connsiteY20" fmla="*/ 25074 h 26159"/>
              <a:gd name="connsiteX0" fmla="*/ 0 w 10234"/>
              <a:gd name="connsiteY0" fmla="*/ 25074 h 26159"/>
              <a:gd name="connsiteX1" fmla="*/ 1760 w 10234"/>
              <a:gd name="connsiteY1" fmla="*/ 13225 h 26159"/>
              <a:gd name="connsiteX2" fmla="*/ 3816 w 10234"/>
              <a:gd name="connsiteY2" fmla="*/ 14910 h 26159"/>
              <a:gd name="connsiteX3" fmla="*/ 5354 w 10234"/>
              <a:gd name="connsiteY3" fmla="*/ 10106 h 26159"/>
              <a:gd name="connsiteX4" fmla="*/ 8010 w 10234"/>
              <a:gd name="connsiteY4" fmla="*/ 462 h 26159"/>
              <a:gd name="connsiteX5" fmla="*/ 7956 w 10234"/>
              <a:gd name="connsiteY5" fmla="*/ 1765 h 26159"/>
              <a:gd name="connsiteX6" fmla="*/ 7274 w 10234"/>
              <a:gd name="connsiteY6" fmla="*/ 19257 h 26159"/>
              <a:gd name="connsiteX7" fmla="*/ 7742 w 10234"/>
              <a:gd name="connsiteY7" fmla="*/ 19053 h 26159"/>
              <a:gd name="connsiteX8" fmla="*/ 8847 w 10234"/>
              <a:gd name="connsiteY8" fmla="*/ 17454 h 26159"/>
              <a:gd name="connsiteX9" fmla="*/ 9115 w 10234"/>
              <a:gd name="connsiteY9" fmla="*/ 16740 h 26159"/>
              <a:gd name="connsiteX10" fmla="*/ 8736 w 10234"/>
              <a:gd name="connsiteY10" fmla="*/ 15583 h 26159"/>
              <a:gd name="connsiteX11" fmla="*/ 10075 w 10234"/>
              <a:gd name="connsiteY11" fmla="*/ 15311 h 26159"/>
              <a:gd name="connsiteX12" fmla="*/ 9986 w 10234"/>
              <a:gd name="connsiteY12" fmla="*/ 19257 h 26159"/>
              <a:gd name="connsiteX13" fmla="*/ 6968 w 10234"/>
              <a:gd name="connsiteY13" fmla="*/ 19100 h 26159"/>
              <a:gd name="connsiteX14" fmla="*/ 6658 w 10234"/>
              <a:gd name="connsiteY14" fmla="*/ 21341 h 26159"/>
              <a:gd name="connsiteX15" fmla="*/ 4584 w 10234"/>
              <a:gd name="connsiteY15" fmla="*/ 18134 h 26159"/>
              <a:gd name="connsiteX16" fmla="*/ 3763 w 10234"/>
              <a:gd name="connsiteY16" fmla="*/ 19815 h 26159"/>
              <a:gd name="connsiteX17" fmla="*/ 2188 w 10234"/>
              <a:gd name="connsiteY17" fmla="*/ 15608 h 26159"/>
              <a:gd name="connsiteX18" fmla="*/ 1257 w 10234"/>
              <a:gd name="connsiteY18" fmla="*/ 18573 h 26159"/>
              <a:gd name="connsiteX19" fmla="*/ 102 w 10234"/>
              <a:gd name="connsiteY19" fmla="*/ 26159 h 26159"/>
              <a:gd name="connsiteX20" fmla="*/ 0 w 10234"/>
              <a:gd name="connsiteY20" fmla="*/ 25074 h 26159"/>
              <a:gd name="connsiteX0" fmla="*/ 0 w 10234"/>
              <a:gd name="connsiteY0" fmla="*/ 25074 h 26159"/>
              <a:gd name="connsiteX1" fmla="*/ 1760 w 10234"/>
              <a:gd name="connsiteY1" fmla="*/ 13225 h 26159"/>
              <a:gd name="connsiteX2" fmla="*/ 3816 w 10234"/>
              <a:gd name="connsiteY2" fmla="*/ 14910 h 26159"/>
              <a:gd name="connsiteX3" fmla="*/ 5354 w 10234"/>
              <a:gd name="connsiteY3" fmla="*/ 10106 h 26159"/>
              <a:gd name="connsiteX4" fmla="*/ 8010 w 10234"/>
              <a:gd name="connsiteY4" fmla="*/ 462 h 26159"/>
              <a:gd name="connsiteX5" fmla="*/ 7956 w 10234"/>
              <a:gd name="connsiteY5" fmla="*/ 1765 h 26159"/>
              <a:gd name="connsiteX6" fmla="*/ 7274 w 10234"/>
              <a:gd name="connsiteY6" fmla="*/ 19257 h 26159"/>
              <a:gd name="connsiteX7" fmla="*/ 7742 w 10234"/>
              <a:gd name="connsiteY7" fmla="*/ 19053 h 26159"/>
              <a:gd name="connsiteX8" fmla="*/ 8847 w 10234"/>
              <a:gd name="connsiteY8" fmla="*/ 17454 h 26159"/>
              <a:gd name="connsiteX9" fmla="*/ 9115 w 10234"/>
              <a:gd name="connsiteY9" fmla="*/ 16740 h 26159"/>
              <a:gd name="connsiteX10" fmla="*/ 8736 w 10234"/>
              <a:gd name="connsiteY10" fmla="*/ 15583 h 26159"/>
              <a:gd name="connsiteX11" fmla="*/ 10075 w 10234"/>
              <a:gd name="connsiteY11" fmla="*/ 15311 h 26159"/>
              <a:gd name="connsiteX12" fmla="*/ 9986 w 10234"/>
              <a:gd name="connsiteY12" fmla="*/ 19257 h 26159"/>
              <a:gd name="connsiteX13" fmla="*/ 6968 w 10234"/>
              <a:gd name="connsiteY13" fmla="*/ 19100 h 26159"/>
              <a:gd name="connsiteX14" fmla="*/ 6658 w 10234"/>
              <a:gd name="connsiteY14" fmla="*/ 21341 h 26159"/>
              <a:gd name="connsiteX15" fmla="*/ 4584 w 10234"/>
              <a:gd name="connsiteY15" fmla="*/ 18134 h 26159"/>
              <a:gd name="connsiteX16" fmla="*/ 3763 w 10234"/>
              <a:gd name="connsiteY16" fmla="*/ 19815 h 26159"/>
              <a:gd name="connsiteX17" fmla="*/ 2188 w 10234"/>
              <a:gd name="connsiteY17" fmla="*/ 15608 h 26159"/>
              <a:gd name="connsiteX18" fmla="*/ 1257 w 10234"/>
              <a:gd name="connsiteY18" fmla="*/ 18573 h 26159"/>
              <a:gd name="connsiteX19" fmla="*/ 102 w 10234"/>
              <a:gd name="connsiteY19" fmla="*/ 26159 h 26159"/>
              <a:gd name="connsiteX20" fmla="*/ 0 w 10234"/>
              <a:gd name="connsiteY20" fmla="*/ 25074 h 26159"/>
              <a:gd name="connsiteX0" fmla="*/ 0 w 10243"/>
              <a:gd name="connsiteY0" fmla="*/ 25074 h 26159"/>
              <a:gd name="connsiteX1" fmla="*/ 1760 w 10243"/>
              <a:gd name="connsiteY1" fmla="*/ 13225 h 26159"/>
              <a:gd name="connsiteX2" fmla="*/ 3816 w 10243"/>
              <a:gd name="connsiteY2" fmla="*/ 14910 h 26159"/>
              <a:gd name="connsiteX3" fmla="*/ 5354 w 10243"/>
              <a:gd name="connsiteY3" fmla="*/ 10106 h 26159"/>
              <a:gd name="connsiteX4" fmla="*/ 8010 w 10243"/>
              <a:gd name="connsiteY4" fmla="*/ 462 h 26159"/>
              <a:gd name="connsiteX5" fmla="*/ 7956 w 10243"/>
              <a:gd name="connsiteY5" fmla="*/ 1765 h 26159"/>
              <a:gd name="connsiteX6" fmla="*/ 7274 w 10243"/>
              <a:gd name="connsiteY6" fmla="*/ 19257 h 26159"/>
              <a:gd name="connsiteX7" fmla="*/ 7742 w 10243"/>
              <a:gd name="connsiteY7" fmla="*/ 19053 h 26159"/>
              <a:gd name="connsiteX8" fmla="*/ 8847 w 10243"/>
              <a:gd name="connsiteY8" fmla="*/ 17454 h 26159"/>
              <a:gd name="connsiteX9" fmla="*/ 9115 w 10243"/>
              <a:gd name="connsiteY9" fmla="*/ 16740 h 26159"/>
              <a:gd name="connsiteX10" fmla="*/ 8736 w 10243"/>
              <a:gd name="connsiteY10" fmla="*/ 15583 h 26159"/>
              <a:gd name="connsiteX11" fmla="*/ 10075 w 10243"/>
              <a:gd name="connsiteY11" fmla="*/ 15311 h 26159"/>
              <a:gd name="connsiteX12" fmla="*/ 9986 w 10243"/>
              <a:gd name="connsiteY12" fmla="*/ 19257 h 26159"/>
              <a:gd name="connsiteX13" fmla="*/ 6838 w 10243"/>
              <a:gd name="connsiteY13" fmla="*/ 18972 h 26159"/>
              <a:gd name="connsiteX14" fmla="*/ 6658 w 10243"/>
              <a:gd name="connsiteY14" fmla="*/ 21341 h 26159"/>
              <a:gd name="connsiteX15" fmla="*/ 4584 w 10243"/>
              <a:gd name="connsiteY15" fmla="*/ 18134 h 26159"/>
              <a:gd name="connsiteX16" fmla="*/ 3763 w 10243"/>
              <a:gd name="connsiteY16" fmla="*/ 19815 h 26159"/>
              <a:gd name="connsiteX17" fmla="*/ 2188 w 10243"/>
              <a:gd name="connsiteY17" fmla="*/ 15608 h 26159"/>
              <a:gd name="connsiteX18" fmla="*/ 1257 w 10243"/>
              <a:gd name="connsiteY18" fmla="*/ 18573 h 26159"/>
              <a:gd name="connsiteX19" fmla="*/ 102 w 10243"/>
              <a:gd name="connsiteY19" fmla="*/ 26159 h 26159"/>
              <a:gd name="connsiteX20" fmla="*/ 0 w 10243"/>
              <a:gd name="connsiteY20" fmla="*/ 25074 h 26159"/>
              <a:gd name="connsiteX0" fmla="*/ 0 w 10243"/>
              <a:gd name="connsiteY0" fmla="*/ 25074 h 26159"/>
              <a:gd name="connsiteX1" fmla="*/ 1760 w 10243"/>
              <a:gd name="connsiteY1" fmla="*/ 13225 h 26159"/>
              <a:gd name="connsiteX2" fmla="*/ 3816 w 10243"/>
              <a:gd name="connsiteY2" fmla="*/ 14910 h 26159"/>
              <a:gd name="connsiteX3" fmla="*/ 5354 w 10243"/>
              <a:gd name="connsiteY3" fmla="*/ 10106 h 26159"/>
              <a:gd name="connsiteX4" fmla="*/ 8010 w 10243"/>
              <a:gd name="connsiteY4" fmla="*/ 462 h 26159"/>
              <a:gd name="connsiteX5" fmla="*/ 7956 w 10243"/>
              <a:gd name="connsiteY5" fmla="*/ 1765 h 26159"/>
              <a:gd name="connsiteX6" fmla="*/ 7274 w 10243"/>
              <a:gd name="connsiteY6" fmla="*/ 19257 h 26159"/>
              <a:gd name="connsiteX7" fmla="*/ 7742 w 10243"/>
              <a:gd name="connsiteY7" fmla="*/ 19053 h 26159"/>
              <a:gd name="connsiteX8" fmla="*/ 8847 w 10243"/>
              <a:gd name="connsiteY8" fmla="*/ 17454 h 26159"/>
              <a:gd name="connsiteX9" fmla="*/ 9115 w 10243"/>
              <a:gd name="connsiteY9" fmla="*/ 16740 h 26159"/>
              <a:gd name="connsiteX10" fmla="*/ 8736 w 10243"/>
              <a:gd name="connsiteY10" fmla="*/ 15583 h 26159"/>
              <a:gd name="connsiteX11" fmla="*/ 10075 w 10243"/>
              <a:gd name="connsiteY11" fmla="*/ 15311 h 26159"/>
              <a:gd name="connsiteX12" fmla="*/ 9986 w 10243"/>
              <a:gd name="connsiteY12" fmla="*/ 19257 h 26159"/>
              <a:gd name="connsiteX13" fmla="*/ 6838 w 10243"/>
              <a:gd name="connsiteY13" fmla="*/ 18972 h 26159"/>
              <a:gd name="connsiteX14" fmla="*/ 6658 w 10243"/>
              <a:gd name="connsiteY14" fmla="*/ 21341 h 26159"/>
              <a:gd name="connsiteX15" fmla="*/ 4584 w 10243"/>
              <a:gd name="connsiteY15" fmla="*/ 18134 h 26159"/>
              <a:gd name="connsiteX16" fmla="*/ 3763 w 10243"/>
              <a:gd name="connsiteY16" fmla="*/ 19815 h 26159"/>
              <a:gd name="connsiteX17" fmla="*/ 2188 w 10243"/>
              <a:gd name="connsiteY17" fmla="*/ 15608 h 26159"/>
              <a:gd name="connsiteX18" fmla="*/ 1257 w 10243"/>
              <a:gd name="connsiteY18" fmla="*/ 18573 h 26159"/>
              <a:gd name="connsiteX19" fmla="*/ 102 w 10243"/>
              <a:gd name="connsiteY19" fmla="*/ 26159 h 26159"/>
              <a:gd name="connsiteX20" fmla="*/ 0 w 10243"/>
              <a:gd name="connsiteY20" fmla="*/ 25074 h 26159"/>
              <a:gd name="connsiteX0" fmla="*/ 0 w 10243"/>
              <a:gd name="connsiteY0" fmla="*/ 25074 h 26159"/>
              <a:gd name="connsiteX1" fmla="*/ 1760 w 10243"/>
              <a:gd name="connsiteY1" fmla="*/ 13225 h 26159"/>
              <a:gd name="connsiteX2" fmla="*/ 3816 w 10243"/>
              <a:gd name="connsiteY2" fmla="*/ 14910 h 26159"/>
              <a:gd name="connsiteX3" fmla="*/ 5354 w 10243"/>
              <a:gd name="connsiteY3" fmla="*/ 10106 h 26159"/>
              <a:gd name="connsiteX4" fmla="*/ 8010 w 10243"/>
              <a:gd name="connsiteY4" fmla="*/ 462 h 26159"/>
              <a:gd name="connsiteX5" fmla="*/ 7956 w 10243"/>
              <a:gd name="connsiteY5" fmla="*/ 1765 h 26159"/>
              <a:gd name="connsiteX6" fmla="*/ 7274 w 10243"/>
              <a:gd name="connsiteY6" fmla="*/ 19257 h 26159"/>
              <a:gd name="connsiteX7" fmla="*/ 7742 w 10243"/>
              <a:gd name="connsiteY7" fmla="*/ 19053 h 26159"/>
              <a:gd name="connsiteX8" fmla="*/ 8847 w 10243"/>
              <a:gd name="connsiteY8" fmla="*/ 17454 h 26159"/>
              <a:gd name="connsiteX9" fmla="*/ 9115 w 10243"/>
              <a:gd name="connsiteY9" fmla="*/ 16740 h 26159"/>
              <a:gd name="connsiteX10" fmla="*/ 8736 w 10243"/>
              <a:gd name="connsiteY10" fmla="*/ 15583 h 26159"/>
              <a:gd name="connsiteX11" fmla="*/ 10075 w 10243"/>
              <a:gd name="connsiteY11" fmla="*/ 15311 h 26159"/>
              <a:gd name="connsiteX12" fmla="*/ 9986 w 10243"/>
              <a:gd name="connsiteY12" fmla="*/ 19257 h 26159"/>
              <a:gd name="connsiteX13" fmla="*/ 6838 w 10243"/>
              <a:gd name="connsiteY13" fmla="*/ 18972 h 26159"/>
              <a:gd name="connsiteX14" fmla="*/ 6658 w 10243"/>
              <a:gd name="connsiteY14" fmla="*/ 21341 h 26159"/>
              <a:gd name="connsiteX15" fmla="*/ 4584 w 10243"/>
              <a:gd name="connsiteY15" fmla="*/ 18134 h 26159"/>
              <a:gd name="connsiteX16" fmla="*/ 3763 w 10243"/>
              <a:gd name="connsiteY16" fmla="*/ 19815 h 26159"/>
              <a:gd name="connsiteX17" fmla="*/ 2188 w 10243"/>
              <a:gd name="connsiteY17" fmla="*/ 15608 h 26159"/>
              <a:gd name="connsiteX18" fmla="*/ 1257 w 10243"/>
              <a:gd name="connsiteY18" fmla="*/ 18573 h 26159"/>
              <a:gd name="connsiteX19" fmla="*/ 102 w 10243"/>
              <a:gd name="connsiteY19" fmla="*/ 26159 h 26159"/>
              <a:gd name="connsiteX20" fmla="*/ 0 w 10243"/>
              <a:gd name="connsiteY20" fmla="*/ 25074 h 26159"/>
              <a:gd name="connsiteX0" fmla="*/ 0 w 10243"/>
              <a:gd name="connsiteY0" fmla="*/ 24903 h 25988"/>
              <a:gd name="connsiteX1" fmla="*/ 1760 w 10243"/>
              <a:gd name="connsiteY1" fmla="*/ 13054 h 25988"/>
              <a:gd name="connsiteX2" fmla="*/ 3816 w 10243"/>
              <a:gd name="connsiteY2" fmla="*/ 14739 h 25988"/>
              <a:gd name="connsiteX3" fmla="*/ 5354 w 10243"/>
              <a:gd name="connsiteY3" fmla="*/ 9935 h 25988"/>
              <a:gd name="connsiteX4" fmla="*/ 8010 w 10243"/>
              <a:gd name="connsiteY4" fmla="*/ 291 h 25988"/>
              <a:gd name="connsiteX5" fmla="*/ 7956 w 10243"/>
              <a:gd name="connsiteY5" fmla="*/ 1594 h 25988"/>
              <a:gd name="connsiteX6" fmla="*/ 6568 w 10243"/>
              <a:gd name="connsiteY6" fmla="*/ 16527 h 25988"/>
              <a:gd name="connsiteX7" fmla="*/ 7742 w 10243"/>
              <a:gd name="connsiteY7" fmla="*/ 18882 h 25988"/>
              <a:gd name="connsiteX8" fmla="*/ 8847 w 10243"/>
              <a:gd name="connsiteY8" fmla="*/ 17283 h 25988"/>
              <a:gd name="connsiteX9" fmla="*/ 9115 w 10243"/>
              <a:gd name="connsiteY9" fmla="*/ 16569 h 25988"/>
              <a:gd name="connsiteX10" fmla="*/ 8736 w 10243"/>
              <a:gd name="connsiteY10" fmla="*/ 15412 h 25988"/>
              <a:gd name="connsiteX11" fmla="*/ 10075 w 10243"/>
              <a:gd name="connsiteY11" fmla="*/ 15140 h 25988"/>
              <a:gd name="connsiteX12" fmla="*/ 9986 w 10243"/>
              <a:gd name="connsiteY12" fmla="*/ 19086 h 25988"/>
              <a:gd name="connsiteX13" fmla="*/ 6838 w 10243"/>
              <a:gd name="connsiteY13" fmla="*/ 18801 h 25988"/>
              <a:gd name="connsiteX14" fmla="*/ 6658 w 10243"/>
              <a:gd name="connsiteY14" fmla="*/ 21170 h 25988"/>
              <a:gd name="connsiteX15" fmla="*/ 4584 w 10243"/>
              <a:gd name="connsiteY15" fmla="*/ 17963 h 25988"/>
              <a:gd name="connsiteX16" fmla="*/ 3763 w 10243"/>
              <a:gd name="connsiteY16" fmla="*/ 19644 h 25988"/>
              <a:gd name="connsiteX17" fmla="*/ 2188 w 10243"/>
              <a:gd name="connsiteY17" fmla="*/ 15437 h 25988"/>
              <a:gd name="connsiteX18" fmla="*/ 1257 w 10243"/>
              <a:gd name="connsiteY18" fmla="*/ 18402 h 25988"/>
              <a:gd name="connsiteX19" fmla="*/ 102 w 10243"/>
              <a:gd name="connsiteY19" fmla="*/ 25988 h 25988"/>
              <a:gd name="connsiteX20" fmla="*/ 0 w 10243"/>
              <a:gd name="connsiteY20" fmla="*/ 24903 h 25988"/>
              <a:gd name="connsiteX0" fmla="*/ 0 w 10243"/>
              <a:gd name="connsiteY0" fmla="*/ 24903 h 25988"/>
              <a:gd name="connsiteX1" fmla="*/ 1760 w 10243"/>
              <a:gd name="connsiteY1" fmla="*/ 13054 h 25988"/>
              <a:gd name="connsiteX2" fmla="*/ 3816 w 10243"/>
              <a:gd name="connsiteY2" fmla="*/ 14739 h 25988"/>
              <a:gd name="connsiteX3" fmla="*/ 5354 w 10243"/>
              <a:gd name="connsiteY3" fmla="*/ 9935 h 25988"/>
              <a:gd name="connsiteX4" fmla="*/ 8010 w 10243"/>
              <a:gd name="connsiteY4" fmla="*/ 291 h 25988"/>
              <a:gd name="connsiteX5" fmla="*/ 7956 w 10243"/>
              <a:gd name="connsiteY5" fmla="*/ 1594 h 25988"/>
              <a:gd name="connsiteX6" fmla="*/ 6568 w 10243"/>
              <a:gd name="connsiteY6" fmla="*/ 16527 h 25988"/>
              <a:gd name="connsiteX7" fmla="*/ 7742 w 10243"/>
              <a:gd name="connsiteY7" fmla="*/ 18882 h 25988"/>
              <a:gd name="connsiteX8" fmla="*/ 8847 w 10243"/>
              <a:gd name="connsiteY8" fmla="*/ 17283 h 25988"/>
              <a:gd name="connsiteX9" fmla="*/ 9115 w 10243"/>
              <a:gd name="connsiteY9" fmla="*/ 16569 h 25988"/>
              <a:gd name="connsiteX10" fmla="*/ 8736 w 10243"/>
              <a:gd name="connsiteY10" fmla="*/ 15412 h 25988"/>
              <a:gd name="connsiteX11" fmla="*/ 10075 w 10243"/>
              <a:gd name="connsiteY11" fmla="*/ 15140 h 25988"/>
              <a:gd name="connsiteX12" fmla="*/ 9986 w 10243"/>
              <a:gd name="connsiteY12" fmla="*/ 19086 h 25988"/>
              <a:gd name="connsiteX13" fmla="*/ 6838 w 10243"/>
              <a:gd name="connsiteY13" fmla="*/ 18801 h 25988"/>
              <a:gd name="connsiteX14" fmla="*/ 6658 w 10243"/>
              <a:gd name="connsiteY14" fmla="*/ 21170 h 25988"/>
              <a:gd name="connsiteX15" fmla="*/ 4584 w 10243"/>
              <a:gd name="connsiteY15" fmla="*/ 17963 h 25988"/>
              <a:gd name="connsiteX16" fmla="*/ 3763 w 10243"/>
              <a:gd name="connsiteY16" fmla="*/ 19644 h 25988"/>
              <a:gd name="connsiteX17" fmla="*/ 2188 w 10243"/>
              <a:gd name="connsiteY17" fmla="*/ 15437 h 25988"/>
              <a:gd name="connsiteX18" fmla="*/ 1257 w 10243"/>
              <a:gd name="connsiteY18" fmla="*/ 18402 h 25988"/>
              <a:gd name="connsiteX19" fmla="*/ 102 w 10243"/>
              <a:gd name="connsiteY19" fmla="*/ 25988 h 25988"/>
              <a:gd name="connsiteX20" fmla="*/ 0 w 10243"/>
              <a:gd name="connsiteY20" fmla="*/ 24903 h 25988"/>
              <a:gd name="connsiteX0" fmla="*/ 0 w 10180"/>
              <a:gd name="connsiteY0" fmla="*/ 24903 h 25988"/>
              <a:gd name="connsiteX1" fmla="*/ 1760 w 10180"/>
              <a:gd name="connsiteY1" fmla="*/ 13054 h 25988"/>
              <a:gd name="connsiteX2" fmla="*/ 3816 w 10180"/>
              <a:gd name="connsiteY2" fmla="*/ 14739 h 25988"/>
              <a:gd name="connsiteX3" fmla="*/ 5354 w 10180"/>
              <a:gd name="connsiteY3" fmla="*/ 9935 h 25988"/>
              <a:gd name="connsiteX4" fmla="*/ 8010 w 10180"/>
              <a:gd name="connsiteY4" fmla="*/ 291 h 25988"/>
              <a:gd name="connsiteX5" fmla="*/ 7956 w 10180"/>
              <a:gd name="connsiteY5" fmla="*/ 1594 h 25988"/>
              <a:gd name="connsiteX6" fmla="*/ 6568 w 10180"/>
              <a:gd name="connsiteY6" fmla="*/ 16527 h 25988"/>
              <a:gd name="connsiteX7" fmla="*/ 7742 w 10180"/>
              <a:gd name="connsiteY7" fmla="*/ 18882 h 25988"/>
              <a:gd name="connsiteX8" fmla="*/ 8847 w 10180"/>
              <a:gd name="connsiteY8" fmla="*/ 17283 h 25988"/>
              <a:gd name="connsiteX9" fmla="*/ 9115 w 10180"/>
              <a:gd name="connsiteY9" fmla="*/ 16569 h 25988"/>
              <a:gd name="connsiteX10" fmla="*/ 8736 w 10180"/>
              <a:gd name="connsiteY10" fmla="*/ 15412 h 25988"/>
              <a:gd name="connsiteX11" fmla="*/ 10075 w 10180"/>
              <a:gd name="connsiteY11" fmla="*/ 15140 h 25988"/>
              <a:gd name="connsiteX12" fmla="*/ 5765 w 10180"/>
              <a:gd name="connsiteY12" fmla="*/ 15809 h 25988"/>
              <a:gd name="connsiteX13" fmla="*/ 6838 w 10180"/>
              <a:gd name="connsiteY13" fmla="*/ 18801 h 25988"/>
              <a:gd name="connsiteX14" fmla="*/ 6658 w 10180"/>
              <a:gd name="connsiteY14" fmla="*/ 21170 h 25988"/>
              <a:gd name="connsiteX15" fmla="*/ 4584 w 10180"/>
              <a:gd name="connsiteY15" fmla="*/ 17963 h 25988"/>
              <a:gd name="connsiteX16" fmla="*/ 3763 w 10180"/>
              <a:gd name="connsiteY16" fmla="*/ 19644 h 25988"/>
              <a:gd name="connsiteX17" fmla="*/ 2188 w 10180"/>
              <a:gd name="connsiteY17" fmla="*/ 15437 h 25988"/>
              <a:gd name="connsiteX18" fmla="*/ 1257 w 10180"/>
              <a:gd name="connsiteY18" fmla="*/ 18402 h 25988"/>
              <a:gd name="connsiteX19" fmla="*/ 102 w 10180"/>
              <a:gd name="connsiteY19" fmla="*/ 25988 h 25988"/>
              <a:gd name="connsiteX20" fmla="*/ 0 w 10180"/>
              <a:gd name="connsiteY20" fmla="*/ 24903 h 25988"/>
              <a:gd name="connsiteX0" fmla="*/ 0 w 10180"/>
              <a:gd name="connsiteY0" fmla="*/ 24822 h 25907"/>
              <a:gd name="connsiteX1" fmla="*/ 1760 w 10180"/>
              <a:gd name="connsiteY1" fmla="*/ 12973 h 25907"/>
              <a:gd name="connsiteX2" fmla="*/ 3816 w 10180"/>
              <a:gd name="connsiteY2" fmla="*/ 14658 h 25907"/>
              <a:gd name="connsiteX3" fmla="*/ 5354 w 10180"/>
              <a:gd name="connsiteY3" fmla="*/ 9854 h 25907"/>
              <a:gd name="connsiteX4" fmla="*/ 8010 w 10180"/>
              <a:gd name="connsiteY4" fmla="*/ 210 h 25907"/>
              <a:gd name="connsiteX5" fmla="*/ 7956 w 10180"/>
              <a:gd name="connsiteY5" fmla="*/ 1513 h 25907"/>
              <a:gd name="connsiteX6" fmla="*/ 9309 w 10180"/>
              <a:gd name="connsiteY6" fmla="*/ 0 h 25907"/>
              <a:gd name="connsiteX7" fmla="*/ 7742 w 10180"/>
              <a:gd name="connsiteY7" fmla="*/ 18801 h 25907"/>
              <a:gd name="connsiteX8" fmla="*/ 8847 w 10180"/>
              <a:gd name="connsiteY8" fmla="*/ 17202 h 25907"/>
              <a:gd name="connsiteX9" fmla="*/ 9115 w 10180"/>
              <a:gd name="connsiteY9" fmla="*/ 16488 h 25907"/>
              <a:gd name="connsiteX10" fmla="*/ 8736 w 10180"/>
              <a:gd name="connsiteY10" fmla="*/ 15331 h 25907"/>
              <a:gd name="connsiteX11" fmla="*/ 10075 w 10180"/>
              <a:gd name="connsiteY11" fmla="*/ 15059 h 25907"/>
              <a:gd name="connsiteX12" fmla="*/ 5765 w 10180"/>
              <a:gd name="connsiteY12" fmla="*/ 15728 h 25907"/>
              <a:gd name="connsiteX13" fmla="*/ 6838 w 10180"/>
              <a:gd name="connsiteY13" fmla="*/ 18720 h 25907"/>
              <a:gd name="connsiteX14" fmla="*/ 6658 w 10180"/>
              <a:gd name="connsiteY14" fmla="*/ 21089 h 25907"/>
              <a:gd name="connsiteX15" fmla="*/ 4584 w 10180"/>
              <a:gd name="connsiteY15" fmla="*/ 17882 h 25907"/>
              <a:gd name="connsiteX16" fmla="*/ 3763 w 10180"/>
              <a:gd name="connsiteY16" fmla="*/ 19563 h 25907"/>
              <a:gd name="connsiteX17" fmla="*/ 2188 w 10180"/>
              <a:gd name="connsiteY17" fmla="*/ 15356 h 25907"/>
              <a:gd name="connsiteX18" fmla="*/ 1257 w 10180"/>
              <a:gd name="connsiteY18" fmla="*/ 18321 h 25907"/>
              <a:gd name="connsiteX19" fmla="*/ 102 w 10180"/>
              <a:gd name="connsiteY19" fmla="*/ 25907 h 25907"/>
              <a:gd name="connsiteX20" fmla="*/ 0 w 10180"/>
              <a:gd name="connsiteY20" fmla="*/ 24822 h 25907"/>
              <a:gd name="connsiteX0" fmla="*/ 0 w 10180"/>
              <a:gd name="connsiteY0" fmla="*/ 29308 h 30393"/>
              <a:gd name="connsiteX1" fmla="*/ 1760 w 10180"/>
              <a:gd name="connsiteY1" fmla="*/ 17459 h 30393"/>
              <a:gd name="connsiteX2" fmla="*/ 3816 w 10180"/>
              <a:gd name="connsiteY2" fmla="*/ 19144 h 30393"/>
              <a:gd name="connsiteX3" fmla="*/ 5354 w 10180"/>
              <a:gd name="connsiteY3" fmla="*/ 14340 h 30393"/>
              <a:gd name="connsiteX4" fmla="*/ 8010 w 10180"/>
              <a:gd name="connsiteY4" fmla="*/ 4696 h 30393"/>
              <a:gd name="connsiteX5" fmla="*/ 7956 w 10180"/>
              <a:gd name="connsiteY5" fmla="*/ 5999 h 30393"/>
              <a:gd name="connsiteX6" fmla="*/ 9309 w 10180"/>
              <a:gd name="connsiteY6" fmla="*/ 4486 h 30393"/>
              <a:gd name="connsiteX7" fmla="*/ 9889 w 10180"/>
              <a:gd name="connsiteY7" fmla="*/ 718 h 30393"/>
              <a:gd name="connsiteX8" fmla="*/ 8847 w 10180"/>
              <a:gd name="connsiteY8" fmla="*/ 21688 h 30393"/>
              <a:gd name="connsiteX9" fmla="*/ 9115 w 10180"/>
              <a:gd name="connsiteY9" fmla="*/ 20974 h 30393"/>
              <a:gd name="connsiteX10" fmla="*/ 8736 w 10180"/>
              <a:gd name="connsiteY10" fmla="*/ 19817 h 30393"/>
              <a:gd name="connsiteX11" fmla="*/ 10075 w 10180"/>
              <a:gd name="connsiteY11" fmla="*/ 19545 h 30393"/>
              <a:gd name="connsiteX12" fmla="*/ 5765 w 10180"/>
              <a:gd name="connsiteY12" fmla="*/ 20214 h 30393"/>
              <a:gd name="connsiteX13" fmla="*/ 6838 w 10180"/>
              <a:gd name="connsiteY13" fmla="*/ 23206 h 30393"/>
              <a:gd name="connsiteX14" fmla="*/ 6658 w 10180"/>
              <a:gd name="connsiteY14" fmla="*/ 25575 h 30393"/>
              <a:gd name="connsiteX15" fmla="*/ 4584 w 10180"/>
              <a:gd name="connsiteY15" fmla="*/ 22368 h 30393"/>
              <a:gd name="connsiteX16" fmla="*/ 3763 w 10180"/>
              <a:gd name="connsiteY16" fmla="*/ 24049 h 30393"/>
              <a:gd name="connsiteX17" fmla="*/ 2188 w 10180"/>
              <a:gd name="connsiteY17" fmla="*/ 19842 h 30393"/>
              <a:gd name="connsiteX18" fmla="*/ 1257 w 10180"/>
              <a:gd name="connsiteY18" fmla="*/ 22807 h 30393"/>
              <a:gd name="connsiteX19" fmla="*/ 102 w 10180"/>
              <a:gd name="connsiteY19" fmla="*/ 30393 h 30393"/>
              <a:gd name="connsiteX20" fmla="*/ 0 w 10180"/>
              <a:gd name="connsiteY20" fmla="*/ 29308 h 30393"/>
              <a:gd name="connsiteX0" fmla="*/ 0 w 10522"/>
              <a:gd name="connsiteY0" fmla="*/ 29308 h 30393"/>
              <a:gd name="connsiteX1" fmla="*/ 1760 w 10522"/>
              <a:gd name="connsiteY1" fmla="*/ 17459 h 30393"/>
              <a:gd name="connsiteX2" fmla="*/ 3816 w 10522"/>
              <a:gd name="connsiteY2" fmla="*/ 19144 h 30393"/>
              <a:gd name="connsiteX3" fmla="*/ 5354 w 10522"/>
              <a:gd name="connsiteY3" fmla="*/ 14340 h 30393"/>
              <a:gd name="connsiteX4" fmla="*/ 8010 w 10522"/>
              <a:gd name="connsiteY4" fmla="*/ 4696 h 30393"/>
              <a:gd name="connsiteX5" fmla="*/ 7956 w 10522"/>
              <a:gd name="connsiteY5" fmla="*/ 5999 h 30393"/>
              <a:gd name="connsiteX6" fmla="*/ 9309 w 10522"/>
              <a:gd name="connsiteY6" fmla="*/ 4486 h 30393"/>
              <a:gd name="connsiteX7" fmla="*/ 9889 w 10522"/>
              <a:gd name="connsiteY7" fmla="*/ 718 h 30393"/>
              <a:gd name="connsiteX8" fmla="*/ 8847 w 10522"/>
              <a:gd name="connsiteY8" fmla="*/ 21688 h 30393"/>
              <a:gd name="connsiteX9" fmla="*/ 9115 w 10522"/>
              <a:gd name="connsiteY9" fmla="*/ 20974 h 30393"/>
              <a:gd name="connsiteX10" fmla="*/ 10086 w 10522"/>
              <a:gd name="connsiteY10" fmla="*/ 9433 h 30393"/>
              <a:gd name="connsiteX11" fmla="*/ 10075 w 10522"/>
              <a:gd name="connsiteY11" fmla="*/ 19545 h 30393"/>
              <a:gd name="connsiteX12" fmla="*/ 5765 w 10522"/>
              <a:gd name="connsiteY12" fmla="*/ 20214 h 30393"/>
              <a:gd name="connsiteX13" fmla="*/ 6838 w 10522"/>
              <a:gd name="connsiteY13" fmla="*/ 23206 h 30393"/>
              <a:gd name="connsiteX14" fmla="*/ 6658 w 10522"/>
              <a:gd name="connsiteY14" fmla="*/ 25575 h 30393"/>
              <a:gd name="connsiteX15" fmla="*/ 4584 w 10522"/>
              <a:gd name="connsiteY15" fmla="*/ 22368 h 30393"/>
              <a:gd name="connsiteX16" fmla="*/ 3763 w 10522"/>
              <a:gd name="connsiteY16" fmla="*/ 24049 h 30393"/>
              <a:gd name="connsiteX17" fmla="*/ 2188 w 10522"/>
              <a:gd name="connsiteY17" fmla="*/ 19842 h 30393"/>
              <a:gd name="connsiteX18" fmla="*/ 1257 w 10522"/>
              <a:gd name="connsiteY18" fmla="*/ 22807 h 30393"/>
              <a:gd name="connsiteX19" fmla="*/ 102 w 10522"/>
              <a:gd name="connsiteY19" fmla="*/ 30393 h 30393"/>
              <a:gd name="connsiteX20" fmla="*/ 0 w 10522"/>
              <a:gd name="connsiteY20" fmla="*/ 29308 h 30393"/>
              <a:gd name="connsiteX0" fmla="*/ 0 w 10141"/>
              <a:gd name="connsiteY0" fmla="*/ 29308 h 30393"/>
              <a:gd name="connsiteX1" fmla="*/ 1760 w 10141"/>
              <a:gd name="connsiteY1" fmla="*/ 17459 h 30393"/>
              <a:gd name="connsiteX2" fmla="*/ 3816 w 10141"/>
              <a:gd name="connsiteY2" fmla="*/ 19144 h 30393"/>
              <a:gd name="connsiteX3" fmla="*/ 5354 w 10141"/>
              <a:gd name="connsiteY3" fmla="*/ 14340 h 30393"/>
              <a:gd name="connsiteX4" fmla="*/ 8010 w 10141"/>
              <a:gd name="connsiteY4" fmla="*/ 4696 h 30393"/>
              <a:gd name="connsiteX5" fmla="*/ 7956 w 10141"/>
              <a:gd name="connsiteY5" fmla="*/ 5999 h 30393"/>
              <a:gd name="connsiteX6" fmla="*/ 9309 w 10141"/>
              <a:gd name="connsiteY6" fmla="*/ 4486 h 30393"/>
              <a:gd name="connsiteX7" fmla="*/ 9889 w 10141"/>
              <a:gd name="connsiteY7" fmla="*/ 718 h 30393"/>
              <a:gd name="connsiteX8" fmla="*/ 8847 w 10141"/>
              <a:gd name="connsiteY8" fmla="*/ 21688 h 30393"/>
              <a:gd name="connsiteX9" fmla="*/ 9115 w 10141"/>
              <a:gd name="connsiteY9" fmla="*/ 20974 h 30393"/>
              <a:gd name="connsiteX10" fmla="*/ 8318 w 10141"/>
              <a:gd name="connsiteY10" fmla="*/ 28003 h 30393"/>
              <a:gd name="connsiteX11" fmla="*/ 10075 w 10141"/>
              <a:gd name="connsiteY11" fmla="*/ 19545 h 30393"/>
              <a:gd name="connsiteX12" fmla="*/ 5765 w 10141"/>
              <a:gd name="connsiteY12" fmla="*/ 20214 h 30393"/>
              <a:gd name="connsiteX13" fmla="*/ 6838 w 10141"/>
              <a:gd name="connsiteY13" fmla="*/ 23206 h 30393"/>
              <a:gd name="connsiteX14" fmla="*/ 6658 w 10141"/>
              <a:gd name="connsiteY14" fmla="*/ 25575 h 30393"/>
              <a:gd name="connsiteX15" fmla="*/ 4584 w 10141"/>
              <a:gd name="connsiteY15" fmla="*/ 22368 h 30393"/>
              <a:gd name="connsiteX16" fmla="*/ 3763 w 10141"/>
              <a:gd name="connsiteY16" fmla="*/ 24049 h 30393"/>
              <a:gd name="connsiteX17" fmla="*/ 2188 w 10141"/>
              <a:gd name="connsiteY17" fmla="*/ 19842 h 30393"/>
              <a:gd name="connsiteX18" fmla="*/ 1257 w 10141"/>
              <a:gd name="connsiteY18" fmla="*/ 22807 h 30393"/>
              <a:gd name="connsiteX19" fmla="*/ 102 w 10141"/>
              <a:gd name="connsiteY19" fmla="*/ 30393 h 30393"/>
              <a:gd name="connsiteX20" fmla="*/ 0 w 10141"/>
              <a:gd name="connsiteY20" fmla="*/ 29308 h 30393"/>
              <a:gd name="connsiteX0" fmla="*/ 0 w 9896"/>
              <a:gd name="connsiteY0" fmla="*/ 29308 h 30393"/>
              <a:gd name="connsiteX1" fmla="*/ 1760 w 9896"/>
              <a:gd name="connsiteY1" fmla="*/ 17459 h 30393"/>
              <a:gd name="connsiteX2" fmla="*/ 3816 w 9896"/>
              <a:gd name="connsiteY2" fmla="*/ 19144 h 30393"/>
              <a:gd name="connsiteX3" fmla="*/ 5354 w 9896"/>
              <a:gd name="connsiteY3" fmla="*/ 14340 h 30393"/>
              <a:gd name="connsiteX4" fmla="*/ 8010 w 9896"/>
              <a:gd name="connsiteY4" fmla="*/ 4696 h 30393"/>
              <a:gd name="connsiteX5" fmla="*/ 7956 w 9896"/>
              <a:gd name="connsiteY5" fmla="*/ 5999 h 30393"/>
              <a:gd name="connsiteX6" fmla="*/ 9309 w 9896"/>
              <a:gd name="connsiteY6" fmla="*/ 4486 h 30393"/>
              <a:gd name="connsiteX7" fmla="*/ 9889 w 9896"/>
              <a:gd name="connsiteY7" fmla="*/ 718 h 30393"/>
              <a:gd name="connsiteX8" fmla="*/ 8847 w 9896"/>
              <a:gd name="connsiteY8" fmla="*/ 21688 h 30393"/>
              <a:gd name="connsiteX9" fmla="*/ 9115 w 9896"/>
              <a:gd name="connsiteY9" fmla="*/ 20974 h 30393"/>
              <a:gd name="connsiteX10" fmla="*/ 8318 w 9896"/>
              <a:gd name="connsiteY10" fmla="*/ 28003 h 30393"/>
              <a:gd name="connsiteX11" fmla="*/ 8590 w 9896"/>
              <a:gd name="connsiteY11" fmla="*/ 23131 h 30393"/>
              <a:gd name="connsiteX12" fmla="*/ 5765 w 9896"/>
              <a:gd name="connsiteY12" fmla="*/ 20214 h 30393"/>
              <a:gd name="connsiteX13" fmla="*/ 6838 w 9896"/>
              <a:gd name="connsiteY13" fmla="*/ 23206 h 30393"/>
              <a:gd name="connsiteX14" fmla="*/ 6658 w 9896"/>
              <a:gd name="connsiteY14" fmla="*/ 25575 h 30393"/>
              <a:gd name="connsiteX15" fmla="*/ 4584 w 9896"/>
              <a:gd name="connsiteY15" fmla="*/ 22368 h 30393"/>
              <a:gd name="connsiteX16" fmla="*/ 3763 w 9896"/>
              <a:gd name="connsiteY16" fmla="*/ 24049 h 30393"/>
              <a:gd name="connsiteX17" fmla="*/ 2188 w 9896"/>
              <a:gd name="connsiteY17" fmla="*/ 19842 h 30393"/>
              <a:gd name="connsiteX18" fmla="*/ 1257 w 9896"/>
              <a:gd name="connsiteY18" fmla="*/ 22807 h 30393"/>
              <a:gd name="connsiteX19" fmla="*/ 102 w 9896"/>
              <a:gd name="connsiteY19" fmla="*/ 30393 h 30393"/>
              <a:gd name="connsiteX20" fmla="*/ 0 w 9896"/>
              <a:gd name="connsiteY20" fmla="*/ 29308 h 30393"/>
              <a:gd name="connsiteX0" fmla="*/ 0 w 10001"/>
              <a:gd name="connsiteY0" fmla="*/ 9643 h 10000"/>
              <a:gd name="connsiteX1" fmla="*/ 1778 w 10001"/>
              <a:gd name="connsiteY1" fmla="*/ 5744 h 10000"/>
              <a:gd name="connsiteX2" fmla="*/ 3856 w 10001"/>
              <a:gd name="connsiteY2" fmla="*/ 6299 h 10000"/>
              <a:gd name="connsiteX3" fmla="*/ 5410 w 10001"/>
              <a:gd name="connsiteY3" fmla="*/ 4718 h 10000"/>
              <a:gd name="connsiteX4" fmla="*/ 8094 w 10001"/>
              <a:gd name="connsiteY4" fmla="*/ 1545 h 10000"/>
              <a:gd name="connsiteX5" fmla="*/ 8040 w 10001"/>
              <a:gd name="connsiteY5" fmla="*/ 1974 h 10000"/>
              <a:gd name="connsiteX6" fmla="*/ 9407 w 10001"/>
              <a:gd name="connsiteY6" fmla="*/ 1476 h 10000"/>
              <a:gd name="connsiteX7" fmla="*/ 9993 w 10001"/>
              <a:gd name="connsiteY7" fmla="*/ 236 h 10000"/>
              <a:gd name="connsiteX8" fmla="*/ 8940 w 10001"/>
              <a:gd name="connsiteY8" fmla="*/ 7136 h 10000"/>
              <a:gd name="connsiteX9" fmla="*/ 9211 w 10001"/>
              <a:gd name="connsiteY9" fmla="*/ 6901 h 10000"/>
              <a:gd name="connsiteX10" fmla="*/ 8405 w 10001"/>
              <a:gd name="connsiteY10" fmla="*/ 9214 h 10000"/>
              <a:gd name="connsiteX11" fmla="*/ 7093 w 10001"/>
              <a:gd name="connsiteY11" fmla="*/ 6296 h 10000"/>
              <a:gd name="connsiteX12" fmla="*/ 5826 w 10001"/>
              <a:gd name="connsiteY12" fmla="*/ 6651 h 10000"/>
              <a:gd name="connsiteX13" fmla="*/ 6910 w 10001"/>
              <a:gd name="connsiteY13" fmla="*/ 7635 h 10000"/>
              <a:gd name="connsiteX14" fmla="*/ 6728 w 10001"/>
              <a:gd name="connsiteY14" fmla="*/ 8415 h 10000"/>
              <a:gd name="connsiteX15" fmla="*/ 4632 w 10001"/>
              <a:gd name="connsiteY15" fmla="*/ 7360 h 10000"/>
              <a:gd name="connsiteX16" fmla="*/ 3803 w 10001"/>
              <a:gd name="connsiteY16" fmla="*/ 7913 h 10000"/>
              <a:gd name="connsiteX17" fmla="*/ 2211 w 10001"/>
              <a:gd name="connsiteY17" fmla="*/ 6528 h 10000"/>
              <a:gd name="connsiteX18" fmla="*/ 1270 w 10001"/>
              <a:gd name="connsiteY18" fmla="*/ 7504 h 10000"/>
              <a:gd name="connsiteX19" fmla="*/ 103 w 10001"/>
              <a:gd name="connsiteY19" fmla="*/ 10000 h 10000"/>
              <a:gd name="connsiteX20" fmla="*/ 0 w 10001"/>
              <a:gd name="connsiteY20" fmla="*/ 9643 h 10000"/>
              <a:gd name="connsiteX0" fmla="*/ 0 w 10001"/>
              <a:gd name="connsiteY0" fmla="*/ 9643 h 10000"/>
              <a:gd name="connsiteX1" fmla="*/ 1778 w 10001"/>
              <a:gd name="connsiteY1" fmla="*/ 5744 h 10000"/>
              <a:gd name="connsiteX2" fmla="*/ 3856 w 10001"/>
              <a:gd name="connsiteY2" fmla="*/ 6299 h 10000"/>
              <a:gd name="connsiteX3" fmla="*/ 5410 w 10001"/>
              <a:gd name="connsiteY3" fmla="*/ 4718 h 10000"/>
              <a:gd name="connsiteX4" fmla="*/ 8094 w 10001"/>
              <a:gd name="connsiteY4" fmla="*/ 1545 h 10000"/>
              <a:gd name="connsiteX5" fmla="*/ 8040 w 10001"/>
              <a:gd name="connsiteY5" fmla="*/ 1974 h 10000"/>
              <a:gd name="connsiteX6" fmla="*/ 9407 w 10001"/>
              <a:gd name="connsiteY6" fmla="*/ 1476 h 10000"/>
              <a:gd name="connsiteX7" fmla="*/ 9993 w 10001"/>
              <a:gd name="connsiteY7" fmla="*/ 236 h 10000"/>
              <a:gd name="connsiteX8" fmla="*/ 8940 w 10001"/>
              <a:gd name="connsiteY8" fmla="*/ 7136 h 10000"/>
              <a:gd name="connsiteX9" fmla="*/ 9211 w 10001"/>
              <a:gd name="connsiteY9" fmla="*/ 6901 h 10000"/>
              <a:gd name="connsiteX10" fmla="*/ 7353 w 10001"/>
              <a:gd name="connsiteY10" fmla="*/ 5473 h 10000"/>
              <a:gd name="connsiteX11" fmla="*/ 7093 w 10001"/>
              <a:gd name="connsiteY11" fmla="*/ 6296 h 10000"/>
              <a:gd name="connsiteX12" fmla="*/ 5826 w 10001"/>
              <a:gd name="connsiteY12" fmla="*/ 6651 h 10000"/>
              <a:gd name="connsiteX13" fmla="*/ 6910 w 10001"/>
              <a:gd name="connsiteY13" fmla="*/ 7635 h 10000"/>
              <a:gd name="connsiteX14" fmla="*/ 6728 w 10001"/>
              <a:gd name="connsiteY14" fmla="*/ 8415 h 10000"/>
              <a:gd name="connsiteX15" fmla="*/ 4632 w 10001"/>
              <a:gd name="connsiteY15" fmla="*/ 7360 h 10000"/>
              <a:gd name="connsiteX16" fmla="*/ 3803 w 10001"/>
              <a:gd name="connsiteY16" fmla="*/ 7913 h 10000"/>
              <a:gd name="connsiteX17" fmla="*/ 2211 w 10001"/>
              <a:gd name="connsiteY17" fmla="*/ 6528 h 10000"/>
              <a:gd name="connsiteX18" fmla="*/ 1270 w 10001"/>
              <a:gd name="connsiteY18" fmla="*/ 7504 h 10000"/>
              <a:gd name="connsiteX19" fmla="*/ 103 w 10001"/>
              <a:gd name="connsiteY19" fmla="*/ 10000 h 10000"/>
              <a:gd name="connsiteX20" fmla="*/ 0 w 10001"/>
              <a:gd name="connsiteY20" fmla="*/ 9643 h 10000"/>
              <a:gd name="connsiteX0" fmla="*/ 0 w 10001"/>
              <a:gd name="connsiteY0" fmla="*/ 9643 h 10000"/>
              <a:gd name="connsiteX1" fmla="*/ 1778 w 10001"/>
              <a:gd name="connsiteY1" fmla="*/ 5744 h 10000"/>
              <a:gd name="connsiteX2" fmla="*/ 3856 w 10001"/>
              <a:gd name="connsiteY2" fmla="*/ 6299 h 10000"/>
              <a:gd name="connsiteX3" fmla="*/ 5410 w 10001"/>
              <a:gd name="connsiteY3" fmla="*/ 4718 h 10000"/>
              <a:gd name="connsiteX4" fmla="*/ 8094 w 10001"/>
              <a:gd name="connsiteY4" fmla="*/ 1545 h 10000"/>
              <a:gd name="connsiteX5" fmla="*/ 8040 w 10001"/>
              <a:gd name="connsiteY5" fmla="*/ 1974 h 10000"/>
              <a:gd name="connsiteX6" fmla="*/ 9407 w 10001"/>
              <a:gd name="connsiteY6" fmla="*/ 1476 h 10000"/>
              <a:gd name="connsiteX7" fmla="*/ 9993 w 10001"/>
              <a:gd name="connsiteY7" fmla="*/ 236 h 10000"/>
              <a:gd name="connsiteX8" fmla="*/ 8940 w 10001"/>
              <a:gd name="connsiteY8" fmla="*/ 7136 h 10000"/>
              <a:gd name="connsiteX9" fmla="*/ 6690 w 10001"/>
              <a:gd name="connsiteY9" fmla="*/ 5355 h 10000"/>
              <a:gd name="connsiteX10" fmla="*/ 7353 w 10001"/>
              <a:gd name="connsiteY10" fmla="*/ 5473 h 10000"/>
              <a:gd name="connsiteX11" fmla="*/ 7093 w 10001"/>
              <a:gd name="connsiteY11" fmla="*/ 6296 h 10000"/>
              <a:gd name="connsiteX12" fmla="*/ 5826 w 10001"/>
              <a:gd name="connsiteY12" fmla="*/ 6651 h 10000"/>
              <a:gd name="connsiteX13" fmla="*/ 6910 w 10001"/>
              <a:gd name="connsiteY13" fmla="*/ 7635 h 10000"/>
              <a:gd name="connsiteX14" fmla="*/ 6728 w 10001"/>
              <a:gd name="connsiteY14" fmla="*/ 8415 h 10000"/>
              <a:gd name="connsiteX15" fmla="*/ 4632 w 10001"/>
              <a:gd name="connsiteY15" fmla="*/ 7360 h 10000"/>
              <a:gd name="connsiteX16" fmla="*/ 3803 w 10001"/>
              <a:gd name="connsiteY16" fmla="*/ 7913 h 10000"/>
              <a:gd name="connsiteX17" fmla="*/ 2211 w 10001"/>
              <a:gd name="connsiteY17" fmla="*/ 6528 h 10000"/>
              <a:gd name="connsiteX18" fmla="*/ 1270 w 10001"/>
              <a:gd name="connsiteY18" fmla="*/ 7504 h 10000"/>
              <a:gd name="connsiteX19" fmla="*/ 103 w 10001"/>
              <a:gd name="connsiteY19" fmla="*/ 10000 h 10000"/>
              <a:gd name="connsiteX20" fmla="*/ 0 w 10001"/>
              <a:gd name="connsiteY20" fmla="*/ 9643 h 10000"/>
              <a:gd name="connsiteX0" fmla="*/ 0 w 10065"/>
              <a:gd name="connsiteY0" fmla="*/ 9477 h 9834"/>
              <a:gd name="connsiteX1" fmla="*/ 1778 w 10065"/>
              <a:gd name="connsiteY1" fmla="*/ 5578 h 9834"/>
              <a:gd name="connsiteX2" fmla="*/ 3856 w 10065"/>
              <a:gd name="connsiteY2" fmla="*/ 6133 h 9834"/>
              <a:gd name="connsiteX3" fmla="*/ 5410 w 10065"/>
              <a:gd name="connsiteY3" fmla="*/ 4552 h 9834"/>
              <a:gd name="connsiteX4" fmla="*/ 8094 w 10065"/>
              <a:gd name="connsiteY4" fmla="*/ 1379 h 9834"/>
              <a:gd name="connsiteX5" fmla="*/ 8040 w 10065"/>
              <a:gd name="connsiteY5" fmla="*/ 1808 h 9834"/>
              <a:gd name="connsiteX6" fmla="*/ 9407 w 10065"/>
              <a:gd name="connsiteY6" fmla="*/ 1310 h 9834"/>
              <a:gd name="connsiteX7" fmla="*/ 9993 w 10065"/>
              <a:gd name="connsiteY7" fmla="*/ 70 h 9834"/>
              <a:gd name="connsiteX8" fmla="*/ 7587 w 10065"/>
              <a:gd name="connsiteY8" fmla="*/ 3863 h 9834"/>
              <a:gd name="connsiteX9" fmla="*/ 6690 w 10065"/>
              <a:gd name="connsiteY9" fmla="*/ 5189 h 9834"/>
              <a:gd name="connsiteX10" fmla="*/ 7353 w 10065"/>
              <a:gd name="connsiteY10" fmla="*/ 5307 h 9834"/>
              <a:gd name="connsiteX11" fmla="*/ 7093 w 10065"/>
              <a:gd name="connsiteY11" fmla="*/ 6130 h 9834"/>
              <a:gd name="connsiteX12" fmla="*/ 5826 w 10065"/>
              <a:gd name="connsiteY12" fmla="*/ 6485 h 9834"/>
              <a:gd name="connsiteX13" fmla="*/ 6910 w 10065"/>
              <a:gd name="connsiteY13" fmla="*/ 7469 h 9834"/>
              <a:gd name="connsiteX14" fmla="*/ 6728 w 10065"/>
              <a:gd name="connsiteY14" fmla="*/ 8249 h 9834"/>
              <a:gd name="connsiteX15" fmla="*/ 4632 w 10065"/>
              <a:gd name="connsiteY15" fmla="*/ 7194 h 9834"/>
              <a:gd name="connsiteX16" fmla="*/ 3803 w 10065"/>
              <a:gd name="connsiteY16" fmla="*/ 7747 h 9834"/>
              <a:gd name="connsiteX17" fmla="*/ 2211 w 10065"/>
              <a:gd name="connsiteY17" fmla="*/ 6362 h 9834"/>
              <a:gd name="connsiteX18" fmla="*/ 1270 w 10065"/>
              <a:gd name="connsiteY18" fmla="*/ 7338 h 9834"/>
              <a:gd name="connsiteX19" fmla="*/ 103 w 10065"/>
              <a:gd name="connsiteY19" fmla="*/ 9834 h 9834"/>
              <a:gd name="connsiteX20" fmla="*/ 0 w 10065"/>
              <a:gd name="connsiteY20" fmla="*/ 9477 h 9834"/>
              <a:gd name="connsiteX0" fmla="*/ 0 w 10000"/>
              <a:gd name="connsiteY0" fmla="*/ 9637 h 10000"/>
              <a:gd name="connsiteX1" fmla="*/ 1767 w 10000"/>
              <a:gd name="connsiteY1" fmla="*/ 5672 h 10000"/>
              <a:gd name="connsiteX2" fmla="*/ 3831 w 10000"/>
              <a:gd name="connsiteY2" fmla="*/ 6237 h 10000"/>
              <a:gd name="connsiteX3" fmla="*/ 5375 w 10000"/>
              <a:gd name="connsiteY3" fmla="*/ 4629 h 10000"/>
              <a:gd name="connsiteX4" fmla="*/ 8042 w 10000"/>
              <a:gd name="connsiteY4" fmla="*/ 1402 h 10000"/>
              <a:gd name="connsiteX5" fmla="*/ 7988 w 10000"/>
              <a:gd name="connsiteY5" fmla="*/ 1839 h 10000"/>
              <a:gd name="connsiteX6" fmla="*/ 9346 w 10000"/>
              <a:gd name="connsiteY6" fmla="*/ 1332 h 10000"/>
              <a:gd name="connsiteX7" fmla="*/ 9928 w 10000"/>
              <a:gd name="connsiteY7" fmla="*/ 71 h 10000"/>
              <a:gd name="connsiteX8" fmla="*/ 7538 w 10000"/>
              <a:gd name="connsiteY8" fmla="*/ 3928 h 10000"/>
              <a:gd name="connsiteX9" fmla="*/ 6647 w 10000"/>
              <a:gd name="connsiteY9" fmla="*/ 5277 h 10000"/>
              <a:gd name="connsiteX10" fmla="*/ 7306 w 10000"/>
              <a:gd name="connsiteY10" fmla="*/ 5397 h 10000"/>
              <a:gd name="connsiteX11" fmla="*/ 7047 w 10000"/>
              <a:gd name="connsiteY11" fmla="*/ 6233 h 10000"/>
              <a:gd name="connsiteX12" fmla="*/ 5788 w 10000"/>
              <a:gd name="connsiteY12" fmla="*/ 6594 h 10000"/>
              <a:gd name="connsiteX13" fmla="*/ 6865 w 10000"/>
              <a:gd name="connsiteY13" fmla="*/ 7595 h 10000"/>
              <a:gd name="connsiteX14" fmla="*/ 6871 w 10000"/>
              <a:gd name="connsiteY14" fmla="*/ 8607 h 10000"/>
              <a:gd name="connsiteX15" fmla="*/ 4602 w 10000"/>
              <a:gd name="connsiteY15" fmla="*/ 7315 h 10000"/>
              <a:gd name="connsiteX16" fmla="*/ 3778 w 10000"/>
              <a:gd name="connsiteY16" fmla="*/ 7878 h 10000"/>
              <a:gd name="connsiteX17" fmla="*/ 2197 w 10000"/>
              <a:gd name="connsiteY17" fmla="*/ 6469 h 10000"/>
              <a:gd name="connsiteX18" fmla="*/ 1262 w 10000"/>
              <a:gd name="connsiteY18" fmla="*/ 7462 h 10000"/>
              <a:gd name="connsiteX19" fmla="*/ 102 w 10000"/>
              <a:gd name="connsiteY19" fmla="*/ 10000 h 10000"/>
              <a:gd name="connsiteX20" fmla="*/ 0 w 10000"/>
              <a:gd name="connsiteY20" fmla="*/ 9637 h 10000"/>
              <a:gd name="connsiteX0" fmla="*/ 0 w 10000"/>
              <a:gd name="connsiteY0" fmla="*/ 9637 h 10000"/>
              <a:gd name="connsiteX1" fmla="*/ 1767 w 10000"/>
              <a:gd name="connsiteY1" fmla="*/ 5672 h 10000"/>
              <a:gd name="connsiteX2" fmla="*/ 3831 w 10000"/>
              <a:gd name="connsiteY2" fmla="*/ 6237 h 10000"/>
              <a:gd name="connsiteX3" fmla="*/ 5375 w 10000"/>
              <a:gd name="connsiteY3" fmla="*/ 4629 h 10000"/>
              <a:gd name="connsiteX4" fmla="*/ 8042 w 10000"/>
              <a:gd name="connsiteY4" fmla="*/ 1402 h 10000"/>
              <a:gd name="connsiteX5" fmla="*/ 7988 w 10000"/>
              <a:gd name="connsiteY5" fmla="*/ 1839 h 10000"/>
              <a:gd name="connsiteX6" fmla="*/ 9346 w 10000"/>
              <a:gd name="connsiteY6" fmla="*/ 1332 h 10000"/>
              <a:gd name="connsiteX7" fmla="*/ 9928 w 10000"/>
              <a:gd name="connsiteY7" fmla="*/ 71 h 10000"/>
              <a:gd name="connsiteX8" fmla="*/ 7538 w 10000"/>
              <a:gd name="connsiteY8" fmla="*/ 3928 h 10000"/>
              <a:gd name="connsiteX9" fmla="*/ 6647 w 10000"/>
              <a:gd name="connsiteY9" fmla="*/ 5277 h 10000"/>
              <a:gd name="connsiteX10" fmla="*/ 7306 w 10000"/>
              <a:gd name="connsiteY10" fmla="*/ 5397 h 10000"/>
              <a:gd name="connsiteX11" fmla="*/ 7047 w 10000"/>
              <a:gd name="connsiteY11" fmla="*/ 6233 h 10000"/>
              <a:gd name="connsiteX12" fmla="*/ 5788 w 10000"/>
              <a:gd name="connsiteY12" fmla="*/ 6594 h 10000"/>
              <a:gd name="connsiteX13" fmla="*/ 6966 w 10000"/>
              <a:gd name="connsiteY13" fmla="*/ 8261 h 10000"/>
              <a:gd name="connsiteX14" fmla="*/ 6871 w 10000"/>
              <a:gd name="connsiteY14" fmla="*/ 8607 h 10000"/>
              <a:gd name="connsiteX15" fmla="*/ 4602 w 10000"/>
              <a:gd name="connsiteY15" fmla="*/ 7315 h 10000"/>
              <a:gd name="connsiteX16" fmla="*/ 3778 w 10000"/>
              <a:gd name="connsiteY16" fmla="*/ 7878 h 10000"/>
              <a:gd name="connsiteX17" fmla="*/ 2197 w 10000"/>
              <a:gd name="connsiteY17" fmla="*/ 6469 h 10000"/>
              <a:gd name="connsiteX18" fmla="*/ 1262 w 10000"/>
              <a:gd name="connsiteY18" fmla="*/ 7462 h 10000"/>
              <a:gd name="connsiteX19" fmla="*/ 102 w 10000"/>
              <a:gd name="connsiteY19" fmla="*/ 10000 h 10000"/>
              <a:gd name="connsiteX20" fmla="*/ 0 w 10000"/>
              <a:gd name="connsiteY20" fmla="*/ 9637 h 10000"/>
              <a:gd name="connsiteX0" fmla="*/ 0 w 10000"/>
              <a:gd name="connsiteY0" fmla="*/ 9637 h 10000"/>
              <a:gd name="connsiteX1" fmla="*/ 1767 w 10000"/>
              <a:gd name="connsiteY1" fmla="*/ 5672 h 10000"/>
              <a:gd name="connsiteX2" fmla="*/ 3831 w 10000"/>
              <a:gd name="connsiteY2" fmla="*/ 6237 h 10000"/>
              <a:gd name="connsiteX3" fmla="*/ 5375 w 10000"/>
              <a:gd name="connsiteY3" fmla="*/ 4629 h 10000"/>
              <a:gd name="connsiteX4" fmla="*/ 8042 w 10000"/>
              <a:gd name="connsiteY4" fmla="*/ 1402 h 10000"/>
              <a:gd name="connsiteX5" fmla="*/ 7988 w 10000"/>
              <a:gd name="connsiteY5" fmla="*/ 1839 h 10000"/>
              <a:gd name="connsiteX6" fmla="*/ 9346 w 10000"/>
              <a:gd name="connsiteY6" fmla="*/ 1332 h 10000"/>
              <a:gd name="connsiteX7" fmla="*/ 9928 w 10000"/>
              <a:gd name="connsiteY7" fmla="*/ 71 h 10000"/>
              <a:gd name="connsiteX8" fmla="*/ 7538 w 10000"/>
              <a:gd name="connsiteY8" fmla="*/ 3928 h 10000"/>
              <a:gd name="connsiteX9" fmla="*/ 6647 w 10000"/>
              <a:gd name="connsiteY9" fmla="*/ 5277 h 10000"/>
              <a:gd name="connsiteX10" fmla="*/ 7306 w 10000"/>
              <a:gd name="connsiteY10" fmla="*/ 5397 h 10000"/>
              <a:gd name="connsiteX11" fmla="*/ 7047 w 10000"/>
              <a:gd name="connsiteY11" fmla="*/ 6233 h 10000"/>
              <a:gd name="connsiteX12" fmla="*/ 5788 w 10000"/>
              <a:gd name="connsiteY12" fmla="*/ 6594 h 10000"/>
              <a:gd name="connsiteX13" fmla="*/ 6966 w 10000"/>
              <a:gd name="connsiteY13" fmla="*/ 8261 h 10000"/>
              <a:gd name="connsiteX14" fmla="*/ 6871 w 10000"/>
              <a:gd name="connsiteY14" fmla="*/ 8607 h 10000"/>
              <a:gd name="connsiteX15" fmla="*/ 4602 w 10000"/>
              <a:gd name="connsiteY15" fmla="*/ 7315 h 10000"/>
              <a:gd name="connsiteX16" fmla="*/ 3778 w 10000"/>
              <a:gd name="connsiteY16" fmla="*/ 7878 h 10000"/>
              <a:gd name="connsiteX17" fmla="*/ 2197 w 10000"/>
              <a:gd name="connsiteY17" fmla="*/ 6469 h 10000"/>
              <a:gd name="connsiteX18" fmla="*/ 1262 w 10000"/>
              <a:gd name="connsiteY18" fmla="*/ 7462 h 10000"/>
              <a:gd name="connsiteX19" fmla="*/ 102 w 10000"/>
              <a:gd name="connsiteY19" fmla="*/ 10000 h 10000"/>
              <a:gd name="connsiteX20" fmla="*/ 0 w 10000"/>
              <a:gd name="connsiteY20" fmla="*/ 9637 h 10000"/>
              <a:gd name="connsiteX0" fmla="*/ 0 w 10000"/>
              <a:gd name="connsiteY0" fmla="*/ 9637 h 10000"/>
              <a:gd name="connsiteX1" fmla="*/ 1767 w 10000"/>
              <a:gd name="connsiteY1" fmla="*/ 5672 h 10000"/>
              <a:gd name="connsiteX2" fmla="*/ 3831 w 10000"/>
              <a:gd name="connsiteY2" fmla="*/ 6237 h 10000"/>
              <a:gd name="connsiteX3" fmla="*/ 5375 w 10000"/>
              <a:gd name="connsiteY3" fmla="*/ 4629 h 10000"/>
              <a:gd name="connsiteX4" fmla="*/ 8042 w 10000"/>
              <a:gd name="connsiteY4" fmla="*/ 1402 h 10000"/>
              <a:gd name="connsiteX5" fmla="*/ 7988 w 10000"/>
              <a:gd name="connsiteY5" fmla="*/ 1839 h 10000"/>
              <a:gd name="connsiteX6" fmla="*/ 9346 w 10000"/>
              <a:gd name="connsiteY6" fmla="*/ 1332 h 10000"/>
              <a:gd name="connsiteX7" fmla="*/ 9928 w 10000"/>
              <a:gd name="connsiteY7" fmla="*/ 71 h 10000"/>
              <a:gd name="connsiteX8" fmla="*/ 7538 w 10000"/>
              <a:gd name="connsiteY8" fmla="*/ 3928 h 10000"/>
              <a:gd name="connsiteX9" fmla="*/ 6647 w 10000"/>
              <a:gd name="connsiteY9" fmla="*/ 5277 h 10000"/>
              <a:gd name="connsiteX10" fmla="*/ 7306 w 10000"/>
              <a:gd name="connsiteY10" fmla="*/ 5397 h 10000"/>
              <a:gd name="connsiteX11" fmla="*/ 7047 w 10000"/>
              <a:gd name="connsiteY11" fmla="*/ 6233 h 10000"/>
              <a:gd name="connsiteX12" fmla="*/ 5788 w 10000"/>
              <a:gd name="connsiteY12" fmla="*/ 6594 h 10000"/>
              <a:gd name="connsiteX13" fmla="*/ 6966 w 10000"/>
              <a:gd name="connsiteY13" fmla="*/ 8261 h 10000"/>
              <a:gd name="connsiteX14" fmla="*/ 6871 w 10000"/>
              <a:gd name="connsiteY14" fmla="*/ 8607 h 10000"/>
              <a:gd name="connsiteX15" fmla="*/ 4602 w 10000"/>
              <a:gd name="connsiteY15" fmla="*/ 7315 h 10000"/>
              <a:gd name="connsiteX16" fmla="*/ 3778 w 10000"/>
              <a:gd name="connsiteY16" fmla="*/ 7878 h 10000"/>
              <a:gd name="connsiteX17" fmla="*/ 2197 w 10000"/>
              <a:gd name="connsiteY17" fmla="*/ 6469 h 10000"/>
              <a:gd name="connsiteX18" fmla="*/ 1262 w 10000"/>
              <a:gd name="connsiteY18" fmla="*/ 7462 h 10000"/>
              <a:gd name="connsiteX19" fmla="*/ 102 w 10000"/>
              <a:gd name="connsiteY19" fmla="*/ 10000 h 10000"/>
              <a:gd name="connsiteX20" fmla="*/ 0 w 10000"/>
              <a:gd name="connsiteY20" fmla="*/ 9637 h 10000"/>
              <a:gd name="connsiteX0" fmla="*/ 0 w 10000"/>
              <a:gd name="connsiteY0" fmla="*/ 9637 h 10000"/>
              <a:gd name="connsiteX1" fmla="*/ 1767 w 10000"/>
              <a:gd name="connsiteY1" fmla="*/ 5672 h 10000"/>
              <a:gd name="connsiteX2" fmla="*/ 3831 w 10000"/>
              <a:gd name="connsiteY2" fmla="*/ 6237 h 10000"/>
              <a:gd name="connsiteX3" fmla="*/ 5375 w 10000"/>
              <a:gd name="connsiteY3" fmla="*/ 4629 h 10000"/>
              <a:gd name="connsiteX4" fmla="*/ 8042 w 10000"/>
              <a:gd name="connsiteY4" fmla="*/ 1402 h 10000"/>
              <a:gd name="connsiteX5" fmla="*/ 7988 w 10000"/>
              <a:gd name="connsiteY5" fmla="*/ 1839 h 10000"/>
              <a:gd name="connsiteX6" fmla="*/ 9346 w 10000"/>
              <a:gd name="connsiteY6" fmla="*/ 1332 h 10000"/>
              <a:gd name="connsiteX7" fmla="*/ 9928 w 10000"/>
              <a:gd name="connsiteY7" fmla="*/ 71 h 10000"/>
              <a:gd name="connsiteX8" fmla="*/ 7538 w 10000"/>
              <a:gd name="connsiteY8" fmla="*/ 3928 h 10000"/>
              <a:gd name="connsiteX9" fmla="*/ 6647 w 10000"/>
              <a:gd name="connsiteY9" fmla="*/ 5277 h 10000"/>
              <a:gd name="connsiteX10" fmla="*/ 7306 w 10000"/>
              <a:gd name="connsiteY10" fmla="*/ 5397 h 10000"/>
              <a:gd name="connsiteX11" fmla="*/ 7047 w 10000"/>
              <a:gd name="connsiteY11" fmla="*/ 6233 h 10000"/>
              <a:gd name="connsiteX12" fmla="*/ 5788 w 10000"/>
              <a:gd name="connsiteY12" fmla="*/ 6594 h 10000"/>
              <a:gd name="connsiteX13" fmla="*/ 6966 w 10000"/>
              <a:gd name="connsiteY13" fmla="*/ 8261 h 10000"/>
              <a:gd name="connsiteX14" fmla="*/ 6871 w 10000"/>
              <a:gd name="connsiteY14" fmla="*/ 8607 h 10000"/>
              <a:gd name="connsiteX15" fmla="*/ 4602 w 10000"/>
              <a:gd name="connsiteY15" fmla="*/ 7315 h 10000"/>
              <a:gd name="connsiteX16" fmla="*/ 3778 w 10000"/>
              <a:gd name="connsiteY16" fmla="*/ 7878 h 10000"/>
              <a:gd name="connsiteX17" fmla="*/ 2197 w 10000"/>
              <a:gd name="connsiteY17" fmla="*/ 6469 h 10000"/>
              <a:gd name="connsiteX18" fmla="*/ 1262 w 10000"/>
              <a:gd name="connsiteY18" fmla="*/ 7462 h 10000"/>
              <a:gd name="connsiteX19" fmla="*/ 102 w 10000"/>
              <a:gd name="connsiteY19" fmla="*/ 10000 h 10000"/>
              <a:gd name="connsiteX20" fmla="*/ 0 w 10000"/>
              <a:gd name="connsiteY20" fmla="*/ 9637 h 10000"/>
              <a:gd name="connsiteX0" fmla="*/ 0 w 10000"/>
              <a:gd name="connsiteY0" fmla="*/ 9637 h 10000"/>
              <a:gd name="connsiteX1" fmla="*/ 1767 w 10000"/>
              <a:gd name="connsiteY1" fmla="*/ 5672 h 10000"/>
              <a:gd name="connsiteX2" fmla="*/ 3831 w 10000"/>
              <a:gd name="connsiteY2" fmla="*/ 6237 h 10000"/>
              <a:gd name="connsiteX3" fmla="*/ 5375 w 10000"/>
              <a:gd name="connsiteY3" fmla="*/ 4629 h 10000"/>
              <a:gd name="connsiteX4" fmla="*/ 8042 w 10000"/>
              <a:gd name="connsiteY4" fmla="*/ 1402 h 10000"/>
              <a:gd name="connsiteX5" fmla="*/ 7988 w 10000"/>
              <a:gd name="connsiteY5" fmla="*/ 1839 h 10000"/>
              <a:gd name="connsiteX6" fmla="*/ 9346 w 10000"/>
              <a:gd name="connsiteY6" fmla="*/ 1332 h 10000"/>
              <a:gd name="connsiteX7" fmla="*/ 9928 w 10000"/>
              <a:gd name="connsiteY7" fmla="*/ 71 h 10000"/>
              <a:gd name="connsiteX8" fmla="*/ 7538 w 10000"/>
              <a:gd name="connsiteY8" fmla="*/ 3928 h 10000"/>
              <a:gd name="connsiteX9" fmla="*/ 6647 w 10000"/>
              <a:gd name="connsiteY9" fmla="*/ 5277 h 10000"/>
              <a:gd name="connsiteX10" fmla="*/ 7306 w 10000"/>
              <a:gd name="connsiteY10" fmla="*/ 5397 h 10000"/>
              <a:gd name="connsiteX11" fmla="*/ 7047 w 10000"/>
              <a:gd name="connsiteY11" fmla="*/ 6233 h 10000"/>
              <a:gd name="connsiteX12" fmla="*/ 5788 w 10000"/>
              <a:gd name="connsiteY12" fmla="*/ 6594 h 10000"/>
              <a:gd name="connsiteX13" fmla="*/ 6966 w 10000"/>
              <a:gd name="connsiteY13" fmla="*/ 8261 h 10000"/>
              <a:gd name="connsiteX14" fmla="*/ 6871 w 10000"/>
              <a:gd name="connsiteY14" fmla="*/ 8607 h 10000"/>
              <a:gd name="connsiteX15" fmla="*/ 4602 w 10000"/>
              <a:gd name="connsiteY15" fmla="*/ 7315 h 10000"/>
              <a:gd name="connsiteX16" fmla="*/ 3778 w 10000"/>
              <a:gd name="connsiteY16" fmla="*/ 7878 h 10000"/>
              <a:gd name="connsiteX17" fmla="*/ 2197 w 10000"/>
              <a:gd name="connsiteY17" fmla="*/ 6469 h 10000"/>
              <a:gd name="connsiteX18" fmla="*/ 1262 w 10000"/>
              <a:gd name="connsiteY18" fmla="*/ 7462 h 10000"/>
              <a:gd name="connsiteX19" fmla="*/ 102 w 10000"/>
              <a:gd name="connsiteY19" fmla="*/ 10000 h 10000"/>
              <a:gd name="connsiteX20" fmla="*/ 0 w 10000"/>
              <a:gd name="connsiteY20" fmla="*/ 9637 h 10000"/>
              <a:gd name="connsiteX0" fmla="*/ 0 w 10000"/>
              <a:gd name="connsiteY0" fmla="*/ 9637 h 10000"/>
              <a:gd name="connsiteX1" fmla="*/ 1767 w 10000"/>
              <a:gd name="connsiteY1" fmla="*/ 5672 h 10000"/>
              <a:gd name="connsiteX2" fmla="*/ 3831 w 10000"/>
              <a:gd name="connsiteY2" fmla="*/ 6237 h 10000"/>
              <a:gd name="connsiteX3" fmla="*/ 5375 w 10000"/>
              <a:gd name="connsiteY3" fmla="*/ 4629 h 10000"/>
              <a:gd name="connsiteX4" fmla="*/ 8042 w 10000"/>
              <a:gd name="connsiteY4" fmla="*/ 1402 h 10000"/>
              <a:gd name="connsiteX5" fmla="*/ 7988 w 10000"/>
              <a:gd name="connsiteY5" fmla="*/ 1839 h 10000"/>
              <a:gd name="connsiteX6" fmla="*/ 9346 w 10000"/>
              <a:gd name="connsiteY6" fmla="*/ 1332 h 10000"/>
              <a:gd name="connsiteX7" fmla="*/ 9928 w 10000"/>
              <a:gd name="connsiteY7" fmla="*/ 71 h 10000"/>
              <a:gd name="connsiteX8" fmla="*/ 7538 w 10000"/>
              <a:gd name="connsiteY8" fmla="*/ 3928 h 10000"/>
              <a:gd name="connsiteX9" fmla="*/ 6647 w 10000"/>
              <a:gd name="connsiteY9" fmla="*/ 5277 h 10000"/>
              <a:gd name="connsiteX10" fmla="*/ 7306 w 10000"/>
              <a:gd name="connsiteY10" fmla="*/ 5397 h 10000"/>
              <a:gd name="connsiteX11" fmla="*/ 7047 w 10000"/>
              <a:gd name="connsiteY11" fmla="*/ 6233 h 10000"/>
              <a:gd name="connsiteX12" fmla="*/ 5788 w 10000"/>
              <a:gd name="connsiteY12" fmla="*/ 6594 h 10000"/>
              <a:gd name="connsiteX13" fmla="*/ 6966 w 10000"/>
              <a:gd name="connsiteY13" fmla="*/ 8261 h 10000"/>
              <a:gd name="connsiteX14" fmla="*/ 6871 w 10000"/>
              <a:gd name="connsiteY14" fmla="*/ 8607 h 10000"/>
              <a:gd name="connsiteX15" fmla="*/ 4602 w 10000"/>
              <a:gd name="connsiteY15" fmla="*/ 7315 h 10000"/>
              <a:gd name="connsiteX16" fmla="*/ 3778 w 10000"/>
              <a:gd name="connsiteY16" fmla="*/ 7878 h 10000"/>
              <a:gd name="connsiteX17" fmla="*/ 2197 w 10000"/>
              <a:gd name="connsiteY17" fmla="*/ 6469 h 10000"/>
              <a:gd name="connsiteX18" fmla="*/ 1262 w 10000"/>
              <a:gd name="connsiteY18" fmla="*/ 7462 h 10000"/>
              <a:gd name="connsiteX19" fmla="*/ 102 w 10000"/>
              <a:gd name="connsiteY19" fmla="*/ 10000 h 10000"/>
              <a:gd name="connsiteX20" fmla="*/ 0 w 10000"/>
              <a:gd name="connsiteY20" fmla="*/ 9637 h 10000"/>
              <a:gd name="connsiteX0" fmla="*/ 0 w 10000"/>
              <a:gd name="connsiteY0" fmla="*/ 9637 h 10000"/>
              <a:gd name="connsiteX1" fmla="*/ 1767 w 10000"/>
              <a:gd name="connsiteY1" fmla="*/ 5672 h 10000"/>
              <a:gd name="connsiteX2" fmla="*/ 3831 w 10000"/>
              <a:gd name="connsiteY2" fmla="*/ 6237 h 10000"/>
              <a:gd name="connsiteX3" fmla="*/ 5375 w 10000"/>
              <a:gd name="connsiteY3" fmla="*/ 4629 h 10000"/>
              <a:gd name="connsiteX4" fmla="*/ 8042 w 10000"/>
              <a:gd name="connsiteY4" fmla="*/ 1402 h 10000"/>
              <a:gd name="connsiteX5" fmla="*/ 7988 w 10000"/>
              <a:gd name="connsiteY5" fmla="*/ 1839 h 10000"/>
              <a:gd name="connsiteX6" fmla="*/ 9346 w 10000"/>
              <a:gd name="connsiteY6" fmla="*/ 1332 h 10000"/>
              <a:gd name="connsiteX7" fmla="*/ 9928 w 10000"/>
              <a:gd name="connsiteY7" fmla="*/ 71 h 10000"/>
              <a:gd name="connsiteX8" fmla="*/ 7538 w 10000"/>
              <a:gd name="connsiteY8" fmla="*/ 3928 h 10000"/>
              <a:gd name="connsiteX9" fmla="*/ 6647 w 10000"/>
              <a:gd name="connsiteY9" fmla="*/ 5277 h 10000"/>
              <a:gd name="connsiteX10" fmla="*/ 7306 w 10000"/>
              <a:gd name="connsiteY10" fmla="*/ 5397 h 10000"/>
              <a:gd name="connsiteX11" fmla="*/ 7047 w 10000"/>
              <a:gd name="connsiteY11" fmla="*/ 6233 h 10000"/>
              <a:gd name="connsiteX12" fmla="*/ 5788 w 10000"/>
              <a:gd name="connsiteY12" fmla="*/ 6594 h 10000"/>
              <a:gd name="connsiteX13" fmla="*/ 6966 w 10000"/>
              <a:gd name="connsiteY13" fmla="*/ 8261 h 10000"/>
              <a:gd name="connsiteX14" fmla="*/ 6871 w 10000"/>
              <a:gd name="connsiteY14" fmla="*/ 8607 h 10000"/>
              <a:gd name="connsiteX15" fmla="*/ 4602 w 10000"/>
              <a:gd name="connsiteY15" fmla="*/ 7315 h 10000"/>
              <a:gd name="connsiteX16" fmla="*/ 3778 w 10000"/>
              <a:gd name="connsiteY16" fmla="*/ 7878 h 10000"/>
              <a:gd name="connsiteX17" fmla="*/ 2197 w 10000"/>
              <a:gd name="connsiteY17" fmla="*/ 6469 h 10000"/>
              <a:gd name="connsiteX18" fmla="*/ 1262 w 10000"/>
              <a:gd name="connsiteY18" fmla="*/ 7462 h 10000"/>
              <a:gd name="connsiteX19" fmla="*/ 102 w 10000"/>
              <a:gd name="connsiteY19" fmla="*/ 10000 h 10000"/>
              <a:gd name="connsiteX20" fmla="*/ 0 w 10000"/>
              <a:gd name="connsiteY20" fmla="*/ 9637 h 10000"/>
              <a:gd name="connsiteX0" fmla="*/ 0 w 10000"/>
              <a:gd name="connsiteY0" fmla="*/ 9637 h 10000"/>
              <a:gd name="connsiteX1" fmla="*/ 1767 w 10000"/>
              <a:gd name="connsiteY1" fmla="*/ 5672 h 10000"/>
              <a:gd name="connsiteX2" fmla="*/ 3831 w 10000"/>
              <a:gd name="connsiteY2" fmla="*/ 6237 h 10000"/>
              <a:gd name="connsiteX3" fmla="*/ 5375 w 10000"/>
              <a:gd name="connsiteY3" fmla="*/ 4629 h 10000"/>
              <a:gd name="connsiteX4" fmla="*/ 8042 w 10000"/>
              <a:gd name="connsiteY4" fmla="*/ 1402 h 10000"/>
              <a:gd name="connsiteX5" fmla="*/ 7988 w 10000"/>
              <a:gd name="connsiteY5" fmla="*/ 1839 h 10000"/>
              <a:gd name="connsiteX6" fmla="*/ 9346 w 10000"/>
              <a:gd name="connsiteY6" fmla="*/ 1332 h 10000"/>
              <a:gd name="connsiteX7" fmla="*/ 9928 w 10000"/>
              <a:gd name="connsiteY7" fmla="*/ 71 h 10000"/>
              <a:gd name="connsiteX8" fmla="*/ 7538 w 10000"/>
              <a:gd name="connsiteY8" fmla="*/ 3928 h 10000"/>
              <a:gd name="connsiteX9" fmla="*/ 6647 w 10000"/>
              <a:gd name="connsiteY9" fmla="*/ 5277 h 10000"/>
              <a:gd name="connsiteX10" fmla="*/ 7306 w 10000"/>
              <a:gd name="connsiteY10" fmla="*/ 5397 h 10000"/>
              <a:gd name="connsiteX11" fmla="*/ 7047 w 10000"/>
              <a:gd name="connsiteY11" fmla="*/ 6233 h 10000"/>
              <a:gd name="connsiteX12" fmla="*/ 5788 w 10000"/>
              <a:gd name="connsiteY12" fmla="*/ 6594 h 10000"/>
              <a:gd name="connsiteX13" fmla="*/ 6966 w 10000"/>
              <a:gd name="connsiteY13" fmla="*/ 8261 h 10000"/>
              <a:gd name="connsiteX14" fmla="*/ 6871 w 10000"/>
              <a:gd name="connsiteY14" fmla="*/ 8607 h 10000"/>
              <a:gd name="connsiteX15" fmla="*/ 4602 w 10000"/>
              <a:gd name="connsiteY15" fmla="*/ 7315 h 10000"/>
              <a:gd name="connsiteX16" fmla="*/ 3778 w 10000"/>
              <a:gd name="connsiteY16" fmla="*/ 7878 h 10000"/>
              <a:gd name="connsiteX17" fmla="*/ 2197 w 10000"/>
              <a:gd name="connsiteY17" fmla="*/ 6469 h 10000"/>
              <a:gd name="connsiteX18" fmla="*/ 1262 w 10000"/>
              <a:gd name="connsiteY18" fmla="*/ 7462 h 10000"/>
              <a:gd name="connsiteX19" fmla="*/ 102 w 10000"/>
              <a:gd name="connsiteY19" fmla="*/ 10000 h 10000"/>
              <a:gd name="connsiteX20" fmla="*/ 0 w 10000"/>
              <a:gd name="connsiteY20" fmla="*/ 9637 h 10000"/>
              <a:gd name="connsiteX0" fmla="*/ 0 w 10000"/>
              <a:gd name="connsiteY0" fmla="*/ 9637 h 10000"/>
              <a:gd name="connsiteX1" fmla="*/ 1767 w 10000"/>
              <a:gd name="connsiteY1" fmla="*/ 5672 h 10000"/>
              <a:gd name="connsiteX2" fmla="*/ 3831 w 10000"/>
              <a:gd name="connsiteY2" fmla="*/ 6237 h 10000"/>
              <a:gd name="connsiteX3" fmla="*/ 5375 w 10000"/>
              <a:gd name="connsiteY3" fmla="*/ 4629 h 10000"/>
              <a:gd name="connsiteX4" fmla="*/ 8042 w 10000"/>
              <a:gd name="connsiteY4" fmla="*/ 1402 h 10000"/>
              <a:gd name="connsiteX5" fmla="*/ 7988 w 10000"/>
              <a:gd name="connsiteY5" fmla="*/ 1839 h 10000"/>
              <a:gd name="connsiteX6" fmla="*/ 9346 w 10000"/>
              <a:gd name="connsiteY6" fmla="*/ 1332 h 10000"/>
              <a:gd name="connsiteX7" fmla="*/ 9928 w 10000"/>
              <a:gd name="connsiteY7" fmla="*/ 71 h 10000"/>
              <a:gd name="connsiteX8" fmla="*/ 7538 w 10000"/>
              <a:gd name="connsiteY8" fmla="*/ 3928 h 10000"/>
              <a:gd name="connsiteX9" fmla="*/ 6647 w 10000"/>
              <a:gd name="connsiteY9" fmla="*/ 5277 h 10000"/>
              <a:gd name="connsiteX10" fmla="*/ 7306 w 10000"/>
              <a:gd name="connsiteY10" fmla="*/ 5397 h 10000"/>
              <a:gd name="connsiteX11" fmla="*/ 7047 w 10000"/>
              <a:gd name="connsiteY11" fmla="*/ 6233 h 10000"/>
              <a:gd name="connsiteX12" fmla="*/ 5788 w 10000"/>
              <a:gd name="connsiteY12" fmla="*/ 6594 h 10000"/>
              <a:gd name="connsiteX13" fmla="*/ 6966 w 10000"/>
              <a:gd name="connsiteY13" fmla="*/ 8261 h 10000"/>
              <a:gd name="connsiteX14" fmla="*/ 6871 w 10000"/>
              <a:gd name="connsiteY14" fmla="*/ 8607 h 10000"/>
              <a:gd name="connsiteX15" fmla="*/ 4602 w 10000"/>
              <a:gd name="connsiteY15" fmla="*/ 7315 h 10000"/>
              <a:gd name="connsiteX16" fmla="*/ 3778 w 10000"/>
              <a:gd name="connsiteY16" fmla="*/ 7878 h 10000"/>
              <a:gd name="connsiteX17" fmla="*/ 2197 w 10000"/>
              <a:gd name="connsiteY17" fmla="*/ 6469 h 10000"/>
              <a:gd name="connsiteX18" fmla="*/ 1262 w 10000"/>
              <a:gd name="connsiteY18" fmla="*/ 7462 h 10000"/>
              <a:gd name="connsiteX19" fmla="*/ 102 w 10000"/>
              <a:gd name="connsiteY19" fmla="*/ 10000 h 10000"/>
              <a:gd name="connsiteX20" fmla="*/ 0 w 10000"/>
              <a:gd name="connsiteY20" fmla="*/ 9637 h 10000"/>
              <a:gd name="connsiteX0" fmla="*/ 0 w 10000"/>
              <a:gd name="connsiteY0" fmla="*/ 9637 h 10000"/>
              <a:gd name="connsiteX1" fmla="*/ 1767 w 10000"/>
              <a:gd name="connsiteY1" fmla="*/ 5672 h 10000"/>
              <a:gd name="connsiteX2" fmla="*/ 3831 w 10000"/>
              <a:gd name="connsiteY2" fmla="*/ 6237 h 10000"/>
              <a:gd name="connsiteX3" fmla="*/ 5375 w 10000"/>
              <a:gd name="connsiteY3" fmla="*/ 4629 h 10000"/>
              <a:gd name="connsiteX4" fmla="*/ 8042 w 10000"/>
              <a:gd name="connsiteY4" fmla="*/ 1402 h 10000"/>
              <a:gd name="connsiteX5" fmla="*/ 7988 w 10000"/>
              <a:gd name="connsiteY5" fmla="*/ 1839 h 10000"/>
              <a:gd name="connsiteX6" fmla="*/ 9346 w 10000"/>
              <a:gd name="connsiteY6" fmla="*/ 1332 h 10000"/>
              <a:gd name="connsiteX7" fmla="*/ 9928 w 10000"/>
              <a:gd name="connsiteY7" fmla="*/ 71 h 10000"/>
              <a:gd name="connsiteX8" fmla="*/ 7538 w 10000"/>
              <a:gd name="connsiteY8" fmla="*/ 3928 h 10000"/>
              <a:gd name="connsiteX9" fmla="*/ 6647 w 10000"/>
              <a:gd name="connsiteY9" fmla="*/ 5277 h 10000"/>
              <a:gd name="connsiteX10" fmla="*/ 7306 w 10000"/>
              <a:gd name="connsiteY10" fmla="*/ 5397 h 10000"/>
              <a:gd name="connsiteX11" fmla="*/ 7047 w 10000"/>
              <a:gd name="connsiteY11" fmla="*/ 6233 h 10000"/>
              <a:gd name="connsiteX12" fmla="*/ 5788 w 10000"/>
              <a:gd name="connsiteY12" fmla="*/ 6594 h 10000"/>
              <a:gd name="connsiteX13" fmla="*/ 6966 w 10000"/>
              <a:gd name="connsiteY13" fmla="*/ 8261 h 10000"/>
              <a:gd name="connsiteX14" fmla="*/ 6871 w 10000"/>
              <a:gd name="connsiteY14" fmla="*/ 8607 h 10000"/>
              <a:gd name="connsiteX15" fmla="*/ 4602 w 10000"/>
              <a:gd name="connsiteY15" fmla="*/ 7315 h 10000"/>
              <a:gd name="connsiteX16" fmla="*/ 3778 w 10000"/>
              <a:gd name="connsiteY16" fmla="*/ 7878 h 10000"/>
              <a:gd name="connsiteX17" fmla="*/ 2197 w 10000"/>
              <a:gd name="connsiteY17" fmla="*/ 6469 h 10000"/>
              <a:gd name="connsiteX18" fmla="*/ 1262 w 10000"/>
              <a:gd name="connsiteY18" fmla="*/ 7462 h 10000"/>
              <a:gd name="connsiteX19" fmla="*/ 102 w 10000"/>
              <a:gd name="connsiteY19" fmla="*/ 10000 h 10000"/>
              <a:gd name="connsiteX20" fmla="*/ 0 w 10000"/>
              <a:gd name="connsiteY20" fmla="*/ 9637 h 10000"/>
              <a:gd name="connsiteX0" fmla="*/ 0 w 10000"/>
              <a:gd name="connsiteY0" fmla="*/ 9637 h 10000"/>
              <a:gd name="connsiteX1" fmla="*/ 1767 w 10000"/>
              <a:gd name="connsiteY1" fmla="*/ 5672 h 10000"/>
              <a:gd name="connsiteX2" fmla="*/ 3831 w 10000"/>
              <a:gd name="connsiteY2" fmla="*/ 6237 h 10000"/>
              <a:gd name="connsiteX3" fmla="*/ 5375 w 10000"/>
              <a:gd name="connsiteY3" fmla="*/ 4629 h 10000"/>
              <a:gd name="connsiteX4" fmla="*/ 8042 w 10000"/>
              <a:gd name="connsiteY4" fmla="*/ 1402 h 10000"/>
              <a:gd name="connsiteX5" fmla="*/ 7988 w 10000"/>
              <a:gd name="connsiteY5" fmla="*/ 1839 h 10000"/>
              <a:gd name="connsiteX6" fmla="*/ 9346 w 10000"/>
              <a:gd name="connsiteY6" fmla="*/ 1332 h 10000"/>
              <a:gd name="connsiteX7" fmla="*/ 9928 w 10000"/>
              <a:gd name="connsiteY7" fmla="*/ 71 h 10000"/>
              <a:gd name="connsiteX8" fmla="*/ 7538 w 10000"/>
              <a:gd name="connsiteY8" fmla="*/ 3928 h 10000"/>
              <a:gd name="connsiteX9" fmla="*/ 6647 w 10000"/>
              <a:gd name="connsiteY9" fmla="*/ 5277 h 10000"/>
              <a:gd name="connsiteX10" fmla="*/ 7306 w 10000"/>
              <a:gd name="connsiteY10" fmla="*/ 5397 h 10000"/>
              <a:gd name="connsiteX11" fmla="*/ 7047 w 10000"/>
              <a:gd name="connsiteY11" fmla="*/ 6233 h 10000"/>
              <a:gd name="connsiteX12" fmla="*/ 5788 w 10000"/>
              <a:gd name="connsiteY12" fmla="*/ 6594 h 10000"/>
              <a:gd name="connsiteX13" fmla="*/ 6966 w 10000"/>
              <a:gd name="connsiteY13" fmla="*/ 8261 h 10000"/>
              <a:gd name="connsiteX14" fmla="*/ 6871 w 10000"/>
              <a:gd name="connsiteY14" fmla="*/ 8607 h 10000"/>
              <a:gd name="connsiteX15" fmla="*/ 4602 w 10000"/>
              <a:gd name="connsiteY15" fmla="*/ 7315 h 10000"/>
              <a:gd name="connsiteX16" fmla="*/ 3778 w 10000"/>
              <a:gd name="connsiteY16" fmla="*/ 7878 h 10000"/>
              <a:gd name="connsiteX17" fmla="*/ 2197 w 10000"/>
              <a:gd name="connsiteY17" fmla="*/ 6469 h 10000"/>
              <a:gd name="connsiteX18" fmla="*/ 1262 w 10000"/>
              <a:gd name="connsiteY18" fmla="*/ 7462 h 10000"/>
              <a:gd name="connsiteX19" fmla="*/ 102 w 10000"/>
              <a:gd name="connsiteY19" fmla="*/ 10000 h 10000"/>
              <a:gd name="connsiteX20" fmla="*/ 0 w 10000"/>
              <a:gd name="connsiteY20" fmla="*/ 9637 h 10000"/>
              <a:gd name="connsiteX0" fmla="*/ 0 w 10000"/>
              <a:gd name="connsiteY0" fmla="*/ 9637 h 10000"/>
              <a:gd name="connsiteX1" fmla="*/ 1767 w 10000"/>
              <a:gd name="connsiteY1" fmla="*/ 5672 h 10000"/>
              <a:gd name="connsiteX2" fmla="*/ 3831 w 10000"/>
              <a:gd name="connsiteY2" fmla="*/ 6237 h 10000"/>
              <a:gd name="connsiteX3" fmla="*/ 5375 w 10000"/>
              <a:gd name="connsiteY3" fmla="*/ 4629 h 10000"/>
              <a:gd name="connsiteX4" fmla="*/ 8042 w 10000"/>
              <a:gd name="connsiteY4" fmla="*/ 1402 h 10000"/>
              <a:gd name="connsiteX5" fmla="*/ 7988 w 10000"/>
              <a:gd name="connsiteY5" fmla="*/ 1839 h 10000"/>
              <a:gd name="connsiteX6" fmla="*/ 9346 w 10000"/>
              <a:gd name="connsiteY6" fmla="*/ 1332 h 10000"/>
              <a:gd name="connsiteX7" fmla="*/ 9928 w 10000"/>
              <a:gd name="connsiteY7" fmla="*/ 71 h 10000"/>
              <a:gd name="connsiteX8" fmla="*/ 7538 w 10000"/>
              <a:gd name="connsiteY8" fmla="*/ 3928 h 10000"/>
              <a:gd name="connsiteX9" fmla="*/ 6647 w 10000"/>
              <a:gd name="connsiteY9" fmla="*/ 5277 h 10000"/>
              <a:gd name="connsiteX10" fmla="*/ 7306 w 10000"/>
              <a:gd name="connsiteY10" fmla="*/ 5397 h 10000"/>
              <a:gd name="connsiteX11" fmla="*/ 7047 w 10000"/>
              <a:gd name="connsiteY11" fmla="*/ 6233 h 10000"/>
              <a:gd name="connsiteX12" fmla="*/ 6966 w 10000"/>
              <a:gd name="connsiteY12" fmla="*/ 8261 h 10000"/>
              <a:gd name="connsiteX13" fmla="*/ 6871 w 10000"/>
              <a:gd name="connsiteY13" fmla="*/ 8607 h 10000"/>
              <a:gd name="connsiteX14" fmla="*/ 4602 w 10000"/>
              <a:gd name="connsiteY14" fmla="*/ 7315 h 10000"/>
              <a:gd name="connsiteX15" fmla="*/ 3778 w 10000"/>
              <a:gd name="connsiteY15" fmla="*/ 7878 h 10000"/>
              <a:gd name="connsiteX16" fmla="*/ 2197 w 10000"/>
              <a:gd name="connsiteY16" fmla="*/ 6469 h 10000"/>
              <a:gd name="connsiteX17" fmla="*/ 1262 w 10000"/>
              <a:gd name="connsiteY17" fmla="*/ 7462 h 10000"/>
              <a:gd name="connsiteX18" fmla="*/ 102 w 10000"/>
              <a:gd name="connsiteY18" fmla="*/ 10000 h 10000"/>
              <a:gd name="connsiteX19" fmla="*/ 0 w 10000"/>
              <a:gd name="connsiteY19" fmla="*/ 9637 h 10000"/>
              <a:gd name="connsiteX0" fmla="*/ 0 w 10000"/>
              <a:gd name="connsiteY0" fmla="*/ 9637 h 10000"/>
              <a:gd name="connsiteX1" fmla="*/ 1767 w 10000"/>
              <a:gd name="connsiteY1" fmla="*/ 5672 h 10000"/>
              <a:gd name="connsiteX2" fmla="*/ 3831 w 10000"/>
              <a:gd name="connsiteY2" fmla="*/ 6237 h 10000"/>
              <a:gd name="connsiteX3" fmla="*/ 5375 w 10000"/>
              <a:gd name="connsiteY3" fmla="*/ 4629 h 10000"/>
              <a:gd name="connsiteX4" fmla="*/ 8042 w 10000"/>
              <a:gd name="connsiteY4" fmla="*/ 1402 h 10000"/>
              <a:gd name="connsiteX5" fmla="*/ 7988 w 10000"/>
              <a:gd name="connsiteY5" fmla="*/ 1839 h 10000"/>
              <a:gd name="connsiteX6" fmla="*/ 9346 w 10000"/>
              <a:gd name="connsiteY6" fmla="*/ 1332 h 10000"/>
              <a:gd name="connsiteX7" fmla="*/ 9928 w 10000"/>
              <a:gd name="connsiteY7" fmla="*/ 71 h 10000"/>
              <a:gd name="connsiteX8" fmla="*/ 7538 w 10000"/>
              <a:gd name="connsiteY8" fmla="*/ 3928 h 10000"/>
              <a:gd name="connsiteX9" fmla="*/ 6647 w 10000"/>
              <a:gd name="connsiteY9" fmla="*/ 5277 h 10000"/>
              <a:gd name="connsiteX10" fmla="*/ 7306 w 10000"/>
              <a:gd name="connsiteY10" fmla="*/ 5397 h 10000"/>
              <a:gd name="connsiteX11" fmla="*/ 7047 w 10000"/>
              <a:gd name="connsiteY11" fmla="*/ 6233 h 10000"/>
              <a:gd name="connsiteX12" fmla="*/ 6871 w 10000"/>
              <a:gd name="connsiteY12" fmla="*/ 8607 h 10000"/>
              <a:gd name="connsiteX13" fmla="*/ 4602 w 10000"/>
              <a:gd name="connsiteY13" fmla="*/ 7315 h 10000"/>
              <a:gd name="connsiteX14" fmla="*/ 3778 w 10000"/>
              <a:gd name="connsiteY14" fmla="*/ 7878 h 10000"/>
              <a:gd name="connsiteX15" fmla="*/ 2197 w 10000"/>
              <a:gd name="connsiteY15" fmla="*/ 6469 h 10000"/>
              <a:gd name="connsiteX16" fmla="*/ 1262 w 10000"/>
              <a:gd name="connsiteY16" fmla="*/ 7462 h 10000"/>
              <a:gd name="connsiteX17" fmla="*/ 102 w 10000"/>
              <a:gd name="connsiteY17" fmla="*/ 10000 h 10000"/>
              <a:gd name="connsiteX18" fmla="*/ 0 w 10000"/>
              <a:gd name="connsiteY18" fmla="*/ 9637 h 10000"/>
              <a:gd name="connsiteX0" fmla="*/ 0 w 10000"/>
              <a:gd name="connsiteY0" fmla="*/ 9637 h 10000"/>
              <a:gd name="connsiteX1" fmla="*/ 1767 w 10000"/>
              <a:gd name="connsiteY1" fmla="*/ 5672 h 10000"/>
              <a:gd name="connsiteX2" fmla="*/ 3831 w 10000"/>
              <a:gd name="connsiteY2" fmla="*/ 6237 h 10000"/>
              <a:gd name="connsiteX3" fmla="*/ 5375 w 10000"/>
              <a:gd name="connsiteY3" fmla="*/ 4629 h 10000"/>
              <a:gd name="connsiteX4" fmla="*/ 8042 w 10000"/>
              <a:gd name="connsiteY4" fmla="*/ 1402 h 10000"/>
              <a:gd name="connsiteX5" fmla="*/ 7988 w 10000"/>
              <a:gd name="connsiteY5" fmla="*/ 1839 h 10000"/>
              <a:gd name="connsiteX6" fmla="*/ 9346 w 10000"/>
              <a:gd name="connsiteY6" fmla="*/ 1332 h 10000"/>
              <a:gd name="connsiteX7" fmla="*/ 9928 w 10000"/>
              <a:gd name="connsiteY7" fmla="*/ 71 h 10000"/>
              <a:gd name="connsiteX8" fmla="*/ 7538 w 10000"/>
              <a:gd name="connsiteY8" fmla="*/ 3928 h 10000"/>
              <a:gd name="connsiteX9" fmla="*/ 6647 w 10000"/>
              <a:gd name="connsiteY9" fmla="*/ 5277 h 10000"/>
              <a:gd name="connsiteX10" fmla="*/ 7306 w 10000"/>
              <a:gd name="connsiteY10" fmla="*/ 5397 h 10000"/>
              <a:gd name="connsiteX11" fmla="*/ 6871 w 10000"/>
              <a:gd name="connsiteY11" fmla="*/ 8607 h 10000"/>
              <a:gd name="connsiteX12" fmla="*/ 4602 w 10000"/>
              <a:gd name="connsiteY12" fmla="*/ 7315 h 10000"/>
              <a:gd name="connsiteX13" fmla="*/ 3778 w 10000"/>
              <a:gd name="connsiteY13" fmla="*/ 7878 h 10000"/>
              <a:gd name="connsiteX14" fmla="*/ 2197 w 10000"/>
              <a:gd name="connsiteY14" fmla="*/ 6469 h 10000"/>
              <a:gd name="connsiteX15" fmla="*/ 1262 w 10000"/>
              <a:gd name="connsiteY15" fmla="*/ 7462 h 10000"/>
              <a:gd name="connsiteX16" fmla="*/ 102 w 10000"/>
              <a:gd name="connsiteY16" fmla="*/ 10000 h 10000"/>
              <a:gd name="connsiteX17" fmla="*/ 0 w 10000"/>
              <a:gd name="connsiteY17" fmla="*/ 9637 h 10000"/>
              <a:gd name="connsiteX0" fmla="*/ 0 w 10000"/>
              <a:gd name="connsiteY0" fmla="*/ 9637 h 10000"/>
              <a:gd name="connsiteX1" fmla="*/ 1767 w 10000"/>
              <a:gd name="connsiteY1" fmla="*/ 5672 h 10000"/>
              <a:gd name="connsiteX2" fmla="*/ 3831 w 10000"/>
              <a:gd name="connsiteY2" fmla="*/ 6237 h 10000"/>
              <a:gd name="connsiteX3" fmla="*/ 5375 w 10000"/>
              <a:gd name="connsiteY3" fmla="*/ 4629 h 10000"/>
              <a:gd name="connsiteX4" fmla="*/ 8042 w 10000"/>
              <a:gd name="connsiteY4" fmla="*/ 1402 h 10000"/>
              <a:gd name="connsiteX5" fmla="*/ 7988 w 10000"/>
              <a:gd name="connsiteY5" fmla="*/ 1839 h 10000"/>
              <a:gd name="connsiteX6" fmla="*/ 9346 w 10000"/>
              <a:gd name="connsiteY6" fmla="*/ 1332 h 10000"/>
              <a:gd name="connsiteX7" fmla="*/ 9928 w 10000"/>
              <a:gd name="connsiteY7" fmla="*/ 71 h 10000"/>
              <a:gd name="connsiteX8" fmla="*/ 7538 w 10000"/>
              <a:gd name="connsiteY8" fmla="*/ 3928 h 10000"/>
              <a:gd name="connsiteX9" fmla="*/ 6647 w 10000"/>
              <a:gd name="connsiteY9" fmla="*/ 5277 h 10000"/>
              <a:gd name="connsiteX10" fmla="*/ 6871 w 10000"/>
              <a:gd name="connsiteY10" fmla="*/ 8607 h 10000"/>
              <a:gd name="connsiteX11" fmla="*/ 4602 w 10000"/>
              <a:gd name="connsiteY11" fmla="*/ 7315 h 10000"/>
              <a:gd name="connsiteX12" fmla="*/ 3778 w 10000"/>
              <a:gd name="connsiteY12" fmla="*/ 7878 h 10000"/>
              <a:gd name="connsiteX13" fmla="*/ 2197 w 10000"/>
              <a:gd name="connsiteY13" fmla="*/ 6469 h 10000"/>
              <a:gd name="connsiteX14" fmla="*/ 1262 w 10000"/>
              <a:gd name="connsiteY14" fmla="*/ 7462 h 10000"/>
              <a:gd name="connsiteX15" fmla="*/ 102 w 10000"/>
              <a:gd name="connsiteY15" fmla="*/ 10000 h 10000"/>
              <a:gd name="connsiteX16" fmla="*/ 0 w 10000"/>
              <a:gd name="connsiteY16" fmla="*/ 9637 h 10000"/>
              <a:gd name="connsiteX0" fmla="*/ 0 w 10000"/>
              <a:gd name="connsiteY0" fmla="*/ 9637 h 10000"/>
              <a:gd name="connsiteX1" fmla="*/ 1767 w 10000"/>
              <a:gd name="connsiteY1" fmla="*/ 5672 h 10000"/>
              <a:gd name="connsiteX2" fmla="*/ 3831 w 10000"/>
              <a:gd name="connsiteY2" fmla="*/ 6237 h 10000"/>
              <a:gd name="connsiteX3" fmla="*/ 5375 w 10000"/>
              <a:gd name="connsiteY3" fmla="*/ 4629 h 10000"/>
              <a:gd name="connsiteX4" fmla="*/ 8042 w 10000"/>
              <a:gd name="connsiteY4" fmla="*/ 1402 h 10000"/>
              <a:gd name="connsiteX5" fmla="*/ 7988 w 10000"/>
              <a:gd name="connsiteY5" fmla="*/ 1839 h 10000"/>
              <a:gd name="connsiteX6" fmla="*/ 9346 w 10000"/>
              <a:gd name="connsiteY6" fmla="*/ 1332 h 10000"/>
              <a:gd name="connsiteX7" fmla="*/ 9928 w 10000"/>
              <a:gd name="connsiteY7" fmla="*/ 71 h 10000"/>
              <a:gd name="connsiteX8" fmla="*/ 7538 w 10000"/>
              <a:gd name="connsiteY8" fmla="*/ 3928 h 10000"/>
              <a:gd name="connsiteX9" fmla="*/ 6871 w 10000"/>
              <a:gd name="connsiteY9" fmla="*/ 8607 h 10000"/>
              <a:gd name="connsiteX10" fmla="*/ 4602 w 10000"/>
              <a:gd name="connsiteY10" fmla="*/ 7315 h 10000"/>
              <a:gd name="connsiteX11" fmla="*/ 3778 w 10000"/>
              <a:gd name="connsiteY11" fmla="*/ 7878 h 10000"/>
              <a:gd name="connsiteX12" fmla="*/ 2197 w 10000"/>
              <a:gd name="connsiteY12" fmla="*/ 6469 h 10000"/>
              <a:gd name="connsiteX13" fmla="*/ 1262 w 10000"/>
              <a:gd name="connsiteY13" fmla="*/ 7462 h 10000"/>
              <a:gd name="connsiteX14" fmla="*/ 102 w 10000"/>
              <a:gd name="connsiteY14" fmla="*/ 10000 h 10000"/>
              <a:gd name="connsiteX15" fmla="*/ 0 w 10000"/>
              <a:gd name="connsiteY15" fmla="*/ 9637 h 10000"/>
              <a:gd name="connsiteX0" fmla="*/ 0 w 10040"/>
              <a:gd name="connsiteY0" fmla="*/ 9900 h 10263"/>
              <a:gd name="connsiteX1" fmla="*/ 1767 w 10040"/>
              <a:gd name="connsiteY1" fmla="*/ 5935 h 10263"/>
              <a:gd name="connsiteX2" fmla="*/ 3831 w 10040"/>
              <a:gd name="connsiteY2" fmla="*/ 6500 h 10263"/>
              <a:gd name="connsiteX3" fmla="*/ 5375 w 10040"/>
              <a:gd name="connsiteY3" fmla="*/ 4892 h 10263"/>
              <a:gd name="connsiteX4" fmla="*/ 8042 w 10040"/>
              <a:gd name="connsiteY4" fmla="*/ 1665 h 10263"/>
              <a:gd name="connsiteX5" fmla="*/ 7988 w 10040"/>
              <a:gd name="connsiteY5" fmla="*/ 2102 h 10263"/>
              <a:gd name="connsiteX6" fmla="*/ 9346 w 10040"/>
              <a:gd name="connsiteY6" fmla="*/ 1595 h 10263"/>
              <a:gd name="connsiteX7" fmla="*/ 9928 w 10040"/>
              <a:gd name="connsiteY7" fmla="*/ 334 h 10263"/>
              <a:gd name="connsiteX8" fmla="*/ 6871 w 10040"/>
              <a:gd name="connsiteY8" fmla="*/ 8870 h 10263"/>
              <a:gd name="connsiteX9" fmla="*/ 4602 w 10040"/>
              <a:gd name="connsiteY9" fmla="*/ 7578 h 10263"/>
              <a:gd name="connsiteX10" fmla="*/ 3778 w 10040"/>
              <a:gd name="connsiteY10" fmla="*/ 8141 h 10263"/>
              <a:gd name="connsiteX11" fmla="*/ 2197 w 10040"/>
              <a:gd name="connsiteY11" fmla="*/ 6732 h 10263"/>
              <a:gd name="connsiteX12" fmla="*/ 1262 w 10040"/>
              <a:gd name="connsiteY12" fmla="*/ 7725 h 10263"/>
              <a:gd name="connsiteX13" fmla="*/ 102 w 10040"/>
              <a:gd name="connsiteY13" fmla="*/ 10263 h 10263"/>
              <a:gd name="connsiteX14" fmla="*/ 0 w 10040"/>
              <a:gd name="connsiteY14" fmla="*/ 9900 h 10263"/>
              <a:gd name="connsiteX0" fmla="*/ 0 w 9346"/>
              <a:gd name="connsiteY0" fmla="*/ 8305 h 8668"/>
              <a:gd name="connsiteX1" fmla="*/ 1767 w 9346"/>
              <a:gd name="connsiteY1" fmla="*/ 4340 h 8668"/>
              <a:gd name="connsiteX2" fmla="*/ 3831 w 9346"/>
              <a:gd name="connsiteY2" fmla="*/ 4905 h 8668"/>
              <a:gd name="connsiteX3" fmla="*/ 5375 w 9346"/>
              <a:gd name="connsiteY3" fmla="*/ 3297 h 8668"/>
              <a:gd name="connsiteX4" fmla="*/ 8042 w 9346"/>
              <a:gd name="connsiteY4" fmla="*/ 70 h 8668"/>
              <a:gd name="connsiteX5" fmla="*/ 7988 w 9346"/>
              <a:gd name="connsiteY5" fmla="*/ 507 h 8668"/>
              <a:gd name="connsiteX6" fmla="*/ 9346 w 9346"/>
              <a:gd name="connsiteY6" fmla="*/ 0 h 8668"/>
              <a:gd name="connsiteX7" fmla="*/ 6871 w 9346"/>
              <a:gd name="connsiteY7" fmla="*/ 7275 h 8668"/>
              <a:gd name="connsiteX8" fmla="*/ 4602 w 9346"/>
              <a:gd name="connsiteY8" fmla="*/ 5983 h 8668"/>
              <a:gd name="connsiteX9" fmla="*/ 3778 w 9346"/>
              <a:gd name="connsiteY9" fmla="*/ 6546 h 8668"/>
              <a:gd name="connsiteX10" fmla="*/ 2197 w 9346"/>
              <a:gd name="connsiteY10" fmla="*/ 5137 h 8668"/>
              <a:gd name="connsiteX11" fmla="*/ 1262 w 9346"/>
              <a:gd name="connsiteY11" fmla="*/ 6130 h 8668"/>
              <a:gd name="connsiteX12" fmla="*/ 102 w 9346"/>
              <a:gd name="connsiteY12" fmla="*/ 8668 h 8668"/>
              <a:gd name="connsiteX13" fmla="*/ 0 w 9346"/>
              <a:gd name="connsiteY13" fmla="*/ 8305 h 8668"/>
              <a:gd name="connsiteX0" fmla="*/ 0 w 8685"/>
              <a:gd name="connsiteY0" fmla="*/ 9751 h 10170"/>
              <a:gd name="connsiteX1" fmla="*/ 1891 w 8685"/>
              <a:gd name="connsiteY1" fmla="*/ 5177 h 10170"/>
              <a:gd name="connsiteX2" fmla="*/ 4099 w 8685"/>
              <a:gd name="connsiteY2" fmla="*/ 5829 h 10170"/>
              <a:gd name="connsiteX3" fmla="*/ 5751 w 8685"/>
              <a:gd name="connsiteY3" fmla="*/ 3974 h 10170"/>
              <a:gd name="connsiteX4" fmla="*/ 8605 w 8685"/>
              <a:gd name="connsiteY4" fmla="*/ 251 h 10170"/>
              <a:gd name="connsiteX5" fmla="*/ 8547 w 8685"/>
              <a:gd name="connsiteY5" fmla="*/ 755 h 10170"/>
              <a:gd name="connsiteX6" fmla="*/ 7352 w 8685"/>
              <a:gd name="connsiteY6" fmla="*/ 8563 h 10170"/>
              <a:gd name="connsiteX7" fmla="*/ 4924 w 8685"/>
              <a:gd name="connsiteY7" fmla="*/ 7072 h 10170"/>
              <a:gd name="connsiteX8" fmla="*/ 4042 w 8685"/>
              <a:gd name="connsiteY8" fmla="*/ 7722 h 10170"/>
              <a:gd name="connsiteX9" fmla="*/ 2351 w 8685"/>
              <a:gd name="connsiteY9" fmla="*/ 6096 h 10170"/>
              <a:gd name="connsiteX10" fmla="*/ 1350 w 8685"/>
              <a:gd name="connsiteY10" fmla="*/ 7242 h 10170"/>
              <a:gd name="connsiteX11" fmla="*/ 109 w 8685"/>
              <a:gd name="connsiteY11" fmla="*/ 10170 h 10170"/>
              <a:gd name="connsiteX12" fmla="*/ 0 w 8685"/>
              <a:gd name="connsiteY12" fmla="*/ 9751 h 10170"/>
              <a:gd name="connsiteX0" fmla="*/ 0 w 9963"/>
              <a:gd name="connsiteY0" fmla="*/ 9359 h 9771"/>
              <a:gd name="connsiteX1" fmla="*/ 2177 w 9963"/>
              <a:gd name="connsiteY1" fmla="*/ 4861 h 9771"/>
              <a:gd name="connsiteX2" fmla="*/ 4720 w 9963"/>
              <a:gd name="connsiteY2" fmla="*/ 5503 h 9771"/>
              <a:gd name="connsiteX3" fmla="*/ 6622 w 9963"/>
              <a:gd name="connsiteY3" fmla="*/ 3679 h 9771"/>
              <a:gd name="connsiteX4" fmla="*/ 9908 w 9963"/>
              <a:gd name="connsiteY4" fmla="*/ 18 h 9771"/>
              <a:gd name="connsiteX5" fmla="*/ 8465 w 9963"/>
              <a:gd name="connsiteY5" fmla="*/ 8191 h 9771"/>
              <a:gd name="connsiteX6" fmla="*/ 5670 w 9963"/>
              <a:gd name="connsiteY6" fmla="*/ 6725 h 9771"/>
              <a:gd name="connsiteX7" fmla="*/ 4654 w 9963"/>
              <a:gd name="connsiteY7" fmla="*/ 7364 h 9771"/>
              <a:gd name="connsiteX8" fmla="*/ 2707 w 9963"/>
              <a:gd name="connsiteY8" fmla="*/ 5765 h 9771"/>
              <a:gd name="connsiteX9" fmla="*/ 1554 w 9963"/>
              <a:gd name="connsiteY9" fmla="*/ 6892 h 9771"/>
              <a:gd name="connsiteX10" fmla="*/ 126 w 9963"/>
              <a:gd name="connsiteY10" fmla="*/ 9771 h 9771"/>
              <a:gd name="connsiteX11" fmla="*/ 0 w 9963"/>
              <a:gd name="connsiteY11" fmla="*/ 9359 h 9771"/>
              <a:gd name="connsiteX0" fmla="*/ 0 w 9945"/>
              <a:gd name="connsiteY0" fmla="*/ 9578 h 10000"/>
              <a:gd name="connsiteX1" fmla="*/ 2185 w 9945"/>
              <a:gd name="connsiteY1" fmla="*/ 4975 h 10000"/>
              <a:gd name="connsiteX2" fmla="*/ 4738 w 9945"/>
              <a:gd name="connsiteY2" fmla="*/ 5632 h 10000"/>
              <a:gd name="connsiteX3" fmla="*/ 6647 w 9945"/>
              <a:gd name="connsiteY3" fmla="*/ 3765 h 10000"/>
              <a:gd name="connsiteX4" fmla="*/ 9945 w 9945"/>
              <a:gd name="connsiteY4" fmla="*/ 18 h 10000"/>
              <a:gd name="connsiteX5" fmla="*/ 8496 w 9945"/>
              <a:gd name="connsiteY5" fmla="*/ 8383 h 10000"/>
              <a:gd name="connsiteX6" fmla="*/ 5691 w 9945"/>
              <a:gd name="connsiteY6" fmla="*/ 6883 h 10000"/>
              <a:gd name="connsiteX7" fmla="*/ 4671 w 9945"/>
              <a:gd name="connsiteY7" fmla="*/ 7537 h 10000"/>
              <a:gd name="connsiteX8" fmla="*/ 2717 w 9945"/>
              <a:gd name="connsiteY8" fmla="*/ 5900 h 10000"/>
              <a:gd name="connsiteX9" fmla="*/ 1560 w 9945"/>
              <a:gd name="connsiteY9" fmla="*/ 7054 h 10000"/>
              <a:gd name="connsiteX10" fmla="*/ 126 w 9945"/>
              <a:gd name="connsiteY10" fmla="*/ 10000 h 10000"/>
              <a:gd name="connsiteX11" fmla="*/ 0 w 9945"/>
              <a:gd name="connsiteY11" fmla="*/ 9578 h 10000"/>
              <a:gd name="connsiteX0" fmla="*/ 0 w 10000"/>
              <a:gd name="connsiteY0" fmla="*/ 9578 h 10000"/>
              <a:gd name="connsiteX1" fmla="*/ 2197 w 10000"/>
              <a:gd name="connsiteY1" fmla="*/ 4975 h 10000"/>
              <a:gd name="connsiteX2" fmla="*/ 4764 w 10000"/>
              <a:gd name="connsiteY2" fmla="*/ 5632 h 10000"/>
              <a:gd name="connsiteX3" fmla="*/ 6684 w 10000"/>
              <a:gd name="connsiteY3" fmla="*/ 3765 h 10000"/>
              <a:gd name="connsiteX4" fmla="*/ 10000 w 10000"/>
              <a:gd name="connsiteY4" fmla="*/ 18 h 10000"/>
              <a:gd name="connsiteX5" fmla="*/ 8222 w 10000"/>
              <a:gd name="connsiteY5" fmla="*/ 8570 h 10000"/>
              <a:gd name="connsiteX6" fmla="*/ 5722 w 10000"/>
              <a:gd name="connsiteY6" fmla="*/ 6883 h 10000"/>
              <a:gd name="connsiteX7" fmla="*/ 4697 w 10000"/>
              <a:gd name="connsiteY7" fmla="*/ 7537 h 10000"/>
              <a:gd name="connsiteX8" fmla="*/ 2732 w 10000"/>
              <a:gd name="connsiteY8" fmla="*/ 5900 h 10000"/>
              <a:gd name="connsiteX9" fmla="*/ 1569 w 10000"/>
              <a:gd name="connsiteY9" fmla="*/ 7054 h 10000"/>
              <a:gd name="connsiteX10" fmla="*/ 127 w 10000"/>
              <a:gd name="connsiteY10" fmla="*/ 10000 h 10000"/>
              <a:gd name="connsiteX11" fmla="*/ 0 w 10000"/>
              <a:gd name="connsiteY11" fmla="*/ 9578 h 10000"/>
              <a:gd name="connsiteX0" fmla="*/ 0 w 10000"/>
              <a:gd name="connsiteY0" fmla="*/ 9578 h 10000"/>
              <a:gd name="connsiteX1" fmla="*/ 2197 w 10000"/>
              <a:gd name="connsiteY1" fmla="*/ 4975 h 10000"/>
              <a:gd name="connsiteX2" fmla="*/ 4764 w 10000"/>
              <a:gd name="connsiteY2" fmla="*/ 5632 h 10000"/>
              <a:gd name="connsiteX3" fmla="*/ 6684 w 10000"/>
              <a:gd name="connsiteY3" fmla="*/ 3765 h 10000"/>
              <a:gd name="connsiteX4" fmla="*/ 10000 w 10000"/>
              <a:gd name="connsiteY4" fmla="*/ 18 h 10000"/>
              <a:gd name="connsiteX5" fmla="*/ 8222 w 10000"/>
              <a:gd name="connsiteY5" fmla="*/ 8570 h 10000"/>
              <a:gd name="connsiteX6" fmla="*/ 5722 w 10000"/>
              <a:gd name="connsiteY6" fmla="*/ 6883 h 10000"/>
              <a:gd name="connsiteX7" fmla="*/ 4697 w 10000"/>
              <a:gd name="connsiteY7" fmla="*/ 7537 h 10000"/>
              <a:gd name="connsiteX8" fmla="*/ 2732 w 10000"/>
              <a:gd name="connsiteY8" fmla="*/ 5900 h 10000"/>
              <a:gd name="connsiteX9" fmla="*/ 1569 w 10000"/>
              <a:gd name="connsiteY9" fmla="*/ 7054 h 10000"/>
              <a:gd name="connsiteX10" fmla="*/ 127 w 10000"/>
              <a:gd name="connsiteY10" fmla="*/ 10000 h 10000"/>
              <a:gd name="connsiteX11" fmla="*/ 0 w 10000"/>
              <a:gd name="connsiteY11" fmla="*/ 9578 h 10000"/>
              <a:gd name="connsiteX0" fmla="*/ 0 w 10000"/>
              <a:gd name="connsiteY0" fmla="*/ 9578 h 9695"/>
              <a:gd name="connsiteX1" fmla="*/ 2197 w 10000"/>
              <a:gd name="connsiteY1" fmla="*/ 4975 h 9695"/>
              <a:gd name="connsiteX2" fmla="*/ 4764 w 10000"/>
              <a:gd name="connsiteY2" fmla="*/ 5632 h 9695"/>
              <a:gd name="connsiteX3" fmla="*/ 6684 w 10000"/>
              <a:gd name="connsiteY3" fmla="*/ 3765 h 9695"/>
              <a:gd name="connsiteX4" fmla="*/ 10000 w 10000"/>
              <a:gd name="connsiteY4" fmla="*/ 18 h 9695"/>
              <a:gd name="connsiteX5" fmla="*/ 8222 w 10000"/>
              <a:gd name="connsiteY5" fmla="*/ 8570 h 9695"/>
              <a:gd name="connsiteX6" fmla="*/ 5722 w 10000"/>
              <a:gd name="connsiteY6" fmla="*/ 6883 h 9695"/>
              <a:gd name="connsiteX7" fmla="*/ 4697 w 10000"/>
              <a:gd name="connsiteY7" fmla="*/ 7537 h 9695"/>
              <a:gd name="connsiteX8" fmla="*/ 2732 w 10000"/>
              <a:gd name="connsiteY8" fmla="*/ 5900 h 9695"/>
              <a:gd name="connsiteX9" fmla="*/ 1569 w 10000"/>
              <a:gd name="connsiteY9" fmla="*/ 7054 h 9695"/>
              <a:gd name="connsiteX10" fmla="*/ 723 w 10000"/>
              <a:gd name="connsiteY10" fmla="*/ 9695 h 9695"/>
              <a:gd name="connsiteX11" fmla="*/ 0 w 10000"/>
              <a:gd name="connsiteY11" fmla="*/ 9578 h 9695"/>
              <a:gd name="connsiteX0" fmla="*/ 0 w 10000"/>
              <a:gd name="connsiteY0" fmla="*/ 9879 h 10000"/>
              <a:gd name="connsiteX1" fmla="*/ 2197 w 10000"/>
              <a:gd name="connsiteY1" fmla="*/ 5132 h 10000"/>
              <a:gd name="connsiteX2" fmla="*/ 4764 w 10000"/>
              <a:gd name="connsiteY2" fmla="*/ 5809 h 10000"/>
              <a:gd name="connsiteX3" fmla="*/ 6684 w 10000"/>
              <a:gd name="connsiteY3" fmla="*/ 3883 h 10000"/>
              <a:gd name="connsiteX4" fmla="*/ 10000 w 10000"/>
              <a:gd name="connsiteY4" fmla="*/ 19 h 10000"/>
              <a:gd name="connsiteX5" fmla="*/ 8222 w 10000"/>
              <a:gd name="connsiteY5" fmla="*/ 8840 h 10000"/>
              <a:gd name="connsiteX6" fmla="*/ 5722 w 10000"/>
              <a:gd name="connsiteY6" fmla="*/ 7100 h 10000"/>
              <a:gd name="connsiteX7" fmla="*/ 4697 w 10000"/>
              <a:gd name="connsiteY7" fmla="*/ 7774 h 10000"/>
              <a:gd name="connsiteX8" fmla="*/ 2732 w 10000"/>
              <a:gd name="connsiteY8" fmla="*/ 6086 h 10000"/>
              <a:gd name="connsiteX9" fmla="*/ 1569 w 10000"/>
              <a:gd name="connsiteY9" fmla="*/ 7276 h 10000"/>
              <a:gd name="connsiteX10" fmla="*/ 723 w 10000"/>
              <a:gd name="connsiteY10" fmla="*/ 10000 h 10000"/>
              <a:gd name="connsiteX11" fmla="*/ 0 w 10000"/>
              <a:gd name="connsiteY11" fmla="*/ 9879 h 10000"/>
              <a:gd name="connsiteX0" fmla="*/ 0 w 9614"/>
              <a:gd name="connsiteY0" fmla="*/ 9995 h 10032"/>
              <a:gd name="connsiteX1" fmla="*/ 1811 w 9614"/>
              <a:gd name="connsiteY1" fmla="*/ 5132 h 10032"/>
              <a:gd name="connsiteX2" fmla="*/ 4378 w 9614"/>
              <a:gd name="connsiteY2" fmla="*/ 5809 h 10032"/>
              <a:gd name="connsiteX3" fmla="*/ 6298 w 9614"/>
              <a:gd name="connsiteY3" fmla="*/ 3883 h 10032"/>
              <a:gd name="connsiteX4" fmla="*/ 9614 w 9614"/>
              <a:gd name="connsiteY4" fmla="*/ 19 h 10032"/>
              <a:gd name="connsiteX5" fmla="*/ 7836 w 9614"/>
              <a:gd name="connsiteY5" fmla="*/ 8840 h 10032"/>
              <a:gd name="connsiteX6" fmla="*/ 5336 w 9614"/>
              <a:gd name="connsiteY6" fmla="*/ 7100 h 10032"/>
              <a:gd name="connsiteX7" fmla="*/ 4311 w 9614"/>
              <a:gd name="connsiteY7" fmla="*/ 7774 h 10032"/>
              <a:gd name="connsiteX8" fmla="*/ 2346 w 9614"/>
              <a:gd name="connsiteY8" fmla="*/ 6086 h 10032"/>
              <a:gd name="connsiteX9" fmla="*/ 1183 w 9614"/>
              <a:gd name="connsiteY9" fmla="*/ 7276 h 10032"/>
              <a:gd name="connsiteX10" fmla="*/ 337 w 9614"/>
              <a:gd name="connsiteY10" fmla="*/ 10000 h 10032"/>
              <a:gd name="connsiteX11" fmla="*/ 0 w 9614"/>
              <a:gd name="connsiteY11" fmla="*/ 9995 h 10032"/>
              <a:gd name="connsiteX0" fmla="*/ 0 w 10000"/>
              <a:gd name="connsiteY0" fmla="*/ 9963 h 9968"/>
              <a:gd name="connsiteX1" fmla="*/ 1884 w 10000"/>
              <a:gd name="connsiteY1" fmla="*/ 5116 h 9968"/>
              <a:gd name="connsiteX2" fmla="*/ 4554 w 10000"/>
              <a:gd name="connsiteY2" fmla="*/ 5790 h 9968"/>
              <a:gd name="connsiteX3" fmla="*/ 6551 w 10000"/>
              <a:gd name="connsiteY3" fmla="*/ 3871 h 9968"/>
              <a:gd name="connsiteX4" fmla="*/ 10000 w 10000"/>
              <a:gd name="connsiteY4" fmla="*/ 19 h 9968"/>
              <a:gd name="connsiteX5" fmla="*/ 8151 w 10000"/>
              <a:gd name="connsiteY5" fmla="*/ 8812 h 9968"/>
              <a:gd name="connsiteX6" fmla="*/ 5550 w 10000"/>
              <a:gd name="connsiteY6" fmla="*/ 7077 h 9968"/>
              <a:gd name="connsiteX7" fmla="*/ 4484 w 10000"/>
              <a:gd name="connsiteY7" fmla="*/ 7749 h 9968"/>
              <a:gd name="connsiteX8" fmla="*/ 2440 w 10000"/>
              <a:gd name="connsiteY8" fmla="*/ 6067 h 9968"/>
              <a:gd name="connsiteX9" fmla="*/ 1230 w 10000"/>
              <a:gd name="connsiteY9" fmla="*/ 7253 h 9968"/>
              <a:gd name="connsiteX10" fmla="*/ 351 w 10000"/>
              <a:gd name="connsiteY10" fmla="*/ 9968 h 9968"/>
              <a:gd name="connsiteX11" fmla="*/ 0 w 10000"/>
              <a:gd name="connsiteY11" fmla="*/ 9963 h 9968"/>
              <a:gd name="connsiteX0" fmla="*/ 0 w 10000"/>
              <a:gd name="connsiteY0" fmla="*/ 9995 h 10000"/>
              <a:gd name="connsiteX1" fmla="*/ 1884 w 10000"/>
              <a:gd name="connsiteY1" fmla="*/ 5132 h 10000"/>
              <a:gd name="connsiteX2" fmla="*/ 4554 w 10000"/>
              <a:gd name="connsiteY2" fmla="*/ 5809 h 10000"/>
              <a:gd name="connsiteX3" fmla="*/ 6551 w 10000"/>
              <a:gd name="connsiteY3" fmla="*/ 3883 h 10000"/>
              <a:gd name="connsiteX4" fmla="*/ 10000 w 10000"/>
              <a:gd name="connsiteY4" fmla="*/ 19 h 10000"/>
              <a:gd name="connsiteX5" fmla="*/ 8151 w 10000"/>
              <a:gd name="connsiteY5" fmla="*/ 8840 h 10000"/>
              <a:gd name="connsiteX6" fmla="*/ 5550 w 10000"/>
              <a:gd name="connsiteY6" fmla="*/ 7100 h 10000"/>
              <a:gd name="connsiteX7" fmla="*/ 2904 w 10000"/>
              <a:gd name="connsiteY7" fmla="*/ 8070 h 10000"/>
              <a:gd name="connsiteX8" fmla="*/ 2440 w 10000"/>
              <a:gd name="connsiteY8" fmla="*/ 6086 h 10000"/>
              <a:gd name="connsiteX9" fmla="*/ 1230 w 10000"/>
              <a:gd name="connsiteY9" fmla="*/ 7276 h 10000"/>
              <a:gd name="connsiteX10" fmla="*/ 351 w 10000"/>
              <a:gd name="connsiteY10" fmla="*/ 10000 h 10000"/>
              <a:gd name="connsiteX11" fmla="*/ 0 w 10000"/>
              <a:gd name="connsiteY11" fmla="*/ 9995 h 10000"/>
              <a:gd name="connsiteX0" fmla="*/ 0 w 10000"/>
              <a:gd name="connsiteY0" fmla="*/ 9993 h 9998"/>
              <a:gd name="connsiteX1" fmla="*/ 1884 w 10000"/>
              <a:gd name="connsiteY1" fmla="*/ 5130 h 9998"/>
              <a:gd name="connsiteX2" fmla="*/ 3622 w 10000"/>
              <a:gd name="connsiteY2" fmla="*/ 4140 h 9998"/>
              <a:gd name="connsiteX3" fmla="*/ 6551 w 10000"/>
              <a:gd name="connsiteY3" fmla="*/ 3881 h 9998"/>
              <a:gd name="connsiteX4" fmla="*/ 10000 w 10000"/>
              <a:gd name="connsiteY4" fmla="*/ 17 h 9998"/>
              <a:gd name="connsiteX5" fmla="*/ 8151 w 10000"/>
              <a:gd name="connsiteY5" fmla="*/ 8838 h 9998"/>
              <a:gd name="connsiteX6" fmla="*/ 5550 w 10000"/>
              <a:gd name="connsiteY6" fmla="*/ 7098 h 9998"/>
              <a:gd name="connsiteX7" fmla="*/ 2904 w 10000"/>
              <a:gd name="connsiteY7" fmla="*/ 8068 h 9998"/>
              <a:gd name="connsiteX8" fmla="*/ 2440 w 10000"/>
              <a:gd name="connsiteY8" fmla="*/ 6084 h 9998"/>
              <a:gd name="connsiteX9" fmla="*/ 1230 w 10000"/>
              <a:gd name="connsiteY9" fmla="*/ 7274 h 9998"/>
              <a:gd name="connsiteX10" fmla="*/ 351 w 10000"/>
              <a:gd name="connsiteY10" fmla="*/ 9998 h 9998"/>
              <a:gd name="connsiteX11" fmla="*/ 0 w 10000"/>
              <a:gd name="connsiteY11" fmla="*/ 9993 h 9998"/>
              <a:gd name="connsiteX0" fmla="*/ 0 w 10000"/>
              <a:gd name="connsiteY0" fmla="*/ 9995 h 10000"/>
              <a:gd name="connsiteX1" fmla="*/ 1884 w 10000"/>
              <a:gd name="connsiteY1" fmla="*/ 5131 h 10000"/>
              <a:gd name="connsiteX2" fmla="*/ 3622 w 10000"/>
              <a:gd name="connsiteY2" fmla="*/ 4141 h 10000"/>
              <a:gd name="connsiteX3" fmla="*/ 6551 w 10000"/>
              <a:gd name="connsiteY3" fmla="*/ 3882 h 10000"/>
              <a:gd name="connsiteX4" fmla="*/ 10000 w 10000"/>
              <a:gd name="connsiteY4" fmla="*/ 17 h 10000"/>
              <a:gd name="connsiteX5" fmla="*/ 8151 w 10000"/>
              <a:gd name="connsiteY5" fmla="*/ 8840 h 10000"/>
              <a:gd name="connsiteX6" fmla="*/ 5550 w 10000"/>
              <a:gd name="connsiteY6" fmla="*/ 7099 h 10000"/>
              <a:gd name="connsiteX7" fmla="*/ 2904 w 10000"/>
              <a:gd name="connsiteY7" fmla="*/ 8070 h 10000"/>
              <a:gd name="connsiteX8" fmla="*/ 2440 w 10000"/>
              <a:gd name="connsiteY8" fmla="*/ 6085 h 10000"/>
              <a:gd name="connsiteX9" fmla="*/ 1230 w 10000"/>
              <a:gd name="connsiteY9" fmla="*/ 7275 h 10000"/>
              <a:gd name="connsiteX10" fmla="*/ 351 w 10000"/>
              <a:gd name="connsiteY10" fmla="*/ 10000 h 10000"/>
              <a:gd name="connsiteX11" fmla="*/ 0 w 10000"/>
              <a:gd name="connsiteY11" fmla="*/ 9995 h 10000"/>
              <a:gd name="connsiteX0" fmla="*/ 0 w 10000"/>
              <a:gd name="connsiteY0" fmla="*/ 9996 h 10001"/>
              <a:gd name="connsiteX1" fmla="*/ 1884 w 10000"/>
              <a:gd name="connsiteY1" fmla="*/ 5132 h 10001"/>
              <a:gd name="connsiteX2" fmla="*/ 3622 w 10000"/>
              <a:gd name="connsiteY2" fmla="*/ 4142 h 10001"/>
              <a:gd name="connsiteX3" fmla="*/ 6750 w 10000"/>
              <a:gd name="connsiteY3" fmla="*/ 3629 h 10001"/>
              <a:gd name="connsiteX4" fmla="*/ 10000 w 10000"/>
              <a:gd name="connsiteY4" fmla="*/ 18 h 10001"/>
              <a:gd name="connsiteX5" fmla="*/ 8151 w 10000"/>
              <a:gd name="connsiteY5" fmla="*/ 8841 h 10001"/>
              <a:gd name="connsiteX6" fmla="*/ 5550 w 10000"/>
              <a:gd name="connsiteY6" fmla="*/ 7100 h 10001"/>
              <a:gd name="connsiteX7" fmla="*/ 2904 w 10000"/>
              <a:gd name="connsiteY7" fmla="*/ 8071 h 10001"/>
              <a:gd name="connsiteX8" fmla="*/ 2440 w 10000"/>
              <a:gd name="connsiteY8" fmla="*/ 6086 h 10001"/>
              <a:gd name="connsiteX9" fmla="*/ 1230 w 10000"/>
              <a:gd name="connsiteY9" fmla="*/ 7276 h 10001"/>
              <a:gd name="connsiteX10" fmla="*/ 351 w 10000"/>
              <a:gd name="connsiteY10" fmla="*/ 10001 h 10001"/>
              <a:gd name="connsiteX11" fmla="*/ 0 w 10000"/>
              <a:gd name="connsiteY11" fmla="*/ 9996 h 10001"/>
              <a:gd name="connsiteX0" fmla="*/ 0 w 10000"/>
              <a:gd name="connsiteY0" fmla="*/ 9998 h 10003"/>
              <a:gd name="connsiteX1" fmla="*/ 1884 w 10000"/>
              <a:gd name="connsiteY1" fmla="*/ 5134 h 10003"/>
              <a:gd name="connsiteX2" fmla="*/ 3622 w 10000"/>
              <a:gd name="connsiteY2" fmla="*/ 4144 h 10003"/>
              <a:gd name="connsiteX3" fmla="*/ 6750 w 10000"/>
              <a:gd name="connsiteY3" fmla="*/ 3631 h 10003"/>
              <a:gd name="connsiteX4" fmla="*/ 10000 w 10000"/>
              <a:gd name="connsiteY4" fmla="*/ 20 h 10003"/>
              <a:gd name="connsiteX5" fmla="*/ 8151 w 10000"/>
              <a:gd name="connsiteY5" fmla="*/ 8843 h 10003"/>
              <a:gd name="connsiteX6" fmla="*/ 5550 w 10000"/>
              <a:gd name="connsiteY6" fmla="*/ 7102 h 10003"/>
              <a:gd name="connsiteX7" fmla="*/ 2904 w 10000"/>
              <a:gd name="connsiteY7" fmla="*/ 8073 h 10003"/>
              <a:gd name="connsiteX8" fmla="*/ 2440 w 10000"/>
              <a:gd name="connsiteY8" fmla="*/ 6088 h 10003"/>
              <a:gd name="connsiteX9" fmla="*/ 1230 w 10000"/>
              <a:gd name="connsiteY9" fmla="*/ 7278 h 10003"/>
              <a:gd name="connsiteX10" fmla="*/ 351 w 10000"/>
              <a:gd name="connsiteY10" fmla="*/ 10003 h 10003"/>
              <a:gd name="connsiteX11" fmla="*/ 0 w 10000"/>
              <a:gd name="connsiteY11" fmla="*/ 9998 h 10003"/>
              <a:gd name="connsiteX0" fmla="*/ 0 w 10000"/>
              <a:gd name="connsiteY0" fmla="*/ 9998 h 10003"/>
              <a:gd name="connsiteX1" fmla="*/ 1884 w 10000"/>
              <a:gd name="connsiteY1" fmla="*/ 5134 h 10003"/>
              <a:gd name="connsiteX2" fmla="*/ 3622 w 10000"/>
              <a:gd name="connsiteY2" fmla="*/ 4144 h 10003"/>
              <a:gd name="connsiteX3" fmla="*/ 6750 w 10000"/>
              <a:gd name="connsiteY3" fmla="*/ 3631 h 10003"/>
              <a:gd name="connsiteX4" fmla="*/ 10000 w 10000"/>
              <a:gd name="connsiteY4" fmla="*/ 20 h 10003"/>
              <a:gd name="connsiteX5" fmla="*/ 8151 w 10000"/>
              <a:gd name="connsiteY5" fmla="*/ 8843 h 10003"/>
              <a:gd name="connsiteX6" fmla="*/ 5550 w 10000"/>
              <a:gd name="connsiteY6" fmla="*/ 7102 h 10003"/>
              <a:gd name="connsiteX7" fmla="*/ 2904 w 10000"/>
              <a:gd name="connsiteY7" fmla="*/ 8073 h 10003"/>
              <a:gd name="connsiteX8" fmla="*/ 2440 w 10000"/>
              <a:gd name="connsiteY8" fmla="*/ 6088 h 10003"/>
              <a:gd name="connsiteX9" fmla="*/ 1230 w 10000"/>
              <a:gd name="connsiteY9" fmla="*/ 7278 h 10003"/>
              <a:gd name="connsiteX10" fmla="*/ 351 w 10000"/>
              <a:gd name="connsiteY10" fmla="*/ 10003 h 10003"/>
              <a:gd name="connsiteX11" fmla="*/ 0 w 10000"/>
              <a:gd name="connsiteY11" fmla="*/ 9998 h 10003"/>
              <a:gd name="connsiteX0" fmla="*/ 0 w 10000"/>
              <a:gd name="connsiteY0" fmla="*/ 9998 h 10003"/>
              <a:gd name="connsiteX1" fmla="*/ 1884 w 10000"/>
              <a:gd name="connsiteY1" fmla="*/ 5134 h 10003"/>
              <a:gd name="connsiteX2" fmla="*/ 3622 w 10000"/>
              <a:gd name="connsiteY2" fmla="*/ 4144 h 10003"/>
              <a:gd name="connsiteX3" fmla="*/ 6750 w 10000"/>
              <a:gd name="connsiteY3" fmla="*/ 3631 h 10003"/>
              <a:gd name="connsiteX4" fmla="*/ 10000 w 10000"/>
              <a:gd name="connsiteY4" fmla="*/ 20 h 10003"/>
              <a:gd name="connsiteX5" fmla="*/ 8151 w 10000"/>
              <a:gd name="connsiteY5" fmla="*/ 8843 h 10003"/>
              <a:gd name="connsiteX6" fmla="*/ 5550 w 10000"/>
              <a:gd name="connsiteY6" fmla="*/ 7102 h 10003"/>
              <a:gd name="connsiteX7" fmla="*/ 2904 w 10000"/>
              <a:gd name="connsiteY7" fmla="*/ 8073 h 10003"/>
              <a:gd name="connsiteX8" fmla="*/ 2440 w 10000"/>
              <a:gd name="connsiteY8" fmla="*/ 6088 h 10003"/>
              <a:gd name="connsiteX9" fmla="*/ 1230 w 10000"/>
              <a:gd name="connsiteY9" fmla="*/ 7278 h 10003"/>
              <a:gd name="connsiteX10" fmla="*/ 351 w 10000"/>
              <a:gd name="connsiteY10" fmla="*/ 10003 h 10003"/>
              <a:gd name="connsiteX11" fmla="*/ 0 w 10000"/>
              <a:gd name="connsiteY11" fmla="*/ 9998 h 10003"/>
              <a:gd name="connsiteX0" fmla="*/ 0 w 10000"/>
              <a:gd name="connsiteY0" fmla="*/ 9998 h 10003"/>
              <a:gd name="connsiteX1" fmla="*/ 1884 w 10000"/>
              <a:gd name="connsiteY1" fmla="*/ 5134 h 10003"/>
              <a:gd name="connsiteX2" fmla="*/ 3622 w 10000"/>
              <a:gd name="connsiteY2" fmla="*/ 4144 h 10003"/>
              <a:gd name="connsiteX3" fmla="*/ 6750 w 10000"/>
              <a:gd name="connsiteY3" fmla="*/ 3631 h 10003"/>
              <a:gd name="connsiteX4" fmla="*/ 10000 w 10000"/>
              <a:gd name="connsiteY4" fmla="*/ 20 h 10003"/>
              <a:gd name="connsiteX5" fmla="*/ 8151 w 10000"/>
              <a:gd name="connsiteY5" fmla="*/ 8843 h 10003"/>
              <a:gd name="connsiteX6" fmla="*/ 5550 w 10000"/>
              <a:gd name="connsiteY6" fmla="*/ 7102 h 10003"/>
              <a:gd name="connsiteX7" fmla="*/ 2904 w 10000"/>
              <a:gd name="connsiteY7" fmla="*/ 8073 h 10003"/>
              <a:gd name="connsiteX8" fmla="*/ 2440 w 10000"/>
              <a:gd name="connsiteY8" fmla="*/ 6088 h 10003"/>
              <a:gd name="connsiteX9" fmla="*/ 1230 w 10000"/>
              <a:gd name="connsiteY9" fmla="*/ 7278 h 10003"/>
              <a:gd name="connsiteX10" fmla="*/ 351 w 10000"/>
              <a:gd name="connsiteY10" fmla="*/ 10003 h 10003"/>
              <a:gd name="connsiteX11" fmla="*/ 0 w 10000"/>
              <a:gd name="connsiteY11" fmla="*/ 9998 h 10003"/>
              <a:gd name="connsiteX0" fmla="*/ 0 w 10000"/>
              <a:gd name="connsiteY0" fmla="*/ 9998 h 10003"/>
              <a:gd name="connsiteX1" fmla="*/ 1884 w 10000"/>
              <a:gd name="connsiteY1" fmla="*/ 5134 h 10003"/>
              <a:gd name="connsiteX2" fmla="*/ 3622 w 10000"/>
              <a:gd name="connsiteY2" fmla="*/ 4144 h 10003"/>
              <a:gd name="connsiteX3" fmla="*/ 4621 w 10000"/>
              <a:gd name="connsiteY3" fmla="*/ 4930 h 10003"/>
              <a:gd name="connsiteX4" fmla="*/ 6750 w 10000"/>
              <a:gd name="connsiteY4" fmla="*/ 3631 h 10003"/>
              <a:gd name="connsiteX5" fmla="*/ 10000 w 10000"/>
              <a:gd name="connsiteY5" fmla="*/ 20 h 10003"/>
              <a:gd name="connsiteX6" fmla="*/ 8151 w 10000"/>
              <a:gd name="connsiteY6" fmla="*/ 8843 h 10003"/>
              <a:gd name="connsiteX7" fmla="*/ 5550 w 10000"/>
              <a:gd name="connsiteY7" fmla="*/ 7102 h 10003"/>
              <a:gd name="connsiteX8" fmla="*/ 2904 w 10000"/>
              <a:gd name="connsiteY8" fmla="*/ 8073 h 10003"/>
              <a:gd name="connsiteX9" fmla="*/ 2440 w 10000"/>
              <a:gd name="connsiteY9" fmla="*/ 6088 h 10003"/>
              <a:gd name="connsiteX10" fmla="*/ 1230 w 10000"/>
              <a:gd name="connsiteY10" fmla="*/ 7278 h 10003"/>
              <a:gd name="connsiteX11" fmla="*/ 351 w 10000"/>
              <a:gd name="connsiteY11" fmla="*/ 10003 h 10003"/>
              <a:gd name="connsiteX12" fmla="*/ 0 w 10000"/>
              <a:gd name="connsiteY12" fmla="*/ 9998 h 10003"/>
              <a:gd name="connsiteX0" fmla="*/ 0 w 10000"/>
              <a:gd name="connsiteY0" fmla="*/ 9998 h 10003"/>
              <a:gd name="connsiteX1" fmla="*/ 1884 w 10000"/>
              <a:gd name="connsiteY1" fmla="*/ 5134 h 10003"/>
              <a:gd name="connsiteX2" fmla="*/ 3622 w 10000"/>
              <a:gd name="connsiteY2" fmla="*/ 4144 h 10003"/>
              <a:gd name="connsiteX3" fmla="*/ 3890 w 10000"/>
              <a:gd name="connsiteY3" fmla="*/ 6582 h 10003"/>
              <a:gd name="connsiteX4" fmla="*/ 6750 w 10000"/>
              <a:gd name="connsiteY4" fmla="*/ 3631 h 10003"/>
              <a:gd name="connsiteX5" fmla="*/ 10000 w 10000"/>
              <a:gd name="connsiteY5" fmla="*/ 20 h 10003"/>
              <a:gd name="connsiteX6" fmla="*/ 8151 w 10000"/>
              <a:gd name="connsiteY6" fmla="*/ 8843 h 10003"/>
              <a:gd name="connsiteX7" fmla="*/ 5550 w 10000"/>
              <a:gd name="connsiteY7" fmla="*/ 7102 h 10003"/>
              <a:gd name="connsiteX8" fmla="*/ 2904 w 10000"/>
              <a:gd name="connsiteY8" fmla="*/ 8073 h 10003"/>
              <a:gd name="connsiteX9" fmla="*/ 2440 w 10000"/>
              <a:gd name="connsiteY9" fmla="*/ 6088 h 10003"/>
              <a:gd name="connsiteX10" fmla="*/ 1230 w 10000"/>
              <a:gd name="connsiteY10" fmla="*/ 7278 h 10003"/>
              <a:gd name="connsiteX11" fmla="*/ 351 w 10000"/>
              <a:gd name="connsiteY11" fmla="*/ 10003 h 10003"/>
              <a:gd name="connsiteX12" fmla="*/ 0 w 10000"/>
              <a:gd name="connsiteY12" fmla="*/ 9998 h 10003"/>
              <a:gd name="connsiteX0" fmla="*/ 0 w 10000"/>
              <a:gd name="connsiteY0" fmla="*/ 9998 h 10003"/>
              <a:gd name="connsiteX1" fmla="*/ 1884 w 10000"/>
              <a:gd name="connsiteY1" fmla="*/ 5134 h 10003"/>
              <a:gd name="connsiteX2" fmla="*/ 3196 w 10000"/>
              <a:gd name="connsiteY2" fmla="*/ 4072 h 10003"/>
              <a:gd name="connsiteX3" fmla="*/ 3890 w 10000"/>
              <a:gd name="connsiteY3" fmla="*/ 6582 h 10003"/>
              <a:gd name="connsiteX4" fmla="*/ 6750 w 10000"/>
              <a:gd name="connsiteY4" fmla="*/ 3631 h 10003"/>
              <a:gd name="connsiteX5" fmla="*/ 10000 w 10000"/>
              <a:gd name="connsiteY5" fmla="*/ 20 h 10003"/>
              <a:gd name="connsiteX6" fmla="*/ 8151 w 10000"/>
              <a:gd name="connsiteY6" fmla="*/ 8843 h 10003"/>
              <a:gd name="connsiteX7" fmla="*/ 5550 w 10000"/>
              <a:gd name="connsiteY7" fmla="*/ 7102 h 10003"/>
              <a:gd name="connsiteX8" fmla="*/ 2904 w 10000"/>
              <a:gd name="connsiteY8" fmla="*/ 8073 h 10003"/>
              <a:gd name="connsiteX9" fmla="*/ 2440 w 10000"/>
              <a:gd name="connsiteY9" fmla="*/ 6088 h 10003"/>
              <a:gd name="connsiteX10" fmla="*/ 1230 w 10000"/>
              <a:gd name="connsiteY10" fmla="*/ 7278 h 10003"/>
              <a:gd name="connsiteX11" fmla="*/ 351 w 10000"/>
              <a:gd name="connsiteY11" fmla="*/ 10003 h 10003"/>
              <a:gd name="connsiteX12" fmla="*/ 0 w 10000"/>
              <a:gd name="connsiteY12" fmla="*/ 9998 h 10003"/>
              <a:gd name="connsiteX0" fmla="*/ 0 w 10000"/>
              <a:gd name="connsiteY0" fmla="*/ 9998 h 10003"/>
              <a:gd name="connsiteX1" fmla="*/ 1884 w 10000"/>
              <a:gd name="connsiteY1" fmla="*/ 5134 h 10003"/>
              <a:gd name="connsiteX2" fmla="*/ 2927 w 10000"/>
              <a:gd name="connsiteY2" fmla="*/ 4508 h 10003"/>
              <a:gd name="connsiteX3" fmla="*/ 3890 w 10000"/>
              <a:gd name="connsiteY3" fmla="*/ 6582 h 10003"/>
              <a:gd name="connsiteX4" fmla="*/ 6750 w 10000"/>
              <a:gd name="connsiteY4" fmla="*/ 3631 h 10003"/>
              <a:gd name="connsiteX5" fmla="*/ 10000 w 10000"/>
              <a:gd name="connsiteY5" fmla="*/ 20 h 10003"/>
              <a:gd name="connsiteX6" fmla="*/ 8151 w 10000"/>
              <a:gd name="connsiteY6" fmla="*/ 8843 h 10003"/>
              <a:gd name="connsiteX7" fmla="*/ 5550 w 10000"/>
              <a:gd name="connsiteY7" fmla="*/ 7102 h 10003"/>
              <a:gd name="connsiteX8" fmla="*/ 2904 w 10000"/>
              <a:gd name="connsiteY8" fmla="*/ 8073 h 10003"/>
              <a:gd name="connsiteX9" fmla="*/ 2440 w 10000"/>
              <a:gd name="connsiteY9" fmla="*/ 6088 h 10003"/>
              <a:gd name="connsiteX10" fmla="*/ 1230 w 10000"/>
              <a:gd name="connsiteY10" fmla="*/ 7278 h 10003"/>
              <a:gd name="connsiteX11" fmla="*/ 351 w 10000"/>
              <a:gd name="connsiteY11" fmla="*/ 10003 h 10003"/>
              <a:gd name="connsiteX12" fmla="*/ 0 w 10000"/>
              <a:gd name="connsiteY12" fmla="*/ 9998 h 10003"/>
              <a:gd name="connsiteX0" fmla="*/ 0 w 10000"/>
              <a:gd name="connsiteY0" fmla="*/ 9998 h 10003"/>
              <a:gd name="connsiteX1" fmla="*/ 1831 w 10000"/>
              <a:gd name="connsiteY1" fmla="*/ 4992 h 10003"/>
              <a:gd name="connsiteX2" fmla="*/ 2927 w 10000"/>
              <a:gd name="connsiteY2" fmla="*/ 4508 h 10003"/>
              <a:gd name="connsiteX3" fmla="*/ 3890 w 10000"/>
              <a:gd name="connsiteY3" fmla="*/ 6582 h 10003"/>
              <a:gd name="connsiteX4" fmla="*/ 6750 w 10000"/>
              <a:gd name="connsiteY4" fmla="*/ 3631 h 10003"/>
              <a:gd name="connsiteX5" fmla="*/ 10000 w 10000"/>
              <a:gd name="connsiteY5" fmla="*/ 20 h 10003"/>
              <a:gd name="connsiteX6" fmla="*/ 8151 w 10000"/>
              <a:gd name="connsiteY6" fmla="*/ 8843 h 10003"/>
              <a:gd name="connsiteX7" fmla="*/ 5550 w 10000"/>
              <a:gd name="connsiteY7" fmla="*/ 7102 h 10003"/>
              <a:gd name="connsiteX8" fmla="*/ 2904 w 10000"/>
              <a:gd name="connsiteY8" fmla="*/ 8073 h 10003"/>
              <a:gd name="connsiteX9" fmla="*/ 2440 w 10000"/>
              <a:gd name="connsiteY9" fmla="*/ 6088 h 10003"/>
              <a:gd name="connsiteX10" fmla="*/ 1230 w 10000"/>
              <a:gd name="connsiteY10" fmla="*/ 7278 h 10003"/>
              <a:gd name="connsiteX11" fmla="*/ 351 w 10000"/>
              <a:gd name="connsiteY11" fmla="*/ 10003 h 10003"/>
              <a:gd name="connsiteX12" fmla="*/ 0 w 10000"/>
              <a:gd name="connsiteY12" fmla="*/ 9998 h 10003"/>
              <a:gd name="connsiteX0" fmla="*/ 0 w 10000"/>
              <a:gd name="connsiteY0" fmla="*/ 9998 h 10003"/>
              <a:gd name="connsiteX1" fmla="*/ 1831 w 10000"/>
              <a:gd name="connsiteY1" fmla="*/ 4992 h 10003"/>
              <a:gd name="connsiteX2" fmla="*/ 2927 w 10000"/>
              <a:gd name="connsiteY2" fmla="*/ 4508 h 10003"/>
              <a:gd name="connsiteX3" fmla="*/ 3890 w 10000"/>
              <a:gd name="connsiteY3" fmla="*/ 6582 h 10003"/>
              <a:gd name="connsiteX4" fmla="*/ 6750 w 10000"/>
              <a:gd name="connsiteY4" fmla="*/ 3631 h 10003"/>
              <a:gd name="connsiteX5" fmla="*/ 10000 w 10000"/>
              <a:gd name="connsiteY5" fmla="*/ 20 h 10003"/>
              <a:gd name="connsiteX6" fmla="*/ 8151 w 10000"/>
              <a:gd name="connsiteY6" fmla="*/ 8843 h 10003"/>
              <a:gd name="connsiteX7" fmla="*/ 5550 w 10000"/>
              <a:gd name="connsiteY7" fmla="*/ 7102 h 10003"/>
              <a:gd name="connsiteX8" fmla="*/ 2904 w 10000"/>
              <a:gd name="connsiteY8" fmla="*/ 8073 h 10003"/>
              <a:gd name="connsiteX9" fmla="*/ 2440 w 10000"/>
              <a:gd name="connsiteY9" fmla="*/ 6088 h 10003"/>
              <a:gd name="connsiteX10" fmla="*/ 1230 w 10000"/>
              <a:gd name="connsiteY10" fmla="*/ 7278 h 10003"/>
              <a:gd name="connsiteX11" fmla="*/ 351 w 10000"/>
              <a:gd name="connsiteY11" fmla="*/ 10003 h 10003"/>
              <a:gd name="connsiteX12" fmla="*/ 0 w 10000"/>
              <a:gd name="connsiteY12" fmla="*/ 9998 h 10003"/>
              <a:gd name="connsiteX0" fmla="*/ 0 w 10000"/>
              <a:gd name="connsiteY0" fmla="*/ 9998 h 10003"/>
              <a:gd name="connsiteX1" fmla="*/ 1831 w 10000"/>
              <a:gd name="connsiteY1" fmla="*/ 4992 h 10003"/>
              <a:gd name="connsiteX2" fmla="*/ 2927 w 10000"/>
              <a:gd name="connsiteY2" fmla="*/ 4508 h 10003"/>
              <a:gd name="connsiteX3" fmla="*/ 3890 w 10000"/>
              <a:gd name="connsiteY3" fmla="*/ 6582 h 10003"/>
              <a:gd name="connsiteX4" fmla="*/ 6750 w 10000"/>
              <a:gd name="connsiteY4" fmla="*/ 3631 h 10003"/>
              <a:gd name="connsiteX5" fmla="*/ 10000 w 10000"/>
              <a:gd name="connsiteY5" fmla="*/ 20 h 10003"/>
              <a:gd name="connsiteX6" fmla="*/ 8151 w 10000"/>
              <a:gd name="connsiteY6" fmla="*/ 8843 h 10003"/>
              <a:gd name="connsiteX7" fmla="*/ 5550 w 10000"/>
              <a:gd name="connsiteY7" fmla="*/ 7102 h 10003"/>
              <a:gd name="connsiteX8" fmla="*/ 2904 w 10000"/>
              <a:gd name="connsiteY8" fmla="*/ 8073 h 10003"/>
              <a:gd name="connsiteX9" fmla="*/ 2440 w 10000"/>
              <a:gd name="connsiteY9" fmla="*/ 6088 h 10003"/>
              <a:gd name="connsiteX10" fmla="*/ 1230 w 10000"/>
              <a:gd name="connsiteY10" fmla="*/ 7278 h 10003"/>
              <a:gd name="connsiteX11" fmla="*/ 351 w 10000"/>
              <a:gd name="connsiteY11" fmla="*/ 10003 h 10003"/>
              <a:gd name="connsiteX12" fmla="*/ 0 w 10000"/>
              <a:gd name="connsiteY12" fmla="*/ 9998 h 10003"/>
              <a:gd name="connsiteX0" fmla="*/ 0 w 10000"/>
              <a:gd name="connsiteY0" fmla="*/ 9998 h 10003"/>
              <a:gd name="connsiteX1" fmla="*/ 1831 w 10000"/>
              <a:gd name="connsiteY1" fmla="*/ 4992 h 10003"/>
              <a:gd name="connsiteX2" fmla="*/ 2927 w 10000"/>
              <a:gd name="connsiteY2" fmla="*/ 4508 h 10003"/>
              <a:gd name="connsiteX3" fmla="*/ 3890 w 10000"/>
              <a:gd name="connsiteY3" fmla="*/ 6582 h 10003"/>
              <a:gd name="connsiteX4" fmla="*/ 6750 w 10000"/>
              <a:gd name="connsiteY4" fmla="*/ 3631 h 10003"/>
              <a:gd name="connsiteX5" fmla="*/ 10000 w 10000"/>
              <a:gd name="connsiteY5" fmla="*/ 20 h 10003"/>
              <a:gd name="connsiteX6" fmla="*/ 8151 w 10000"/>
              <a:gd name="connsiteY6" fmla="*/ 8843 h 10003"/>
              <a:gd name="connsiteX7" fmla="*/ 5550 w 10000"/>
              <a:gd name="connsiteY7" fmla="*/ 7102 h 10003"/>
              <a:gd name="connsiteX8" fmla="*/ 2904 w 10000"/>
              <a:gd name="connsiteY8" fmla="*/ 8073 h 10003"/>
              <a:gd name="connsiteX9" fmla="*/ 2440 w 10000"/>
              <a:gd name="connsiteY9" fmla="*/ 6088 h 10003"/>
              <a:gd name="connsiteX10" fmla="*/ 1230 w 10000"/>
              <a:gd name="connsiteY10" fmla="*/ 7278 h 10003"/>
              <a:gd name="connsiteX11" fmla="*/ 351 w 10000"/>
              <a:gd name="connsiteY11" fmla="*/ 10003 h 10003"/>
              <a:gd name="connsiteX12" fmla="*/ 0 w 10000"/>
              <a:gd name="connsiteY12" fmla="*/ 9998 h 10003"/>
              <a:gd name="connsiteX0" fmla="*/ 0 w 10000"/>
              <a:gd name="connsiteY0" fmla="*/ 9998 h 10003"/>
              <a:gd name="connsiteX1" fmla="*/ 1831 w 10000"/>
              <a:gd name="connsiteY1" fmla="*/ 4992 h 10003"/>
              <a:gd name="connsiteX2" fmla="*/ 2927 w 10000"/>
              <a:gd name="connsiteY2" fmla="*/ 4508 h 10003"/>
              <a:gd name="connsiteX3" fmla="*/ 3890 w 10000"/>
              <a:gd name="connsiteY3" fmla="*/ 6582 h 10003"/>
              <a:gd name="connsiteX4" fmla="*/ 6750 w 10000"/>
              <a:gd name="connsiteY4" fmla="*/ 3631 h 10003"/>
              <a:gd name="connsiteX5" fmla="*/ 10000 w 10000"/>
              <a:gd name="connsiteY5" fmla="*/ 20 h 10003"/>
              <a:gd name="connsiteX6" fmla="*/ 8151 w 10000"/>
              <a:gd name="connsiteY6" fmla="*/ 8843 h 10003"/>
              <a:gd name="connsiteX7" fmla="*/ 5550 w 10000"/>
              <a:gd name="connsiteY7" fmla="*/ 7102 h 10003"/>
              <a:gd name="connsiteX8" fmla="*/ 2904 w 10000"/>
              <a:gd name="connsiteY8" fmla="*/ 8073 h 10003"/>
              <a:gd name="connsiteX9" fmla="*/ 2440 w 10000"/>
              <a:gd name="connsiteY9" fmla="*/ 6088 h 10003"/>
              <a:gd name="connsiteX10" fmla="*/ 1230 w 10000"/>
              <a:gd name="connsiteY10" fmla="*/ 7278 h 10003"/>
              <a:gd name="connsiteX11" fmla="*/ 351 w 10000"/>
              <a:gd name="connsiteY11" fmla="*/ 10003 h 10003"/>
              <a:gd name="connsiteX12" fmla="*/ 0 w 10000"/>
              <a:gd name="connsiteY12" fmla="*/ 9998 h 10003"/>
              <a:gd name="connsiteX0" fmla="*/ 0 w 10000"/>
              <a:gd name="connsiteY0" fmla="*/ 9998 h 10003"/>
              <a:gd name="connsiteX1" fmla="*/ 1831 w 10000"/>
              <a:gd name="connsiteY1" fmla="*/ 4992 h 10003"/>
              <a:gd name="connsiteX2" fmla="*/ 2927 w 10000"/>
              <a:gd name="connsiteY2" fmla="*/ 4508 h 10003"/>
              <a:gd name="connsiteX3" fmla="*/ 3890 w 10000"/>
              <a:gd name="connsiteY3" fmla="*/ 6582 h 10003"/>
              <a:gd name="connsiteX4" fmla="*/ 6750 w 10000"/>
              <a:gd name="connsiteY4" fmla="*/ 3631 h 10003"/>
              <a:gd name="connsiteX5" fmla="*/ 10000 w 10000"/>
              <a:gd name="connsiteY5" fmla="*/ 20 h 10003"/>
              <a:gd name="connsiteX6" fmla="*/ 8151 w 10000"/>
              <a:gd name="connsiteY6" fmla="*/ 8843 h 10003"/>
              <a:gd name="connsiteX7" fmla="*/ 5550 w 10000"/>
              <a:gd name="connsiteY7" fmla="*/ 7102 h 10003"/>
              <a:gd name="connsiteX8" fmla="*/ 3063 w 10000"/>
              <a:gd name="connsiteY8" fmla="*/ 8729 h 10003"/>
              <a:gd name="connsiteX9" fmla="*/ 2440 w 10000"/>
              <a:gd name="connsiteY9" fmla="*/ 6088 h 10003"/>
              <a:gd name="connsiteX10" fmla="*/ 1230 w 10000"/>
              <a:gd name="connsiteY10" fmla="*/ 7278 h 10003"/>
              <a:gd name="connsiteX11" fmla="*/ 351 w 10000"/>
              <a:gd name="connsiteY11" fmla="*/ 10003 h 10003"/>
              <a:gd name="connsiteX12" fmla="*/ 0 w 10000"/>
              <a:gd name="connsiteY12" fmla="*/ 9998 h 10003"/>
              <a:gd name="connsiteX0" fmla="*/ 0 w 10000"/>
              <a:gd name="connsiteY0" fmla="*/ 9998 h 10003"/>
              <a:gd name="connsiteX1" fmla="*/ 1831 w 10000"/>
              <a:gd name="connsiteY1" fmla="*/ 4992 h 10003"/>
              <a:gd name="connsiteX2" fmla="*/ 2927 w 10000"/>
              <a:gd name="connsiteY2" fmla="*/ 4508 h 10003"/>
              <a:gd name="connsiteX3" fmla="*/ 3890 w 10000"/>
              <a:gd name="connsiteY3" fmla="*/ 6582 h 10003"/>
              <a:gd name="connsiteX4" fmla="*/ 6750 w 10000"/>
              <a:gd name="connsiteY4" fmla="*/ 3631 h 10003"/>
              <a:gd name="connsiteX5" fmla="*/ 10000 w 10000"/>
              <a:gd name="connsiteY5" fmla="*/ 20 h 10003"/>
              <a:gd name="connsiteX6" fmla="*/ 8151 w 10000"/>
              <a:gd name="connsiteY6" fmla="*/ 8843 h 10003"/>
              <a:gd name="connsiteX7" fmla="*/ 5550 w 10000"/>
              <a:gd name="connsiteY7" fmla="*/ 7102 h 10003"/>
              <a:gd name="connsiteX8" fmla="*/ 3063 w 10000"/>
              <a:gd name="connsiteY8" fmla="*/ 8729 h 10003"/>
              <a:gd name="connsiteX9" fmla="*/ 2440 w 10000"/>
              <a:gd name="connsiteY9" fmla="*/ 6088 h 10003"/>
              <a:gd name="connsiteX10" fmla="*/ 1230 w 10000"/>
              <a:gd name="connsiteY10" fmla="*/ 7278 h 10003"/>
              <a:gd name="connsiteX11" fmla="*/ 351 w 10000"/>
              <a:gd name="connsiteY11" fmla="*/ 10003 h 10003"/>
              <a:gd name="connsiteX12" fmla="*/ 0 w 10000"/>
              <a:gd name="connsiteY12" fmla="*/ 9998 h 10003"/>
              <a:gd name="connsiteX0" fmla="*/ 0 w 10000"/>
              <a:gd name="connsiteY0" fmla="*/ 10003 h 10008"/>
              <a:gd name="connsiteX1" fmla="*/ 1831 w 10000"/>
              <a:gd name="connsiteY1" fmla="*/ 4997 h 10008"/>
              <a:gd name="connsiteX2" fmla="*/ 2927 w 10000"/>
              <a:gd name="connsiteY2" fmla="*/ 4513 h 10008"/>
              <a:gd name="connsiteX3" fmla="*/ 3890 w 10000"/>
              <a:gd name="connsiteY3" fmla="*/ 6587 h 10008"/>
              <a:gd name="connsiteX4" fmla="*/ 6276 w 10000"/>
              <a:gd name="connsiteY4" fmla="*/ 3079 h 10008"/>
              <a:gd name="connsiteX5" fmla="*/ 10000 w 10000"/>
              <a:gd name="connsiteY5" fmla="*/ 25 h 10008"/>
              <a:gd name="connsiteX6" fmla="*/ 8151 w 10000"/>
              <a:gd name="connsiteY6" fmla="*/ 8848 h 10008"/>
              <a:gd name="connsiteX7" fmla="*/ 5550 w 10000"/>
              <a:gd name="connsiteY7" fmla="*/ 7107 h 10008"/>
              <a:gd name="connsiteX8" fmla="*/ 3063 w 10000"/>
              <a:gd name="connsiteY8" fmla="*/ 8734 h 10008"/>
              <a:gd name="connsiteX9" fmla="*/ 2440 w 10000"/>
              <a:gd name="connsiteY9" fmla="*/ 6093 h 10008"/>
              <a:gd name="connsiteX10" fmla="*/ 1230 w 10000"/>
              <a:gd name="connsiteY10" fmla="*/ 7283 h 10008"/>
              <a:gd name="connsiteX11" fmla="*/ 351 w 10000"/>
              <a:gd name="connsiteY11" fmla="*/ 10008 h 10008"/>
              <a:gd name="connsiteX12" fmla="*/ 0 w 10000"/>
              <a:gd name="connsiteY12" fmla="*/ 10003 h 10008"/>
              <a:gd name="connsiteX0" fmla="*/ 0 w 10000"/>
              <a:gd name="connsiteY0" fmla="*/ 10003 h 10008"/>
              <a:gd name="connsiteX1" fmla="*/ 1831 w 10000"/>
              <a:gd name="connsiteY1" fmla="*/ 4997 h 10008"/>
              <a:gd name="connsiteX2" fmla="*/ 2927 w 10000"/>
              <a:gd name="connsiteY2" fmla="*/ 4513 h 10008"/>
              <a:gd name="connsiteX3" fmla="*/ 3890 w 10000"/>
              <a:gd name="connsiteY3" fmla="*/ 6587 h 10008"/>
              <a:gd name="connsiteX4" fmla="*/ 6276 w 10000"/>
              <a:gd name="connsiteY4" fmla="*/ 3079 h 10008"/>
              <a:gd name="connsiteX5" fmla="*/ 10000 w 10000"/>
              <a:gd name="connsiteY5" fmla="*/ 25 h 10008"/>
              <a:gd name="connsiteX6" fmla="*/ 8151 w 10000"/>
              <a:gd name="connsiteY6" fmla="*/ 8848 h 10008"/>
              <a:gd name="connsiteX7" fmla="*/ 5550 w 10000"/>
              <a:gd name="connsiteY7" fmla="*/ 7107 h 10008"/>
              <a:gd name="connsiteX8" fmla="*/ 3063 w 10000"/>
              <a:gd name="connsiteY8" fmla="*/ 8734 h 10008"/>
              <a:gd name="connsiteX9" fmla="*/ 2440 w 10000"/>
              <a:gd name="connsiteY9" fmla="*/ 6093 h 10008"/>
              <a:gd name="connsiteX10" fmla="*/ 1230 w 10000"/>
              <a:gd name="connsiteY10" fmla="*/ 7283 h 10008"/>
              <a:gd name="connsiteX11" fmla="*/ 351 w 10000"/>
              <a:gd name="connsiteY11" fmla="*/ 10008 h 10008"/>
              <a:gd name="connsiteX12" fmla="*/ 0 w 10000"/>
              <a:gd name="connsiteY12" fmla="*/ 10003 h 10008"/>
              <a:gd name="connsiteX0" fmla="*/ 0 w 10000"/>
              <a:gd name="connsiteY0" fmla="*/ 10003 h 10008"/>
              <a:gd name="connsiteX1" fmla="*/ 1831 w 10000"/>
              <a:gd name="connsiteY1" fmla="*/ 4997 h 10008"/>
              <a:gd name="connsiteX2" fmla="*/ 2927 w 10000"/>
              <a:gd name="connsiteY2" fmla="*/ 4513 h 10008"/>
              <a:gd name="connsiteX3" fmla="*/ 3890 w 10000"/>
              <a:gd name="connsiteY3" fmla="*/ 6587 h 10008"/>
              <a:gd name="connsiteX4" fmla="*/ 6276 w 10000"/>
              <a:gd name="connsiteY4" fmla="*/ 3079 h 10008"/>
              <a:gd name="connsiteX5" fmla="*/ 10000 w 10000"/>
              <a:gd name="connsiteY5" fmla="*/ 25 h 10008"/>
              <a:gd name="connsiteX6" fmla="*/ 8151 w 10000"/>
              <a:gd name="connsiteY6" fmla="*/ 8848 h 10008"/>
              <a:gd name="connsiteX7" fmla="*/ 5550 w 10000"/>
              <a:gd name="connsiteY7" fmla="*/ 7107 h 10008"/>
              <a:gd name="connsiteX8" fmla="*/ 3063 w 10000"/>
              <a:gd name="connsiteY8" fmla="*/ 8734 h 10008"/>
              <a:gd name="connsiteX9" fmla="*/ 2440 w 10000"/>
              <a:gd name="connsiteY9" fmla="*/ 6093 h 10008"/>
              <a:gd name="connsiteX10" fmla="*/ 1230 w 10000"/>
              <a:gd name="connsiteY10" fmla="*/ 7283 h 10008"/>
              <a:gd name="connsiteX11" fmla="*/ 351 w 10000"/>
              <a:gd name="connsiteY11" fmla="*/ 10008 h 10008"/>
              <a:gd name="connsiteX12" fmla="*/ 0 w 10000"/>
              <a:gd name="connsiteY12" fmla="*/ 10003 h 10008"/>
              <a:gd name="connsiteX0" fmla="*/ 0 w 10000"/>
              <a:gd name="connsiteY0" fmla="*/ 10003 h 10008"/>
              <a:gd name="connsiteX1" fmla="*/ 1831 w 10000"/>
              <a:gd name="connsiteY1" fmla="*/ 4997 h 10008"/>
              <a:gd name="connsiteX2" fmla="*/ 2927 w 10000"/>
              <a:gd name="connsiteY2" fmla="*/ 4513 h 10008"/>
              <a:gd name="connsiteX3" fmla="*/ 3890 w 10000"/>
              <a:gd name="connsiteY3" fmla="*/ 6587 h 10008"/>
              <a:gd name="connsiteX4" fmla="*/ 6276 w 10000"/>
              <a:gd name="connsiteY4" fmla="*/ 3079 h 10008"/>
              <a:gd name="connsiteX5" fmla="*/ 10000 w 10000"/>
              <a:gd name="connsiteY5" fmla="*/ 25 h 10008"/>
              <a:gd name="connsiteX6" fmla="*/ 8151 w 10000"/>
              <a:gd name="connsiteY6" fmla="*/ 8848 h 10008"/>
              <a:gd name="connsiteX7" fmla="*/ 5550 w 10000"/>
              <a:gd name="connsiteY7" fmla="*/ 7107 h 10008"/>
              <a:gd name="connsiteX8" fmla="*/ 3063 w 10000"/>
              <a:gd name="connsiteY8" fmla="*/ 8734 h 10008"/>
              <a:gd name="connsiteX9" fmla="*/ 2440 w 10000"/>
              <a:gd name="connsiteY9" fmla="*/ 6093 h 10008"/>
              <a:gd name="connsiteX10" fmla="*/ 1230 w 10000"/>
              <a:gd name="connsiteY10" fmla="*/ 7283 h 10008"/>
              <a:gd name="connsiteX11" fmla="*/ 351 w 10000"/>
              <a:gd name="connsiteY11" fmla="*/ 10008 h 10008"/>
              <a:gd name="connsiteX12" fmla="*/ 0 w 10000"/>
              <a:gd name="connsiteY12" fmla="*/ 10003 h 10008"/>
              <a:gd name="connsiteX0" fmla="*/ 0 w 10000"/>
              <a:gd name="connsiteY0" fmla="*/ 10003 h 10008"/>
              <a:gd name="connsiteX1" fmla="*/ 1831 w 10000"/>
              <a:gd name="connsiteY1" fmla="*/ 4997 h 10008"/>
              <a:gd name="connsiteX2" fmla="*/ 2927 w 10000"/>
              <a:gd name="connsiteY2" fmla="*/ 4513 h 10008"/>
              <a:gd name="connsiteX3" fmla="*/ 3890 w 10000"/>
              <a:gd name="connsiteY3" fmla="*/ 6587 h 10008"/>
              <a:gd name="connsiteX4" fmla="*/ 6276 w 10000"/>
              <a:gd name="connsiteY4" fmla="*/ 3079 h 10008"/>
              <a:gd name="connsiteX5" fmla="*/ 10000 w 10000"/>
              <a:gd name="connsiteY5" fmla="*/ 25 h 10008"/>
              <a:gd name="connsiteX6" fmla="*/ 8151 w 10000"/>
              <a:gd name="connsiteY6" fmla="*/ 8848 h 10008"/>
              <a:gd name="connsiteX7" fmla="*/ 5550 w 10000"/>
              <a:gd name="connsiteY7" fmla="*/ 7107 h 10008"/>
              <a:gd name="connsiteX8" fmla="*/ 3063 w 10000"/>
              <a:gd name="connsiteY8" fmla="*/ 8734 h 10008"/>
              <a:gd name="connsiteX9" fmla="*/ 2440 w 10000"/>
              <a:gd name="connsiteY9" fmla="*/ 6093 h 10008"/>
              <a:gd name="connsiteX10" fmla="*/ 1230 w 10000"/>
              <a:gd name="connsiteY10" fmla="*/ 7283 h 10008"/>
              <a:gd name="connsiteX11" fmla="*/ 351 w 10000"/>
              <a:gd name="connsiteY11" fmla="*/ 10008 h 10008"/>
              <a:gd name="connsiteX12" fmla="*/ 0 w 10000"/>
              <a:gd name="connsiteY12" fmla="*/ 10003 h 10008"/>
              <a:gd name="connsiteX0" fmla="*/ 0 w 10000"/>
              <a:gd name="connsiteY0" fmla="*/ 10003 h 10003"/>
              <a:gd name="connsiteX1" fmla="*/ 1831 w 10000"/>
              <a:gd name="connsiteY1" fmla="*/ 4997 h 10003"/>
              <a:gd name="connsiteX2" fmla="*/ 2927 w 10000"/>
              <a:gd name="connsiteY2" fmla="*/ 4513 h 10003"/>
              <a:gd name="connsiteX3" fmla="*/ 3890 w 10000"/>
              <a:gd name="connsiteY3" fmla="*/ 6587 h 10003"/>
              <a:gd name="connsiteX4" fmla="*/ 6276 w 10000"/>
              <a:gd name="connsiteY4" fmla="*/ 3079 h 10003"/>
              <a:gd name="connsiteX5" fmla="*/ 10000 w 10000"/>
              <a:gd name="connsiteY5" fmla="*/ 25 h 10003"/>
              <a:gd name="connsiteX6" fmla="*/ 8151 w 10000"/>
              <a:gd name="connsiteY6" fmla="*/ 8848 h 10003"/>
              <a:gd name="connsiteX7" fmla="*/ 5550 w 10000"/>
              <a:gd name="connsiteY7" fmla="*/ 7107 h 10003"/>
              <a:gd name="connsiteX8" fmla="*/ 3063 w 10000"/>
              <a:gd name="connsiteY8" fmla="*/ 8734 h 10003"/>
              <a:gd name="connsiteX9" fmla="*/ 2440 w 10000"/>
              <a:gd name="connsiteY9" fmla="*/ 6093 h 10003"/>
              <a:gd name="connsiteX10" fmla="*/ 1230 w 10000"/>
              <a:gd name="connsiteY10" fmla="*/ 7283 h 10003"/>
              <a:gd name="connsiteX11" fmla="*/ 368 w 10000"/>
              <a:gd name="connsiteY11" fmla="*/ 9963 h 10003"/>
              <a:gd name="connsiteX12" fmla="*/ 0 w 10000"/>
              <a:gd name="connsiteY12" fmla="*/ 10003 h 10003"/>
              <a:gd name="connsiteX0" fmla="*/ 0 w 10000"/>
              <a:gd name="connsiteY0" fmla="*/ 10003 h 10003"/>
              <a:gd name="connsiteX1" fmla="*/ 1831 w 10000"/>
              <a:gd name="connsiteY1" fmla="*/ 4997 h 10003"/>
              <a:gd name="connsiteX2" fmla="*/ 2927 w 10000"/>
              <a:gd name="connsiteY2" fmla="*/ 4513 h 10003"/>
              <a:gd name="connsiteX3" fmla="*/ 3890 w 10000"/>
              <a:gd name="connsiteY3" fmla="*/ 6587 h 10003"/>
              <a:gd name="connsiteX4" fmla="*/ 6276 w 10000"/>
              <a:gd name="connsiteY4" fmla="*/ 3079 h 10003"/>
              <a:gd name="connsiteX5" fmla="*/ 10000 w 10000"/>
              <a:gd name="connsiteY5" fmla="*/ 25 h 10003"/>
              <a:gd name="connsiteX6" fmla="*/ 8151 w 10000"/>
              <a:gd name="connsiteY6" fmla="*/ 8848 h 10003"/>
              <a:gd name="connsiteX7" fmla="*/ 5550 w 10000"/>
              <a:gd name="connsiteY7" fmla="*/ 7107 h 10003"/>
              <a:gd name="connsiteX8" fmla="*/ 3063 w 10000"/>
              <a:gd name="connsiteY8" fmla="*/ 8734 h 10003"/>
              <a:gd name="connsiteX9" fmla="*/ 2440 w 10000"/>
              <a:gd name="connsiteY9" fmla="*/ 6093 h 10003"/>
              <a:gd name="connsiteX10" fmla="*/ 1230 w 10000"/>
              <a:gd name="connsiteY10" fmla="*/ 7283 h 10003"/>
              <a:gd name="connsiteX11" fmla="*/ 368 w 10000"/>
              <a:gd name="connsiteY11" fmla="*/ 9963 h 10003"/>
              <a:gd name="connsiteX12" fmla="*/ 0 w 10000"/>
              <a:gd name="connsiteY12" fmla="*/ 10003 h 10003"/>
              <a:gd name="connsiteX0" fmla="*/ 0 w 9928"/>
              <a:gd name="connsiteY0" fmla="*/ 9888 h 9963"/>
              <a:gd name="connsiteX1" fmla="*/ 1759 w 9928"/>
              <a:gd name="connsiteY1" fmla="*/ 4997 h 9963"/>
              <a:gd name="connsiteX2" fmla="*/ 2855 w 9928"/>
              <a:gd name="connsiteY2" fmla="*/ 4513 h 9963"/>
              <a:gd name="connsiteX3" fmla="*/ 3818 w 9928"/>
              <a:gd name="connsiteY3" fmla="*/ 6587 h 9963"/>
              <a:gd name="connsiteX4" fmla="*/ 6204 w 9928"/>
              <a:gd name="connsiteY4" fmla="*/ 3079 h 9963"/>
              <a:gd name="connsiteX5" fmla="*/ 9928 w 9928"/>
              <a:gd name="connsiteY5" fmla="*/ 25 h 9963"/>
              <a:gd name="connsiteX6" fmla="*/ 8079 w 9928"/>
              <a:gd name="connsiteY6" fmla="*/ 8848 h 9963"/>
              <a:gd name="connsiteX7" fmla="*/ 5478 w 9928"/>
              <a:gd name="connsiteY7" fmla="*/ 7107 h 9963"/>
              <a:gd name="connsiteX8" fmla="*/ 2991 w 9928"/>
              <a:gd name="connsiteY8" fmla="*/ 8734 h 9963"/>
              <a:gd name="connsiteX9" fmla="*/ 2368 w 9928"/>
              <a:gd name="connsiteY9" fmla="*/ 6093 h 9963"/>
              <a:gd name="connsiteX10" fmla="*/ 1158 w 9928"/>
              <a:gd name="connsiteY10" fmla="*/ 7283 h 9963"/>
              <a:gd name="connsiteX11" fmla="*/ 296 w 9928"/>
              <a:gd name="connsiteY11" fmla="*/ 9963 h 9963"/>
              <a:gd name="connsiteX12" fmla="*/ 0 w 9928"/>
              <a:gd name="connsiteY12" fmla="*/ 9888 h 9963"/>
              <a:gd name="connsiteX0" fmla="*/ 0 w 10000"/>
              <a:gd name="connsiteY0" fmla="*/ 9925 h 10000"/>
              <a:gd name="connsiteX1" fmla="*/ 1772 w 10000"/>
              <a:gd name="connsiteY1" fmla="*/ 5016 h 10000"/>
              <a:gd name="connsiteX2" fmla="*/ 2876 w 10000"/>
              <a:gd name="connsiteY2" fmla="*/ 4530 h 10000"/>
              <a:gd name="connsiteX3" fmla="*/ 3846 w 10000"/>
              <a:gd name="connsiteY3" fmla="*/ 6611 h 10000"/>
              <a:gd name="connsiteX4" fmla="*/ 6249 w 10000"/>
              <a:gd name="connsiteY4" fmla="*/ 3090 h 10000"/>
              <a:gd name="connsiteX5" fmla="*/ 10000 w 10000"/>
              <a:gd name="connsiteY5" fmla="*/ 25 h 10000"/>
              <a:gd name="connsiteX6" fmla="*/ 8138 w 10000"/>
              <a:gd name="connsiteY6" fmla="*/ 8881 h 10000"/>
              <a:gd name="connsiteX7" fmla="*/ 5518 w 10000"/>
              <a:gd name="connsiteY7" fmla="*/ 7133 h 10000"/>
              <a:gd name="connsiteX8" fmla="*/ 3013 w 10000"/>
              <a:gd name="connsiteY8" fmla="*/ 8766 h 10000"/>
              <a:gd name="connsiteX9" fmla="*/ 2385 w 10000"/>
              <a:gd name="connsiteY9" fmla="*/ 6116 h 10000"/>
              <a:gd name="connsiteX10" fmla="*/ 1166 w 10000"/>
              <a:gd name="connsiteY10" fmla="*/ 7310 h 10000"/>
              <a:gd name="connsiteX11" fmla="*/ 298 w 10000"/>
              <a:gd name="connsiteY11" fmla="*/ 10000 h 10000"/>
              <a:gd name="connsiteX12" fmla="*/ 0 w 10000"/>
              <a:gd name="connsiteY12" fmla="*/ 9925 h 10000"/>
              <a:gd name="connsiteX0" fmla="*/ 0 w 10000"/>
              <a:gd name="connsiteY0" fmla="*/ 9925 h 10000"/>
              <a:gd name="connsiteX1" fmla="*/ 1772 w 10000"/>
              <a:gd name="connsiteY1" fmla="*/ 5016 h 10000"/>
              <a:gd name="connsiteX2" fmla="*/ 2876 w 10000"/>
              <a:gd name="connsiteY2" fmla="*/ 4530 h 10000"/>
              <a:gd name="connsiteX3" fmla="*/ 3846 w 10000"/>
              <a:gd name="connsiteY3" fmla="*/ 6611 h 10000"/>
              <a:gd name="connsiteX4" fmla="*/ 6249 w 10000"/>
              <a:gd name="connsiteY4" fmla="*/ 3090 h 10000"/>
              <a:gd name="connsiteX5" fmla="*/ 10000 w 10000"/>
              <a:gd name="connsiteY5" fmla="*/ 25 h 10000"/>
              <a:gd name="connsiteX6" fmla="*/ 8138 w 10000"/>
              <a:gd name="connsiteY6" fmla="*/ 8881 h 10000"/>
              <a:gd name="connsiteX7" fmla="*/ 5518 w 10000"/>
              <a:gd name="connsiteY7" fmla="*/ 7133 h 10000"/>
              <a:gd name="connsiteX8" fmla="*/ 3013 w 10000"/>
              <a:gd name="connsiteY8" fmla="*/ 8766 h 10000"/>
              <a:gd name="connsiteX9" fmla="*/ 2385 w 10000"/>
              <a:gd name="connsiteY9" fmla="*/ 6116 h 10000"/>
              <a:gd name="connsiteX10" fmla="*/ 1166 w 10000"/>
              <a:gd name="connsiteY10" fmla="*/ 7310 h 10000"/>
              <a:gd name="connsiteX11" fmla="*/ 298 w 10000"/>
              <a:gd name="connsiteY11" fmla="*/ 10000 h 10000"/>
              <a:gd name="connsiteX12" fmla="*/ 0 w 10000"/>
              <a:gd name="connsiteY12" fmla="*/ 9925 h 10000"/>
              <a:gd name="connsiteX0" fmla="*/ 0 w 10000"/>
              <a:gd name="connsiteY0" fmla="*/ 9925 h 10000"/>
              <a:gd name="connsiteX1" fmla="*/ 1772 w 10000"/>
              <a:gd name="connsiteY1" fmla="*/ 5016 h 10000"/>
              <a:gd name="connsiteX2" fmla="*/ 2876 w 10000"/>
              <a:gd name="connsiteY2" fmla="*/ 4530 h 10000"/>
              <a:gd name="connsiteX3" fmla="*/ 3846 w 10000"/>
              <a:gd name="connsiteY3" fmla="*/ 6611 h 10000"/>
              <a:gd name="connsiteX4" fmla="*/ 6249 w 10000"/>
              <a:gd name="connsiteY4" fmla="*/ 3090 h 10000"/>
              <a:gd name="connsiteX5" fmla="*/ 10000 w 10000"/>
              <a:gd name="connsiteY5" fmla="*/ 25 h 10000"/>
              <a:gd name="connsiteX6" fmla="*/ 8138 w 10000"/>
              <a:gd name="connsiteY6" fmla="*/ 8881 h 10000"/>
              <a:gd name="connsiteX7" fmla="*/ 5518 w 10000"/>
              <a:gd name="connsiteY7" fmla="*/ 7133 h 10000"/>
              <a:gd name="connsiteX8" fmla="*/ 3013 w 10000"/>
              <a:gd name="connsiteY8" fmla="*/ 8766 h 10000"/>
              <a:gd name="connsiteX9" fmla="*/ 2385 w 10000"/>
              <a:gd name="connsiteY9" fmla="*/ 6116 h 10000"/>
              <a:gd name="connsiteX10" fmla="*/ 1166 w 10000"/>
              <a:gd name="connsiteY10" fmla="*/ 7310 h 10000"/>
              <a:gd name="connsiteX11" fmla="*/ 298 w 10000"/>
              <a:gd name="connsiteY11" fmla="*/ 10000 h 10000"/>
              <a:gd name="connsiteX12" fmla="*/ 0 w 10000"/>
              <a:gd name="connsiteY12" fmla="*/ 9925 h 10000"/>
              <a:gd name="connsiteX0" fmla="*/ 563 w 10563"/>
              <a:gd name="connsiteY0" fmla="*/ 9925 h 13956"/>
              <a:gd name="connsiteX1" fmla="*/ 2335 w 10563"/>
              <a:gd name="connsiteY1" fmla="*/ 5016 h 13956"/>
              <a:gd name="connsiteX2" fmla="*/ 3439 w 10563"/>
              <a:gd name="connsiteY2" fmla="*/ 4530 h 13956"/>
              <a:gd name="connsiteX3" fmla="*/ 4409 w 10563"/>
              <a:gd name="connsiteY3" fmla="*/ 6611 h 13956"/>
              <a:gd name="connsiteX4" fmla="*/ 6812 w 10563"/>
              <a:gd name="connsiteY4" fmla="*/ 3090 h 13956"/>
              <a:gd name="connsiteX5" fmla="*/ 10563 w 10563"/>
              <a:gd name="connsiteY5" fmla="*/ 25 h 13956"/>
              <a:gd name="connsiteX6" fmla="*/ 8701 w 10563"/>
              <a:gd name="connsiteY6" fmla="*/ 8881 h 13956"/>
              <a:gd name="connsiteX7" fmla="*/ 6081 w 10563"/>
              <a:gd name="connsiteY7" fmla="*/ 7133 h 13956"/>
              <a:gd name="connsiteX8" fmla="*/ 3576 w 10563"/>
              <a:gd name="connsiteY8" fmla="*/ 8766 h 13956"/>
              <a:gd name="connsiteX9" fmla="*/ 2948 w 10563"/>
              <a:gd name="connsiteY9" fmla="*/ 6116 h 13956"/>
              <a:gd name="connsiteX10" fmla="*/ 1729 w 10563"/>
              <a:gd name="connsiteY10" fmla="*/ 7310 h 13956"/>
              <a:gd name="connsiteX11" fmla="*/ 46 w 10563"/>
              <a:gd name="connsiteY11" fmla="*/ 13956 h 13956"/>
              <a:gd name="connsiteX12" fmla="*/ 563 w 10563"/>
              <a:gd name="connsiteY12" fmla="*/ 9925 h 13956"/>
              <a:gd name="connsiteX0" fmla="*/ 0 w 10842"/>
              <a:gd name="connsiteY0" fmla="*/ 13866 h 13956"/>
              <a:gd name="connsiteX1" fmla="*/ 2614 w 10842"/>
              <a:gd name="connsiteY1" fmla="*/ 5016 h 13956"/>
              <a:gd name="connsiteX2" fmla="*/ 3718 w 10842"/>
              <a:gd name="connsiteY2" fmla="*/ 4530 h 13956"/>
              <a:gd name="connsiteX3" fmla="*/ 4688 w 10842"/>
              <a:gd name="connsiteY3" fmla="*/ 6611 h 13956"/>
              <a:gd name="connsiteX4" fmla="*/ 7091 w 10842"/>
              <a:gd name="connsiteY4" fmla="*/ 3090 h 13956"/>
              <a:gd name="connsiteX5" fmla="*/ 10842 w 10842"/>
              <a:gd name="connsiteY5" fmla="*/ 25 h 13956"/>
              <a:gd name="connsiteX6" fmla="*/ 8980 w 10842"/>
              <a:gd name="connsiteY6" fmla="*/ 8881 h 13956"/>
              <a:gd name="connsiteX7" fmla="*/ 6360 w 10842"/>
              <a:gd name="connsiteY7" fmla="*/ 7133 h 13956"/>
              <a:gd name="connsiteX8" fmla="*/ 3855 w 10842"/>
              <a:gd name="connsiteY8" fmla="*/ 8766 h 13956"/>
              <a:gd name="connsiteX9" fmla="*/ 3227 w 10842"/>
              <a:gd name="connsiteY9" fmla="*/ 6116 h 13956"/>
              <a:gd name="connsiteX10" fmla="*/ 2008 w 10842"/>
              <a:gd name="connsiteY10" fmla="*/ 7310 h 13956"/>
              <a:gd name="connsiteX11" fmla="*/ 325 w 10842"/>
              <a:gd name="connsiteY11" fmla="*/ 13956 h 13956"/>
              <a:gd name="connsiteX12" fmla="*/ 0 w 10842"/>
              <a:gd name="connsiteY12" fmla="*/ 13866 h 13956"/>
              <a:gd name="connsiteX0" fmla="*/ 0 w 10842"/>
              <a:gd name="connsiteY0" fmla="*/ 13866 h 13956"/>
              <a:gd name="connsiteX1" fmla="*/ 2614 w 10842"/>
              <a:gd name="connsiteY1" fmla="*/ 5016 h 13956"/>
              <a:gd name="connsiteX2" fmla="*/ 3718 w 10842"/>
              <a:gd name="connsiteY2" fmla="*/ 4530 h 13956"/>
              <a:gd name="connsiteX3" fmla="*/ 4688 w 10842"/>
              <a:gd name="connsiteY3" fmla="*/ 6611 h 13956"/>
              <a:gd name="connsiteX4" fmla="*/ 7091 w 10842"/>
              <a:gd name="connsiteY4" fmla="*/ 3090 h 13956"/>
              <a:gd name="connsiteX5" fmla="*/ 10842 w 10842"/>
              <a:gd name="connsiteY5" fmla="*/ 25 h 13956"/>
              <a:gd name="connsiteX6" fmla="*/ 8980 w 10842"/>
              <a:gd name="connsiteY6" fmla="*/ 8881 h 13956"/>
              <a:gd name="connsiteX7" fmla="*/ 6360 w 10842"/>
              <a:gd name="connsiteY7" fmla="*/ 7133 h 13956"/>
              <a:gd name="connsiteX8" fmla="*/ 3855 w 10842"/>
              <a:gd name="connsiteY8" fmla="*/ 8766 h 13956"/>
              <a:gd name="connsiteX9" fmla="*/ 3051 w 10842"/>
              <a:gd name="connsiteY9" fmla="*/ 6438 h 13956"/>
              <a:gd name="connsiteX10" fmla="*/ 2008 w 10842"/>
              <a:gd name="connsiteY10" fmla="*/ 7310 h 13956"/>
              <a:gd name="connsiteX11" fmla="*/ 325 w 10842"/>
              <a:gd name="connsiteY11" fmla="*/ 13956 h 13956"/>
              <a:gd name="connsiteX12" fmla="*/ 0 w 10842"/>
              <a:gd name="connsiteY12" fmla="*/ 13866 h 13956"/>
              <a:gd name="connsiteX0" fmla="*/ 0 w 10842"/>
              <a:gd name="connsiteY0" fmla="*/ 13866 h 13956"/>
              <a:gd name="connsiteX1" fmla="*/ 2614 w 10842"/>
              <a:gd name="connsiteY1" fmla="*/ 5016 h 13956"/>
              <a:gd name="connsiteX2" fmla="*/ 3718 w 10842"/>
              <a:gd name="connsiteY2" fmla="*/ 4530 h 13956"/>
              <a:gd name="connsiteX3" fmla="*/ 4688 w 10842"/>
              <a:gd name="connsiteY3" fmla="*/ 6611 h 13956"/>
              <a:gd name="connsiteX4" fmla="*/ 7091 w 10842"/>
              <a:gd name="connsiteY4" fmla="*/ 3090 h 13956"/>
              <a:gd name="connsiteX5" fmla="*/ 10842 w 10842"/>
              <a:gd name="connsiteY5" fmla="*/ 25 h 13956"/>
              <a:gd name="connsiteX6" fmla="*/ 8980 w 10842"/>
              <a:gd name="connsiteY6" fmla="*/ 8881 h 13956"/>
              <a:gd name="connsiteX7" fmla="*/ 6360 w 10842"/>
              <a:gd name="connsiteY7" fmla="*/ 7133 h 13956"/>
              <a:gd name="connsiteX8" fmla="*/ 3855 w 10842"/>
              <a:gd name="connsiteY8" fmla="*/ 8766 h 13956"/>
              <a:gd name="connsiteX9" fmla="*/ 3051 w 10842"/>
              <a:gd name="connsiteY9" fmla="*/ 6438 h 13956"/>
              <a:gd name="connsiteX10" fmla="*/ 2008 w 10842"/>
              <a:gd name="connsiteY10" fmla="*/ 7310 h 13956"/>
              <a:gd name="connsiteX11" fmla="*/ 325 w 10842"/>
              <a:gd name="connsiteY11" fmla="*/ 13956 h 13956"/>
              <a:gd name="connsiteX12" fmla="*/ 0 w 10842"/>
              <a:gd name="connsiteY12" fmla="*/ 13866 h 13956"/>
              <a:gd name="connsiteX0" fmla="*/ 0 w 10842"/>
              <a:gd name="connsiteY0" fmla="*/ 13866 h 13956"/>
              <a:gd name="connsiteX1" fmla="*/ 2614 w 10842"/>
              <a:gd name="connsiteY1" fmla="*/ 5016 h 13956"/>
              <a:gd name="connsiteX2" fmla="*/ 3718 w 10842"/>
              <a:gd name="connsiteY2" fmla="*/ 4530 h 13956"/>
              <a:gd name="connsiteX3" fmla="*/ 4688 w 10842"/>
              <a:gd name="connsiteY3" fmla="*/ 6611 h 13956"/>
              <a:gd name="connsiteX4" fmla="*/ 7091 w 10842"/>
              <a:gd name="connsiteY4" fmla="*/ 3090 h 13956"/>
              <a:gd name="connsiteX5" fmla="*/ 10842 w 10842"/>
              <a:gd name="connsiteY5" fmla="*/ 25 h 13956"/>
              <a:gd name="connsiteX6" fmla="*/ 8980 w 10842"/>
              <a:gd name="connsiteY6" fmla="*/ 8881 h 13956"/>
              <a:gd name="connsiteX7" fmla="*/ 6360 w 10842"/>
              <a:gd name="connsiteY7" fmla="*/ 7133 h 13956"/>
              <a:gd name="connsiteX8" fmla="*/ 3855 w 10842"/>
              <a:gd name="connsiteY8" fmla="*/ 8766 h 13956"/>
              <a:gd name="connsiteX9" fmla="*/ 3051 w 10842"/>
              <a:gd name="connsiteY9" fmla="*/ 6438 h 13956"/>
              <a:gd name="connsiteX10" fmla="*/ 2008 w 10842"/>
              <a:gd name="connsiteY10" fmla="*/ 7310 h 13956"/>
              <a:gd name="connsiteX11" fmla="*/ 325 w 10842"/>
              <a:gd name="connsiteY11" fmla="*/ 13956 h 13956"/>
              <a:gd name="connsiteX12" fmla="*/ 0 w 10842"/>
              <a:gd name="connsiteY12" fmla="*/ 13866 h 13956"/>
              <a:gd name="connsiteX0" fmla="*/ 0 w 10842"/>
              <a:gd name="connsiteY0" fmla="*/ 13866 h 13956"/>
              <a:gd name="connsiteX1" fmla="*/ 2614 w 10842"/>
              <a:gd name="connsiteY1" fmla="*/ 5016 h 13956"/>
              <a:gd name="connsiteX2" fmla="*/ 3718 w 10842"/>
              <a:gd name="connsiteY2" fmla="*/ 4530 h 13956"/>
              <a:gd name="connsiteX3" fmla="*/ 4688 w 10842"/>
              <a:gd name="connsiteY3" fmla="*/ 6611 h 13956"/>
              <a:gd name="connsiteX4" fmla="*/ 7091 w 10842"/>
              <a:gd name="connsiteY4" fmla="*/ 3090 h 13956"/>
              <a:gd name="connsiteX5" fmla="*/ 10842 w 10842"/>
              <a:gd name="connsiteY5" fmla="*/ 25 h 13956"/>
              <a:gd name="connsiteX6" fmla="*/ 8980 w 10842"/>
              <a:gd name="connsiteY6" fmla="*/ 8881 h 13956"/>
              <a:gd name="connsiteX7" fmla="*/ 6360 w 10842"/>
              <a:gd name="connsiteY7" fmla="*/ 7133 h 13956"/>
              <a:gd name="connsiteX8" fmla="*/ 3855 w 10842"/>
              <a:gd name="connsiteY8" fmla="*/ 8766 h 13956"/>
              <a:gd name="connsiteX9" fmla="*/ 3051 w 10842"/>
              <a:gd name="connsiteY9" fmla="*/ 6438 h 13956"/>
              <a:gd name="connsiteX10" fmla="*/ 2076 w 10842"/>
              <a:gd name="connsiteY10" fmla="*/ 7513 h 13956"/>
              <a:gd name="connsiteX11" fmla="*/ 325 w 10842"/>
              <a:gd name="connsiteY11" fmla="*/ 13956 h 13956"/>
              <a:gd name="connsiteX12" fmla="*/ 0 w 10842"/>
              <a:gd name="connsiteY12" fmla="*/ 13866 h 13956"/>
              <a:gd name="connsiteX0" fmla="*/ 0 w 10842"/>
              <a:gd name="connsiteY0" fmla="*/ 13866 h 13956"/>
              <a:gd name="connsiteX1" fmla="*/ 2614 w 10842"/>
              <a:gd name="connsiteY1" fmla="*/ 5016 h 13956"/>
              <a:gd name="connsiteX2" fmla="*/ 3718 w 10842"/>
              <a:gd name="connsiteY2" fmla="*/ 4530 h 13956"/>
              <a:gd name="connsiteX3" fmla="*/ 4688 w 10842"/>
              <a:gd name="connsiteY3" fmla="*/ 6611 h 13956"/>
              <a:gd name="connsiteX4" fmla="*/ 7091 w 10842"/>
              <a:gd name="connsiteY4" fmla="*/ 3090 h 13956"/>
              <a:gd name="connsiteX5" fmla="*/ 10842 w 10842"/>
              <a:gd name="connsiteY5" fmla="*/ 25 h 13956"/>
              <a:gd name="connsiteX6" fmla="*/ 8980 w 10842"/>
              <a:gd name="connsiteY6" fmla="*/ 8881 h 13956"/>
              <a:gd name="connsiteX7" fmla="*/ 6360 w 10842"/>
              <a:gd name="connsiteY7" fmla="*/ 7133 h 13956"/>
              <a:gd name="connsiteX8" fmla="*/ 3855 w 10842"/>
              <a:gd name="connsiteY8" fmla="*/ 8766 h 13956"/>
              <a:gd name="connsiteX9" fmla="*/ 3051 w 10842"/>
              <a:gd name="connsiteY9" fmla="*/ 6438 h 13956"/>
              <a:gd name="connsiteX10" fmla="*/ 2076 w 10842"/>
              <a:gd name="connsiteY10" fmla="*/ 7513 h 13956"/>
              <a:gd name="connsiteX11" fmla="*/ 325 w 10842"/>
              <a:gd name="connsiteY11" fmla="*/ 13956 h 13956"/>
              <a:gd name="connsiteX12" fmla="*/ 0 w 10842"/>
              <a:gd name="connsiteY12" fmla="*/ 13866 h 13956"/>
              <a:gd name="connsiteX0" fmla="*/ 0 w 10842"/>
              <a:gd name="connsiteY0" fmla="*/ 13866 h 13956"/>
              <a:gd name="connsiteX1" fmla="*/ 2614 w 10842"/>
              <a:gd name="connsiteY1" fmla="*/ 5016 h 13956"/>
              <a:gd name="connsiteX2" fmla="*/ 3718 w 10842"/>
              <a:gd name="connsiteY2" fmla="*/ 4530 h 13956"/>
              <a:gd name="connsiteX3" fmla="*/ 4688 w 10842"/>
              <a:gd name="connsiteY3" fmla="*/ 6611 h 13956"/>
              <a:gd name="connsiteX4" fmla="*/ 7091 w 10842"/>
              <a:gd name="connsiteY4" fmla="*/ 3090 h 13956"/>
              <a:gd name="connsiteX5" fmla="*/ 10842 w 10842"/>
              <a:gd name="connsiteY5" fmla="*/ 25 h 13956"/>
              <a:gd name="connsiteX6" fmla="*/ 8980 w 10842"/>
              <a:gd name="connsiteY6" fmla="*/ 8881 h 13956"/>
              <a:gd name="connsiteX7" fmla="*/ 6360 w 10842"/>
              <a:gd name="connsiteY7" fmla="*/ 7133 h 13956"/>
              <a:gd name="connsiteX8" fmla="*/ 3855 w 10842"/>
              <a:gd name="connsiteY8" fmla="*/ 8766 h 13956"/>
              <a:gd name="connsiteX9" fmla="*/ 3051 w 10842"/>
              <a:gd name="connsiteY9" fmla="*/ 6438 h 13956"/>
              <a:gd name="connsiteX10" fmla="*/ 2076 w 10842"/>
              <a:gd name="connsiteY10" fmla="*/ 7513 h 13956"/>
              <a:gd name="connsiteX11" fmla="*/ 325 w 10842"/>
              <a:gd name="connsiteY11" fmla="*/ 13956 h 13956"/>
              <a:gd name="connsiteX12" fmla="*/ 0 w 10842"/>
              <a:gd name="connsiteY12" fmla="*/ 13866 h 13956"/>
              <a:gd name="connsiteX0" fmla="*/ 0 w 10842"/>
              <a:gd name="connsiteY0" fmla="*/ 13866 h 13956"/>
              <a:gd name="connsiteX1" fmla="*/ 2614 w 10842"/>
              <a:gd name="connsiteY1" fmla="*/ 5016 h 13956"/>
              <a:gd name="connsiteX2" fmla="*/ 3718 w 10842"/>
              <a:gd name="connsiteY2" fmla="*/ 4530 h 13956"/>
              <a:gd name="connsiteX3" fmla="*/ 4688 w 10842"/>
              <a:gd name="connsiteY3" fmla="*/ 6611 h 13956"/>
              <a:gd name="connsiteX4" fmla="*/ 7091 w 10842"/>
              <a:gd name="connsiteY4" fmla="*/ 3090 h 13956"/>
              <a:gd name="connsiteX5" fmla="*/ 10842 w 10842"/>
              <a:gd name="connsiteY5" fmla="*/ 25 h 13956"/>
              <a:gd name="connsiteX6" fmla="*/ 8980 w 10842"/>
              <a:gd name="connsiteY6" fmla="*/ 8881 h 13956"/>
              <a:gd name="connsiteX7" fmla="*/ 6360 w 10842"/>
              <a:gd name="connsiteY7" fmla="*/ 7133 h 13956"/>
              <a:gd name="connsiteX8" fmla="*/ 3855 w 10842"/>
              <a:gd name="connsiteY8" fmla="*/ 8766 h 13956"/>
              <a:gd name="connsiteX9" fmla="*/ 3051 w 10842"/>
              <a:gd name="connsiteY9" fmla="*/ 6438 h 13956"/>
              <a:gd name="connsiteX10" fmla="*/ 2076 w 10842"/>
              <a:gd name="connsiteY10" fmla="*/ 7513 h 13956"/>
              <a:gd name="connsiteX11" fmla="*/ 325 w 10842"/>
              <a:gd name="connsiteY11" fmla="*/ 13956 h 13956"/>
              <a:gd name="connsiteX12" fmla="*/ 0 w 10842"/>
              <a:gd name="connsiteY12" fmla="*/ 13866 h 13956"/>
              <a:gd name="connsiteX0" fmla="*/ 0 w 10842"/>
              <a:gd name="connsiteY0" fmla="*/ 13866 h 13956"/>
              <a:gd name="connsiteX1" fmla="*/ 2614 w 10842"/>
              <a:gd name="connsiteY1" fmla="*/ 5016 h 13956"/>
              <a:gd name="connsiteX2" fmla="*/ 3718 w 10842"/>
              <a:gd name="connsiteY2" fmla="*/ 4530 h 13956"/>
              <a:gd name="connsiteX3" fmla="*/ 4688 w 10842"/>
              <a:gd name="connsiteY3" fmla="*/ 6611 h 13956"/>
              <a:gd name="connsiteX4" fmla="*/ 7091 w 10842"/>
              <a:gd name="connsiteY4" fmla="*/ 3090 h 13956"/>
              <a:gd name="connsiteX5" fmla="*/ 10842 w 10842"/>
              <a:gd name="connsiteY5" fmla="*/ 25 h 13956"/>
              <a:gd name="connsiteX6" fmla="*/ 8980 w 10842"/>
              <a:gd name="connsiteY6" fmla="*/ 8881 h 13956"/>
              <a:gd name="connsiteX7" fmla="*/ 6360 w 10842"/>
              <a:gd name="connsiteY7" fmla="*/ 7133 h 13956"/>
              <a:gd name="connsiteX8" fmla="*/ 3855 w 10842"/>
              <a:gd name="connsiteY8" fmla="*/ 8766 h 13956"/>
              <a:gd name="connsiteX9" fmla="*/ 3051 w 10842"/>
              <a:gd name="connsiteY9" fmla="*/ 6438 h 13956"/>
              <a:gd name="connsiteX10" fmla="*/ 2076 w 10842"/>
              <a:gd name="connsiteY10" fmla="*/ 7513 h 13956"/>
              <a:gd name="connsiteX11" fmla="*/ 325 w 10842"/>
              <a:gd name="connsiteY11" fmla="*/ 13956 h 13956"/>
              <a:gd name="connsiteX12" fmla="*/ 0 w 10842"/>
              <a:gd name="connsiteY12" fmla="*/ 13866 h 13956"/>
              <a:gd name="connsiteX0" fmla="*/ 0 w 10842"/>
              <a:gd name="connsiteY0" fmla="*/ 13866 h 13869"/>
              <a:gd name="connsiteX1" fmla="*/ 2614 w 10842"/>
              <a:gd name="connsiteY1" fmla="*/ 5016 h 13869"/>
              <a:gd name="connsiteX2" fmla="*/ 3718 w 10842"/>
              <a:gd name="connsiteY2" fmla="*/ 4530 h 13869"/>
              <a:gd name="connsiteX3" fmla="*/ 4688 w 10842"/>
              <a:gd name="connsiteY3" fmla="*/ 6611 h 13869"/>
              <a:gd name="connsiteX4" fmla="*/ 7091 w 10842"/>
              <a:gd name="connsiteY4" fmla="*/ 3090 h 13869"/>
              <a:gd name="connsiteX5" fmla="*/ 10842 w 10842"/>
              <a:gd name="connsiteY5" fmla="*/ 25 h 13869"/>
              <a:gd name="connsiteX6" fmla="*/ 8980 w 10842"/>
              <a:gd name="connsiteY6" fmla="*/ 8881 h 13869"/>
              <a:gd name="connsiteX7" fmla="*/ 6360 w 10842"/>
              <a:gd name="connsiteY7" fmla="*/ 7133 h 13869"/>
              <a:gd name="connsiteX8" fmla="*/ 3855 w 10842"/>
              <a:gd name="connsiteY8" fmla="*/ 8766 h 13869"/>
              <a:gd name="connsiteX9" fmla="*/ 3051 w 10842"/>
              <a:gd name="connsiteY9" fmla="*/ 6438 h 13869"/>
              <a:gd name="connsiteX10" fmla="*/ 2076 w 10842"/>
              <a:gd name="connsiteY10" fmla="*/ 7513 h 13869"/>
              <a:gd name="connsiteX11" fmla="*/ 673 w 10842"/>
              <a:gd name="connsiteY11" fmla="*/ 13023 h 13869"/>
              <a:gd name="connsiteX12" fmla="*/ 0 w 10842"/>
              <a:gd name="connsiteY12" fmla="*/ 13866 h 13869"/>
              <a:gd name="connsiteX0" fmla="*/ 0 w 10842"/>
              <a:gd name="connsiteY0" fmla="*/ 13866 h 13869"/>
              <a:gd name="connsiteX1" fmla="*/ 2614 w 10842"/>
              <a:gd name="connsiteY1" fmla="*/ 5016 h 13869"/>
              <a:gd name="connsiteX2" fmla="*/ 3718 w 10842"/>
              <a:gd name="connsiteY2" fmla="*/ 4530 h 13869"/>
              <a:gd name="connsiteX3" fmla="*/ 4688 w 10842"/>
              <a:gd name="connsiteY3" fmla="*/ 6611 h 13869"/>
              <a:gd name="connsiteX4" fmla="*/ 7091 w 10842"/>
              <a:gd name="connsiteY4" fmla="*/ 3090 h 13869"/>
              <a:gd name="connsiteX5" fmla="*/ 10842 w 10842"/>
              <a:gd name="connsiteY5" fmla="*/ 25 h 13869"/>
              <a:gd name="connsiteX6" fmla="*/ 8980 w 10842"/>
              <a:gd name="connsiteY6" fmla="*/ 8881 h 13869"/>
              <a:gd name="connsiteX7" fmla="*/ 6360 w 10842"/>
              <a:gd name="connsiteY7" fmla="*/ 7133 h 13869"/>
              <a:gd name="connsiteX8" fmla="*/ 3855 w 10842"/>
              <a:gd name="connsiteY8" fmla="*/ 8766 h 13869"/>
              <a:gd name="connsiteX9" fmla="*/ 3051 w 10842"/>
              <a:gd name="connsiteY9" fmla="*/ 6438 h 13869"/>
              <a:gd name="connsiteX10" fmla="*/ 2076 w 10842"/>
              <a:gd name="connsiteY10" fmla="*/ 7513 h 13869"/>
              <a:gd name="connsiteX11" fmla="*/ 673 w 10842"/>
              <a:gd name="connsiteY11" fmla="*/ 13023 h 13869"/>
              <a:gd name="connsiteX12" fmla="*/ 0 w 10842"/>
              <a:gd name="connsiteY12" fmla="*/ 13866 h 13869"/>
              <a:gd name="connsiteX0" fmla="*/ 107 w 10436"/>
              <a:gd name="connsiteY0" fmla="*/ 13003 h 13023"/>
              <a:gd name="connsiteX1" fmla="*/ 2208 w 10436"/>
              <a:gd name="connsiteY1" fmla="*/ 5016 h 13023"/>
              <a:gd name="connsiteX2" fmla="*/ 3312 w 10436"/>
              <a:gd name="connsiteY2" fmla="*/ 4530 h 13023"/>
              <a:gd name="connsiteX3" fmla="*/ 4282 w 10436"/>
              <a:gd name="connsiteY3" fmla="*/ 6611 h 13023"/>
              <a:gd name="connsiteX4" fmla="*/ 6685 w 10436"/>
              <a:gd name="connsiteY4" fmla="*/ 3090 h 13023"/>
              <a:gd name="connsiteX5" fmla="*/ 10436 w 10436"/>
              <a:gd name="connsiteY5" fmla="*/ 25 h 13023"/>
              <a:gd name="connsiteX6" fmla="*/ 8574 w 10436"/>
              <a:gd name="connsiteY6" fmla="*/ 8881 h 13023"/>
              <a:gd name="connsiteX7" fmla="*/ 5954 w 10436"/>
              <a:gd name="connsiteY7" fmla="*/ 7133 h 13023"/>
              <a:gd name="connsiteX8" fmla="*/ 3449 w 10436"/>
              <a:gd name="connsiteY8" fmla="*/ 8766 h 13023"/>
              <a:gd name="connsiteX9" fmla="*/ 2645 w 10436"/>
              <a:gd name="connsiteY9" fmla="*/ 6438 h 13023"/>
              <a:gd name="connsiteX10" fmla="*/ 1670 w 10436"/>
              <a:gd name="connsiteY10" fmla="*/ 7513 h 13023"/>
              <a:gd name="connsiteX11" fmla="*/ 267 w 10436"/>
              <a:gd name="connsiteY11" fmla="*/ 13023 h 13023"/>
              <a:gd name="connsiteX12" fmla="*/ 107 w 10436"/>
              <a:gd name="connsiteY12" fmla="*/ 13003 h 13023"/>
              <a:gd name="connsiteX0" fmla="*/ 107 w 11411"/>
              <a:gd name="connsiteY0" fmla="*/ 13003 h 13023"/>
              <a:gd name="connsiteX1" fmla="*/ 2208 w 11411"/>
              <a:gd name="connsiteY1" fmla="*/ 5016 h 13023"/>
              <a:gd name="connsiteX2" fmla="*/ 3312 w 11411"/>
              <a:gd name="connsiteY2" fmla="*/ 4530 h 13023"/>
              <a:gd name="connsiteX3" fmla="*/ 4282 w 11411"/>
              <a:gd name="connsiteY3" fmla="*/ 6611 h 13023"/>
              <a:gd name="connsiteX4" fmla="*/ 6685 w 11411"/>
              <a:gd name="connsiteY4" fmla="*/ 3090 h 13023"/>
              <a:gd name="connsiteX5" fmla="*/ 10436 w 11411"/>
              <a:gd name="connsiteY5" fmla="*/ 25 h 13023"/>
              <a:gd name="connsiteX6" fmla="*/ 11362 w 11411"/>
              <a:gd name="connsiteY6" fmla="*/ 11715 h 13023"/>
              <a:gd name="connsiteX7" fmla="*/ 5954 w 11411"/>
              <a:gd name="connsiteY7" fmla="*/ 7133 h 13023"/>
              <a:gd name="connsiteX8" fmla="*/ 3449 w 11411"/>
              <a:gd name="connsiteY8" fmla="*/ 8766 h 13023"/>
              <a:gd name="connsiteX9" fmla="*/ 2645 w 11411"/>
              <a:gd name="connsiteY9" fmla="*/ 6438 h 13023"/>
              <a:gd name="connsiteX10" fmla="*/ 1670 w 11411"/>
              <a:gd name="connsiteY10" fmla="*/ 7513 h 13023"/>
              <a:gd name="connsiteX11" fmla="*/ 267 w 11411"/>
              <a:gd name="connsiteY11" fmla="*/ 13023 h 13023"/>
              <a:gd name="connsiteX12" fmla="*/ 107 w 11411"/>
              <a:gd name="connsiteY12" fmla="*/ 13003 h 13023"/>
              <a:gd name="connsiteX0" fmla="*/ 107 w 13458"/>
              <a:gd name="connsiteY0" fmla="*/ 11672 h 11692"/>
              <a:gd name="connsiteX1" fmla="*/ 2208 w 13458"/>
              <a:gd name="connsiteY1" fmla="*/ 3685 h 11692"/>
              <a:gd name="connsiteX2" fmla="*/ 3312 w 13458"/>
              <a:gd name="connsiteY2" fmla="*/ 3199 h 11692"/>
              <a:gd name="connsiteX3" fmla="*/ 4282 w 13458"/>
              <a:gd name="connsiteY3" fmla="*/ 5280 h 11692"/>
              <a:gd name="connsiteX4" fmla="*/ 6685 w 13458"/>
              <a:gd name="connsiteY4" fmla="*/ 1759 h 11692"/>
              <a:gd name="connsiteX5" fmla="*/ 13458 w 13458"/>
              <a:gd name="connsiteY5" fmla="*/ 46 h 11692"/>
              <a:gd name="connsiteX6" fmla="*/ 11362 w 13458"/>
              <a:gd name="connsiteY6" fmla="*/ 10384 h 11692"/>
              <a:gd name="connsiteX7" fmla="*/ 5954 w 13458"/>
              <a:gd name="connsiteY7" fmla="*/ 5802 h 11692"/>
              <a:gd name="connsiteX8" fmla="*/ 3449 w 13458"/>
              <a:gd name="connsiteY8" fmla="*/ 7435 h 11692"/>
              <a:gd name="connsiteX9" fmla="*/ 2645 w 13458"/>
              <a:gd name="connsiteY9" fmla="*/ 5107 h 11692"/>
              <a:gd name="connsiteX10" fmla="*/ 1670 w 13458"/>
              <a:gd name="connsiteY10" fmla="*/ 6182 h 11692"/>
              <a:gd name="connsiteX11" fmla="*/ 267 w 13458"/>
              <a:gd name="connsiteY11" fmla="*/ 11692 h 11692"/>
              <a:gd name="connsiteX12" fmla="*/ 107 w 13458"/>
              <a:gd name="connsiteY12" fmla="*/ 11672 h 11692"/>
              <a:gd name="connsiteX0" fmla="*/ 107 w 13458"/>
              <a:gd name="connsiteY0" fmla="*/ 11667 h 11687"/>
              <a:gd name="connsiteX1" fmla="*/ 2208 w 13458"/>
              <a:gd name="connsiteY1" fmla="*/ 3680 h 11687"/>
              <a:gd name="connsiteX2" fmla="*/ 3312 w 13458"/>
              <a:gd name="connsiteY2" fmla="*/ 3194 h 11687"/>
              <a:gd name="connsiteX3" fmla="*/ 4413 w 13458"/>
              <a:gd name="connsiteY3" fmla="*/ 4226 h 11687"/>
              <a:gd name="connsiteX4" fmla="*/ 6685 w 13458"/>
              <a:gd name="connsiteY4" fmla="*/ 1754 h 11687"/>
              <a:gd name="connsiteX5" fmla="*/ 13458 w 13458"/>
              <a:gd name="connsiteY5" fmla="*/ 41 h 11687"/>
              <a:gd name="connsiteX6" fmla="*/ 11362 w 13458"/>
              <a:gd name="connsiteY6" fmla="*/ 10379 h 11687"/>
              <a:gd name="connsiteX7" fmla="*/ 5954 w 13458"/>
              <a:gd name="connsiteY7" fmla="*/ 5797 h 11687"/>
              <a:gd name="connsiteX8" fmla="*/ 3449 w 13458"/>
              <a:gd name="connsiteY8" fmla="*/ 7430 h 11687"/>
              <a:gd name="connsiteX9" fmla="*/ 2645 w 13458"/>
              <a:gd name="connsiteY9" fmla="*/ 5102 h 11687"/>
              <a:gd name="connsiteX10" fmla="*/ 1670 w 13458"/>
              <a:gd name="connsiteY10" fmla="*/ 6177 h 11687"/>
              <a:gd name="connsiteX11" fmla="*/ 267 w 13458"/>
              <a:gd name="connsiteY11" fmla="*/ 11687 h 11687"/>
              <a:gd name="connsiteX12" fmla="*/ 107 w 13458"/>
              <a:gd name="connsiteY12" fmla="*/ 11667 h 11687"/>
              <a:gd name="connsiteX0" fmla="*/ 107 w 13458"/>
              <a:gd name="connsiteY0" fmla="*/ 11660 h 11680"/>
              <a:gd name="connsiteX1" fmla="*/ 2208 w 13458"/>
              <a:gd name="connsiteY1" fmla="*/ 3673 h 11680"/>
              <a:gd name="connsiteX2" fmla="*/ 3312 w 13458"/>
              <a:gd name="connsiteY2" fmla="*/ 3187 h 11680"/>
              <a:gd name="connsiteX3" fmla="*/ 4413 w 13458"/>
              <a:gd name="connsiteY3" fmla="*/ 4219 h 11680"/>
              <a:gd name="connsiteX4" fmla="*/ 6877 w 13458"/>
              <a:gd name="connsiteY4" fmla="*/ 2060 h 11680"/>
              <a:gd name="connsiteX5" fmla="*/ 13458 w 13458"/>
              <a:gd name="connsiteY5" fmla="*/ 34 h 11680"/>
              <a:gd name="connsiteX6" fmla="*/ 11362 w 13458"/>
              <a:gd name="connsiteY6" fmla="*/ 10372 h 11680"/>
              <a:gd name="connsiteX7" fmla="*/ 5954 w 13458"/>
              <a:gd name="connsiteY7" fmla="*/ 5790 h 11680"/>
              <a:gd name="connsiteX8" fmla="*/ 3449 w 13458"/>
              <a:gd name="connsiteY8" fmla="*/ 7423 h 11680"/>
              <a:gd name="connsiteX9" fmla="*/ 2645 w 13458"/>
              <a:gd name="connsiteY9" fmla="*/ 5095 h 11680"/>
              <a:gd name="connsiteX10" fmla="*/ 1670 w 13458"/>
              <a:gd name="connsiteY10" fmla="*/ 6170 h 11680"/>
              <a:gd name="connsiteX11" fmla="*/ 267 w 13458"/>
              <a:gd name="connsiteY11" fmla="*/ 11680 h 11680"/>
              <a:gd name="connsiteX12" fmla="*/ 107 w 13458"/>
              <a:gd name="connsiteY12" fmla="*/ 11660 h 11680"/>
              <a:gd name="connsiteX0" fmla="*/ 107 w 13458"/>
              <a:gd name="connsiteY0" fmla="*/ 12271 h 12291"/>
              <a:gd name="connsiteX1" fmla="*/ 2208 w 13458"/>
              <a:gd name="connsiteY1" fmla="*/ 4284 h 12291"/>
              <a:gd name="connsiteX2" fmla="*/ 3312 w 13458"/>
              <a:gd name="connsiteY2" fmla="*/ 3798 h 12291"/>
              <a:gd name="connsiteX3" fmla="*/ 4413 w 13458"/>
              <a:gd name="connsiteY3" fmla="*/ 4830 h 12291"/>
              <a:gd name="connsiteX4" fmla="*/ 6877 w 13458"/>
              <a:gd name="connsiteY4" fmla="*/ 2671 h 12291"/>
              <a:gd name="connsiteX5" fmla="*/ 9396 w 13458"/>
              <a:gd name="connsiteY5" fmla="*/ 1116 h 12291"/>
              <a:gd name="connsiteX6" fmla="*/ 13458 w 13458"/>
              <a:gd name="connsiteY6" fmla="*/ 645 h 12291"/>
              <a:gd name="connsiteX7" fmla="*/ 11362 w 13458"/>
              <a:gd name="connsiteY7" fmla="*/ 10983 h 12291"/>
              <a:gd name="connsiteX8" fmla="*/ 5954 w 13458"/>
              <a:gd name="connsiteY8" fmla="*/ 6401 h 12291"/>
              <a:gd name="connsiteX9" fmla="*/ 3449 w 13458"/>
              <a:gd name="connsiteY9" fmla="*/ 8034 h 12291"/>
              <a:gd name="connsiteX10" fmla="*/ 2645 w 13458"/>
              <a:gd name="connsiteY10" fmla="*/ 5706 h 12291"/>
              <a:gd name="connsiteX11" fmla="*/ 1670 w 13458"/>
              <a:gd name="connsiteY11" fmla="*/ 6781 h 12291"/>
              <a:gd name="connsiteX12" fmla="*/ 267 w 13458"/>
              <a:gd name="connsiteY12" fmla="*/ 12291 h 12291"/>
              <a:gd name="connsiteX13" fmla="*/ 107 w 13458"/>
              <a:gd name="connsiteY13" fmla="*/ 12271 h 12291"/>
              <a:gd name="connsiteX0" fmla="*/ 107 w 13458"/>
              <a:gd name="connsiteY0" fmla="*/ 12271 h 12291"/>
              <a:gd name="connsiteX1" fmla="*/ 2208 w 13458"/>
              <a:gd name="connsiteY1" fmla="*/ 4284 h 12291"/>
              <a:gd name="connsiteX2" fmla="*/ 3312 w 13458"/>
              <a:gd name="connsiteY2" fmla="*/ 3798 h 12291"/>
              <a:gd name="connsiteX3" fmla="*/ 4413 w 13458"/>
              <a:gd name="connsiteY3" fmla="*/ 4830 h 12291"/>
              <a:gd name="connsiteX4" fmla="*/ 6877 w 13458"/>
              <a:gd name="connsiteY4" fmla="*/ 2671 h 12291"/>
              <a:gd name="connsiteX5" fmla="*/ 9396 w 13458"/>
              <a:gd name="connsiteY5" fmla="*/ 1116 h 12291"/>
              <a:gd name="connsiteX6" fmla="*/ 13458 w 13458"/>
              <a:gd name="connsiteY6" fmla="*/ 645 h 12291"/>
              <a:gd name="connsiteX7" fmla="*/ 11362 w 13458"/>
              <a:gd name="connsiteY7" fmla="*/ 10983 h 12291"/>
              <a:gd name="connsiteX8" fmla="*/ 5932 w 13458"/>
              <a:gd name="connsiteY8" fmla="*/ 6755 h 12291"/>
              <a:gd name="connsiteX9" fmla="*/ 3449 w 13458"/>
              <a:gd name="connsiteY9" fmla="*/ 8034 h 12291"/>
              <a:gd name="connsiteX10" fmla="*/ 2645 w 13458"/>
              <a:gd name="connsiteY10" fmla="*/ 5706 h 12291"/>
              <a:gd name="connsiteX11" fmla="*/ 1670 w 13458"/>
              <a:gd name="connsiteY11" fmla="*/ 6781 h 12291"/>
              <a:gd name="connsiteX12" fmla="*/ 267 w 13458"/>
              <a:gd name="connsiteY12" fmla="*/ 12291 h 12291"/>
              <a:gd name="connsiteX13" fmla="*/ 107 w 13458"/>
              <a:gd name="connsiteY13" fmla="*/ 12271 h 12291"/>
              <a:gd name="connsiteX0" fmla="*/ 107 w 13458"/>
              <a:gd name="connsiteY0" fmla="*/ 12271 h 12291"/>
              <a:gd name="connsiteX1" fmla="*/ 2208 w 13458"/>
              <a:gd name="connsiteY1" fmla="*/ 4284 h 12291"/>
              <a:gd name="connsiteX2" fmla="*/ 3312 w 13458"/>
              <a:gd name="connsiteY2" fmla="*/ 3798 h 12291"/>
              <a:gd name="connsiteX3" fmla="*/ 4413 w 13458"/>
              <a:gd name="connsiteY3" fmla="*/ 4830 h 12291"/>
              <a:gd name="connsiteX4" fmla="*/ 6957 w 13458"/>
              <a:gd name="connsiteY4" fmla="*/ 2944 h 12291"/>
              <a:gd name="connsiteX5" fmla="*/ 9396 w 13458"/>
              <a:gd name="connsiteY5" fmla="*/ 1116 h 12291"/>
              <a:gd name="connsiteX6" fmla="*/ 13458 w 13458"/>
              <a:gd name="connsiteY6" fmla="*/ 645 h 12291"/>
              <a:gd name="connsiteX7" fmla="*/ 11362 w 13458"/>
              <a:gd name="connsiteY7" fmla="*/ 10983 h 12291"/>
              <a:gd name="connsiteX8" fmla="*/ 5932 w 13458"/>
              <a:gd name="connsiteY8" fmla="*/ 6755 h 12291"/>
              <a:gd name="connsiteX9" fmla="*/ 3449 w 13458"/>
              <a:gd name="connsiteY9" fmla="*/ 8034 h 12291"/>
              <a:gd name="connsiteX10" fmla="*/ 2645 w 13458"/>
              <a:gd name="connsiteY10" fmla="*/ 5706 h 12291"/>
              <a:gd name="connsiteX11" fmla="*/ 1670 w 13458"/>
              <a:gd name="connsiteY11" fmla="*/ 6781 h 12291"/>
              <a:gd name="connsiteX12" fmla="*/ 267 w 13458"/>
              <a:gd name="connsiteY12" fmla="*/ 12291 h 12291"/>
              <a:gd name="connsiteX13" fmla="*/ 107 w 13458"/>
              <a:gd name="connsiteY13" fmla="*/ 12271 h 12291"/>
              <a:gd name="connsiteX0" fmla="*/ 107 w 13458"/>
              <a:gd name="connsiteY0" fmla="*/ 12271 h 12291"/>
              <a:gd name="connsiteX1" fmla="*/ 2208 w 13458"/>
              <a:gd name="connsiteY1" fmla="*/ 4284 h 12291"/>
              <a:gd name="connsiteX2" fmla="*/ 3312 w 13458"/>
              <a:gd name="connsiteY2" fmla="*/ 3798 h 12291"/>
              <a:gd name="connsiteX3" fmla="*/ 4260 w 13458"/>
              <a:gd name="connsiteY3" fmla="*/ 5157 h 12291"/>
              <a:gd name="connsiteX4" fmla="*/ 6957 w 13458"/>
              <a:gd name="connsiteY4" fmla="*/ 2944 h 12291"/>
              <a:gd name="connsiteX5" fmla="*/ 9396 w 13458"/>
              <a:gd name="connsiteY5" fmla="*/ 1116 h 12291"/>
              <a:gd name="connsiteX6" fmla="*/ 13458 w 13458"/>
              <a:gd name="connsiteY6" fmla="*/ 645 h 12291"/>
              <a:gd name="connsiteX7" fmla="*/ 11362 w 13458"/>
              <a:gd name="connsiteY7" fmla="*/ 10983 h 12291"/>
              <a:gd name="connsiteX8" fmla="*/ 5932 w 13458"/>
              <a:gd name="connsiteY8" fmla="*/ 6755 h 12291"/>
              <a:gd name="connsiteX9" fmla="*/ 3449 w 13458"/>
              <a:gd name="connsiteY9" fmla="*/ 8034 h 12291"/>
              <a:gd name="connsiteX10" fmla="*/ 2645 w 13458"/>
              <a:gd name="connsiteY10" fmla="*/ 5706 h 12291"/>
              <a:gd name="connsiteX11" fmla="*/ 1670 w 13458"/>
              <a:gd name="connsiteY11" fmla="*/ 6781 h 12291"/>
              <a:gd name="connsiteX12" fmla="*/ 267 w 13458"/>
              <a:gd name="connsiteY12" fmla="*/ 12291 h 12291"/>
              <a:gd name="connsiteX13" fmla="*/ 107 w 13458"/>
              <a:gd name="connsiteY13" fmla="*/ 12271 h 12291"/>
              <a:gd name="connsiteX0" fmla="*/ 107 w 13458"/>
              <a:gd name="connsiteY0" fmla="*/ 12271 h 12291"/>
              <a:gd name="connsiteX1" fmla="*/ 2208 w 13458"/>
              <a:gd name="connsiteY1" fmla="*/ 4284 h 12291"/>
              <a:gd name="connsiteX2" fmla="*/ 3312 w 13458"/>
              <a:gd name="connsiteY2" fmla="*/ 3798 h 12291"/>
              <a:gd name="connsiteX3" fmla="*/ 4347 w 13458"/>
              <a:gd name="connsiteY3" fmla="*/ 4816 h 12291"/>
              <a:gd name="connsiteX4" fmla="*/ 6957 w 13458"/>
              <a:gd name="connsiteY4" fmla="*/ 2944 h 12291"/>
              <a:gd name="connsiteX5" fmla="*/ 9396 w 13458"/>
              <a:gd name="connsiteY5" fmla="*/ 1116 h 12291"/>
              <a:gd name="connsiteX6" fmla="*/ 13458 w 13458"/>
              <a:gd name="connsiteY6" fmla="*/ 645 h 12291"/>
              <a:gd name="connsiteX7" fmla="*/ 11362 w 13458"/>
              <a:gd name="connsiteY7" fmla="*/ 10983 h 12291"/>
              <a:gd name="connsiteX8" fmla="*/ 5932 w 13458"/>
              <a:gd name="connsiteY8" fmla="*/ 6755 h 12291"/>
              <a:gd name="connsiteX9" fmla="*/ 3449 w 13458"/>
              <a:gd name="connsiteY9" fmla="*/ 8034 h 12291"/>
              <a:gd name="connsiteX10" fmla="*/ 2645 w 13458"/>
              <a:gd name="connsiteY10" fmla="*/ 5706 h 12291"/>
              <a:gd name="connsiteX11" fmla="*/ 1670 w 13458"/>
              <a:gd name="connsiteY11" fmla="*/ 6781 h 12291"/>
              <a:gd name="connsiteX12" fmla="*/ 267 w 13458"/>
              <a:gd name="connsiteY12" fmla="*/ 12291 h 12291"/>
              <a:gd name="connsiteX13" fmla="*/ 107 w 13458"/>
              <a:gd name="connsiteY13" fmla="*/ 12271 h 12291"/>
              <a:gd name="connsiteX0" fmla="*/ 107 w 13458"/>
              <a:gd name="connsiteY0" fmla="*/ 12271 h 12291"/>
              <a:gd name="connsiteX1" fmla="*/ 2208 w 13458"/>
              <a:gd name="connsiteY1" fmla="*/ 4284 h 12291"/>
              <a:gd name="connsiteX2" fmla="*/ 3312 w 13458"/>
              <a:gd name="connsiteY2" fmla="*/ 3798 h 12291"/>
              <a:gd name="connsiteX3" fmla="*/ 4347 w 13458"/>
              <a:gd name="connsiteY3" fmla="*/ 4816 h 12291"/>
              <a:gd name="connsiteX4" fmla="*/ 6939 w 13458"/>
              <a:gd name="connsiteY4" fmla="*/ 2616 h 12291"/>
              <a:gd name="connsiteX5" fmla="*/ 9396 w 13458"/>
              <a:gd name="connsiteY5" fmla="*/ 1116 h 12291"/>
              <a:gd name="connsiteX6" fmla="*/ 13458 w 13458"/>
              <a:gd name="connsiteY6" fmla="*/ 645 h 12291"/>
              <a:gd name="connsiteX7" fmla="*/ 11362 w 13458"/>
              <a:gd name="connsiteY7" fmla="*/ 10983 h 12291"/>
              <a:gd name="connsiteX8" fmla="*/ 5932 w 13458"/>
              <a:gd name="connsiteY8" fmla="*/ 6755 h 12291"/>
              <a:gd name="connsiteX9" fmla="*/ 3449 w 13458"/>
              <a:gd name="connsiteY9" fmla="*/ 8034 h 12291"/>
              <a:gd name="connsiteX10" fmla="*/ 2645 w 13458"/>
              <a:gd name="connsiteY10" fmla="*/ 5706 h 12291"/>
              <a:gd name="connsiteX11" fmla="*/ 1670 w 13458"/>
              <a:gd name="connsiteY11" fmla="*/ 6781 h 12291"/>
              <a:gd name="connsiteX12" fmla="*/ 267 w 13458"/>
              <a:gd name="connsiteY12" fmla="*/ 12291 h 12291"/>
              <a:gd name="connsiteX13" fmla="*/ 107 w 13458"/>
              <a:gd name="connsiteY13" fmla="*/ 12271 h 12291"/>
              <a:gd name="connsiteX0" fmla="*/ 107 w 13458"/>
              <a:gd name="connsiteY0" fmla="*/ 12271 h 12291"/>
              <a:gd name="connsiteX1" fmla="*/ 2208 w 13458"/>
              <a:gd name="connsiteY1" fmla="*/ 4284 h 12291"/>
              <a:gd name="connsiteX2" fmla="*/ 3312 w 13458"/>
              <a:gd name="connsiteY2" fmla="*/ 3798 h 12291"/>
              <a:gd name="connsiteX3" fmla="*/ 4347 w 13458"/>
              <a:gd name="connsiteY3" fmla="*/ 4816 h 12291"/>
              <a:gd name="connsiteX4" fmla="*/ 6939 w 13458"/>
              <a:gd name="connsiteY4" fmla="*/ 2616 h 12291"/>
              <a:gd name="connsiteX5" fmla="*/ 9396 w 13458"/>
              <a:gd name="connsiteY5" fmla="*/ 1116 h 12291"/>
              <a:gd name="connsiteX6" fmla="*/ 13458 w 13458"/>
              <a:gd name="connsiteY6" fmla="*/ 645 h 12291"/>
              <a:gd name="connsiteX7" fmla="*/ 11362 w 13458"/>
              <a:gd name="connsiteY7" fmla="*/ 10983 h 12291"/>
              <a:gd name="connsiteX8" fmla="*/ 8250 w 13458"/>
              <a:gd name="connsiteY8" fmla="*/ 7506 h 12291"/>
              <a:gd name="connsiteX9" fmla="*/ 5932 w 13458"/>
              <a:gd name="connsiteY9" fmla="*/ 6755 h 12291"/>
              <a:gd name="connsiteX10" fmla="*/ 3449 w 13458"/>
              <a:gd name="connsiteY10" fmla="*/ 8034 h 12291"/>
              <a:gd name="connsiteX11" fmla="*/ 2645 w 13458"/>
              <a:gd name="connsiteY11" fmla="*/ 5706 h 12291"/>
              <a:gd name="connsiteX12" fmla="*/ 1670 w 13458"/>
              <a:gd name="connsiteY12" fmla="*/ 6781 h 12291"/>
              <a:gd name="connsiteX13" fmla="*/ 267 w 13458"/>
              <a:gd name="connsiteY13" fmla="*/ 12291 h 12291"/>
              <a:gd name="connsiteX14" fmla="*/ 107 w 13458"/>
              <a:gd name="connsiteY14" fmla="*/ 12271 h 12291"/>
              <a:gd name="connsiteX0" fmla="*/ 107 w 13458"/>
              <a:gd name="connsiteY0" fmla="*/ 12271 h 12291"/>
              <a:gd name="connsiteX1" fmla="*/ 2208 w 13458"/>
              <a:gd name="connsiteY1" fmla="*/ 4284 h 12291"/>
              <a:gd name="connsiteX2" fmla="*/ 3312 w 13458"/>
              <a:gd name="connsiteY2" fmla="*/ 3798 h 12291"/>
              <a:gd name="connsiteX3" fmla="*/ 4347 w 13458"/>
              <a:gd name="connsiteY3" fmla="*/ 4816 h 12291"/>
              <a:gd name="connsiteX4" fmla="*/ 6939 w 13458"/>
              <a:gd name="connsiteY4" fmla="*/ 2616 h 12291"/>
              <a:gd name="connsiteX5" fmla="*/ 9396 w 13458"/>
              <a:gd name="connsiteY5" fmla="*/ 1116 h 12291"/>
              <a:gd name="connsiteX6" fmla="*/ 13458 w 13458"/>
              <a:gd name="connsiteY6" fmla="*/ 645 h 12291"/>
              <a:gd name="connsiteX7" fmla="*/ 11362 w 13458"/>
              <a:gd name="connsiteY7" fmla="*/ 10983 h 12291"/>
              <a:gd name="connsiteX8" fmla="*/ 8250 w 13458"/>
              <a:gd name="connsiteY8" fmla="*/ 7506 h 12291"/>
              <a:gd name="connsiteX9" fmla="*/ 5932 w 13458"/>
              <a:gd name="connsiteY9" fmla="*/ 6755 h 12291"/>
              <a:gd name="connsiteX10" fmla="*/ 3449 w 13458"/>
              <a:gd name="connsiteY10" fmla="*/ 8034 h 12291"/>
              <a:gd name="connsiteX11" fmla="*/ 2645 w 13458"/>
              <a:gd name="connsiteY11" fmla="*/ 5706 h 12291"/>
              <a:gd name="connsiteX12" fmla="*/ 1670 w 13458"/>
              <a:gd name="connsiteY12" fmla="*/ 6781 h 12291"/>
              <a:gd name="connsiteX13" fmla="*/ 267 w 13458"/>
              <a:gd name="connsiteY13" fmla="*/ 12291 h 12291"/>
              <a:gd name="connsiteX14" fmla="*/ 107 w 13458"/>
              <a:gd name="connsiteY14" fmla="*/ 12271 h 12291"/>
              <a:gd name="connsiteX0" fmla="*/ 107 w 13458"/>
              <a:gd name="connsiteY0" fmla="*/ 12271 h 12291"/>
              <a:gd name="connsiteX1" fmla="*/ 2208 w 13458"/>
              <a:gd name="connsiteY1" fmla="*/ 4284 h 12291"/>
              <a:gd name="connsiteX2" fmla="*/ 3312 w 13458"/>
              <a:gd name="connsiteY2" fmla="*/ 3798 h 12291"/>
              <a:gd name="connsiteX3" fmla="*/ 4347 w 13458"/>
              <a:gd name="connsiteY3" fmla="*/ 4816 h 12291"/>
              <a:gd name="connsiteX4" fmla="*/ 6939 w 13458"/>
              <a:gd name="connsiteY4" fmla="*/ 2616 h 12291"/>
              <a:gd name="connsiteX5" fmla="*/ 9396 w 13458"/>
              <a:gd name="connsiteY5" fmla="*/ 1116 h 12291"/>
              <a:gd name="connsiteX6" fmla="*/ 13458 w 13458"/>
              <a:gd name="connsiteY6" fmla="*/ 645 h 12291"/>
              <a:gd name="connsiteX7" fmla="*/ 11362 w 13458"/>
              <a:gd name="connsiteY7" fmla="*/ 10983 h 12291"/>
              <a:gd name="connsiteX8" fmla="*/ 8250 w 13458"/>
              <a:gd name="connsiteY8" fmla="*/ 7506 h 12291"/>
              <a:gd name="connsiteX9" fmla="*/ 5932 w 13458"/>
              <a:gd name="connsiteY9" fmla="*/ 6755 h 12291"/>
              <a:gd name="connsiteX10" fmla="*/ 3449 w 13458"/>
              <a:gd name="connsiteY10" fmla="*/ 8034 h 12291"/>
              <a:gd name="connsiteX11" fmla="*/ 2645 w 13458"/>
              <a:gd name="connsiteY11" fmla="*/ 5706 h 12291"/>
              <a:gd name="connsiteX12" fmla="*/ 1670 w 13458"/>
              <a:gd name="connsiteY12" fmla="*/ 6781 h 12291"/>
              <a:gd name="connsiteX13" fmla="*/ 267 w 13458"/>
              <a:gd name="connsiteY13" fmla="*/ 12291 h 12291"/>
              <a:gd name="connsiteX14" fmla="*/ 107 w 13458"/>
              <a:gd name="connsiteY14" fmla="*/ 12271 h 12291"/>
              <a:gd name="connsiteX0" fmla="*/ 107 w 13458"/>
              <a:gd name="connsiteY0" fmla="*/ 11628 h 11648"/>
              <a:gd name="connsiteX1" fmla="*/ 2208 w 13458"/>
              <a:gd name="connsiteY1" fmla="*/ 3641 h 11648"/>
              <a:gd name="connsiteX2" fmla="*/ 3312 w 13458"/>
              <a:gd name="connsiteY2" fmla="*/ 3155 h 11648"/>
              <a:gd name="connsiteX3" fmla="*/ 4347 w 13458"/>
              <a:gd name="connsiteY3" fmla="*/ 4173 h 11648"/>
              <a:gd name="connsiteX4" fmla="*/ 6939 w 13458"/>
              <a:gd name="connsiteY4" fmla="*/ 1973 h 11648"/>
              <a:gd name="connsiteX5" fmla="*/ 9396 w 13458"/>
              <a:gd name="connsiteY5" fmla="*/ 473 h 11648"/>
              <a:gd name="connsiteX6" fmla="*/ 13458 w 13458"/>
              <a:gd name="connsiteY6" fmla="*/ 2 h 11648"/>
              <a:gd name="connsiteX7" fmla="*/ 11362 w 13458"/>
              <a:gd name="connsiteY7" fmla="*/ 10340 h 11648"/>
              <a:gd name="connsiteX8" fmla="*/ 8250 w 13458"/>
              <a:gd name="connsiteY8" fmla="*/ 6863 h 11648"/>
              <a:gd name="connsiteX9" fmla="*/ 5932 w 13458"/>
              <a:gd name="connsiteY9" fmla="*/ 6112 h 11648"/>
              <a:gd name="connsiteX10" fmla="*/ 3449 w 13458"/>
              <a:gd name="connsiteY10" fmla="*/ 7391 h 11648"/>
              <a:gd name="connsiteX11" fmla="*/ 2645 w 13458"/>
              <a:gd name="connsiteY11" fmla="*/ 5063 h 11648"/>
              <a:gd name="connsiteX12" fmla="*/ 1670 w 13458"/>
              <a:gd name="connsiteY12" fmla="*/ 6138 h 11648"/>
              <a:gd name="connsiteX13" fmla="*/ 267 w 13458"/>
              <a:gd name="connsiteY13" fmla="*/ 11648 h 11648"/>
              <a:gd name="connsiteX14" fmla="*/ 107 w 13458"/>
              <a:gd name="connsiteY14" fmla="*/ 11628 h 11648"/>
              <a:gd name="connsiteX0" fmla="*/ 107 w 13458"/>
              <a:gd name="connsiteY0" fmla="*/ 11628 h 11648"/>
              <a:gd name="connsiteX1" fmla="*/ 2208 w 13458"/>
              <a:gd name="connsiteY1" fmla="*/ 3641 h 11648"/>
              <a:gd name="connsiteX2" fmla="*/ 3312 w 13458"/>
              <a:gd name="connsiteY2" fmla="*/ 3155 h 11648"/>
              <a:gd name="connsiteX3" fmla="*/ 4347 w 13458"/>
              <a:gd name="connsiteY3" fmla="*/ 4173 h 11648"/>
              <a:gd name="connsiteX4" fmla="*/ 6939 w 13458"/>
              <a:gd name="connsiteY4" fmla="*/ 1973 h 11648"/>
              <a:gd name="connsiteX5" fmla="*/ 9396 w 13458"/>
              <a:gd name="connsiteY5" fmla="*/ 473 h 11648"/>
              <a:gd name="connsiteX6" fmla="*/ 13458 w 13458"/>
              <a:gd name="connsiteY6" fmla="*/ 2 h 11648"/>
              <a:gd name="connsiteX7" fmla="*/ 11362 w 13458"/>
              <a:gd name="connsiteY7" fmla="*/ 10340 h 11648"/>
              <a:gd name="connsiteX8" fmla="*/ 8250 w 13458"/>
              <a:gd name="connsiteY8" fmla="*/ 6863 h 11648"/>
              <a:gd name="connsiteX9" fmla="*/ 5932 w 13458"/>
              <a:gd name="connsiteY9" fmla="*/ 6112 h 11648"/>
              <a:gd name="connsiteX10" fmla="*/ 3449 w 13458"/>
              <a:gd name="connsiteY10" fmla="*/ 7391 h 11648"/>
              <a:gd name="connsiteX11" fmla="*/ 2645 w 13458"/>
              <a:gd name="connsiteY11" fmla="*/ 5063 h 11648"/>
              <a:gd name="connsiteX12" fmla="*/ 1670 w 13458"/>
              <a:gd name="connsiteY12" fmla="*/ 6138 h 11648"/>
              <a:gd name="connsiteX13" fmla="*/ 267 w 13458"/>
              <a:gd name="connsiteY13" fmla="*/ 11648 h 11648"/>
              <a:gd name="connsiteX14" fmla="*/ 107 w 13458"/>
              <a:gd name="connsiteY14" fmla="*/ 11628 h 11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458" h="11648">
                <a:moveTo>
                  <a:pt x="107" y="11628"/>
                </a:moveTo>
                <a:cubicBezTo>
                  <a:pt x="196" y="11452"/>
                  <a:pt x="1335" y="4349"/>
                  <a:pt x="2208" y="3641"/>
                </a:cubicBezTo>
                <a:cubicBezTo>
                  <a:pt x="2625" y="3135"/>
                  <a:pt x="2956" y="3066"/>
                  <a:pt x="3312" y="3155"/>
                </a:cubicBezTo>
                <a:cubicBezTo>
                  <a:pt x="3669" y="3244"/>
                  <a:pt x="3742" y="4370"/>
                  <a:pt x="4347" y="4173"/>
                </a:cubicBezTo>
                <a:cubicBezTo>
                  <a:pt x="4952" y="3976"/>
                  <a:pt x="6098" y="2590"/>
                  <a:pt x="6939" y="1973"/>
                </a:cubicBezTo>
                <a:cubicBezTo>
                  <a:pt x="7780" y="1356"/>
                  <a:pt x="8299" y="811"/>
                  <a:pt x="9396" y="473"/>
                </a:cubicBezTo>
                <a:cubicBezTo>
                  <a:pt x="10493" y="135"/>
                  <a:pt x="11765" y="-16"/>
                  <a:pt x="13458" y="2"/>
                </a:cubicBezTo>
                <a:cubicBezTo>
                  <a:pt x="13299" y="831"/>
                  <a:pt x="11690" y="8789"/>
                  <a:pt x="11362" y="10340"/>
                </a:cubicBezTo>
                <a:cubicBezTo>
                  <a:pt x="10365" y="8721"/>
                  <a:pt x="9155" y="7568"/>
                  <a:pt x="8250" y="6863"/>
                </a:cubicBezTo>
                <a:cubicBezTo>
                  <a:pt x="7345" y="6158"/>
                  <a:pt x="6732" y="6024"/>
                  <a:pt x="5932" y="6112"/>
                </a:cubicBezTo>
                <a:cubicBezTo>
                  <a:pt x="5132" y="6200"/>
                  <a:pt x="3997" y="7566"/>
                  <a:pt x="3449" y="7391"/>
                </a:cubicBezTo>
                <a:cubicBezTo>
                  <a:pt x="2901" y="7216"/>
                  <a:pt x="3248" y="5233"/>
                  <a:pt x="2645" y="5063"/>
                </a:cubicBezTo>
                <a:cubicBezTo>
                  <a:pt x="2058" y="5330"/>
                  <a:pt x="2047" y="5412"/>
                  <a:pt x="1670" y="6138"/>
                </a:cubicBezTo>
                <a:cubicBezTo>
                  <a:pt x="1234" y="7011"/>
                  <a:pt x="407" y="11158"/>
                  <a:pt x="267" y="11648"/>
                </a:cubicBezTo>
                <a:cubicBezTo>
                  <a:pt x="-386" y="11517"/>
                  <a:pt x="407" y="11696"/>
                  <a:pt x="107" y="11628"/>
                </a:cubicBezTo>
                <a:close/>
              </a:path>
            </a:pathLst>
          </a:custGeom>
          <a:solidFill>
            <a:sysClr val="window" lastClr="FFFFFF">
              <a:lumMod val="85000"/>
            </a:sysClr>
          </a:solidFill>
          <a:ln w="9525" cap="sq">
            <a:noFill/>
            <a:prstDash val="solid"/>
            <a:miter lim="800000"/>
            <a:headEnd/>
            <a:tailEnd/>
          </a:ln>
          <a:effectLst/>
        </p:spPr>
        <p:txBody>
          <a:bodyPr vert="horz" wrap="square" lIns="91440" tIns="45720" rIns="91440" bIns="45720" numCol="1" anchor="t" anchorCtr="0" compatLnSpc="1">
            <a:prstTxWarp prst="textNoShape">
              <a:avLst/>
            </a:prstTxWarp>
          </a:bodyPr>
          <a:lstStyle/>
          <a:p>
            <a:pPr>
              <a:defRPr/>
            </a:pPr>
            <a:endParaRPr lang="en-US" kern="0" dirty="0">
              <a:solidFill>
                <a:srgbClr val="000000"/>
              </a:solidFill>
              <a:latin typeface="Arial"/>
            </a:endParaRPr>
          </a:p>
        </p:txBody>
      </p:sp>
      <p:grpSp>
        <p:nvGrpSpPr>
          <p:cNvPr id="7" name="Group 6">
            <a:extLst>
              <a:ext uri="{FF2B5EF4-FFF2-40B4-BE49-F238E27FC236}">
                <a16:creationId xmlns:a16="http://schemas.microsoft.com/office/drawing/2014/main" id="{9B275208-7058-4619-BEA6-3B83431D8B31}"/>
              </a:ext>
            </a:extLst>
          </p:cNvPr>
          <p:cNvGrpSpPr/>
          <p:nvPr/>
        </p:nvGrpSpPr>
        <p:grpSpPr>
          <a:xfrm>
            <a:off x="4354146" y="2127640"/>
            <a:ext cx="6817727" cy="3822071"/>
            <a:chOff x="4018104" y="3221489"/>
            <a:chExt cx="7014815" cy="3202047"/>
          </a:xfrm>
        </p:grpSpPr>
        <p:sp>
          <p:nvSpPr>
            <p:cNvPr id="140" name="TextBox 139"/>
            <p:cNvSpPr txBox="1"/>
            <p:nvPr/>
          </p:nvSpPr>
          <p:spPr>
            <a:xfrm>
              <a:off x="4034453" y="3221489"/>
              <a:ext cx="4142928" cy="309418"/>
            </a:xfrm>
            <a:prstGeom prst="rect">
              <a:avLst/>
            </a:prstGeom>
            <a:noFill/>
          </p:spPr>
          <p:txBody>
            <a:bodyPr wrap="square" rtlCol="0">
              <a:spAutoFit/>
            </a:bodyPr>
            <a:lstStyle/>
            <a:p>
              <a:r>
                <a:rPr lang="en-US" b="1" dirty="0" smtClean="0">
                  <a:solidFill>
                    <a:schemeClr val="accent4"/>
                  </a:solidFill>
                  <a:latin typeface="+mj-lt"/>
                </a:rPr>
                <a:t>March 2020</a:t>
              </a:r>
              <a:endParaRPr lang="en-US" dirty="0">
                <a:solidFill>
                  <a:schemeClr val="accent4"/>
                </a:solidFill>
                <a:latin typeface="+mj-lt"/>
              </a:endParaRPr>
            </a:p>
          </p:txBody>
        </p:sp>
        <p:sp>
          <p:nvSpPr>
            <p:cNvPr id="141" name="Rectangle 140"/>
            <p:cNvSpPr/>
            <p:nvPr/>
          </p:nvSpPr>
          <p:spPr>
            <a:xfrm>
              <a:off x="4018104" y="3435115"/>
              <a:ext cx="5107773" cy="541482"/>
            </a:xfrm>
            <a:prstGeom prst="rect">
              <a:avLst/>
            </a:prstGeom>
          </p:spPr>
          <p:txBody>
            <a:bodyPr wrap="square">
              <a:spAutoFit/>
            </a:bodyPr>
            <a:lstStyle/>
            <a:p>
              <a:pPr marL="171450" indent="-171450" defTabSz="914253">
                <a:spcBef>
                  <a:spcPts val="200"/>
                </a:spcBef>
                <a:buFont typeface="Arial" panose="020B0604020202020204" pitchFamily="34" charset="0"/>
                <a:buChar char="•"/>
                <a:defRPr/>
              </a:pPr>
              <a:r>
                <a:rPr lang="en-US" dirty="0">
                  <a:latin typeface="+mj-lt"/>
                  <a:cs typeface="Arial" panose="020B0604020202020204" pitchFamily="34" charset="0"/>
                </a:rPr>
                <a:t>ForwardHealth </a:t>
              </a:r>
              <a:r>
                <a:rPr lang="en-US" dirty="0" smtClean="0">
                  <a:latin typeface="+mj-lt"/>
                  <a:cs typeface="Arial" panose="020B0604020202020204" pitchFamily="34" charset="0"/>
                </a:rPr>
                <a:t>rapidly implemented temporary telehealth policy in response to COVID-19</a:t>
              </a:r>
              <a:endParaRPr lang="en-US" dirty="0">
                <a:latin typeface="+mj-lt"/>
                <a:cs typeface="Arial" panose="020B0604020202020204" pitchFamily="34" charset="0"/>
              </a:endParaRPr>
            </a:p>
          </p:txBody>
        </p:sp>
        <p:sp>
          <p:nvSpPr>
            <p:cNvPr id="143" name="TextBox 142"/>
            <p:cNvSpPr txBox="1"/>
            <p:nvPr/>
          </p:nvSpPr>
          <p:spPr>
            <a:xfrm>
              <a:off x="4433306" y="4010339"/>
              <a:ext cx="4142928" cy="371575"/>
            </a:xfrm>
            <a:prstGeom prst="rect">
              <a:avLst/>
            </a:prstGeom>
            <a:noFill/>
          </p:spPr>
          <p:txBody>
            <a:bodyPr wrap="square" rtlCol="0">
              <a:spAutoFit/>
            </a:bodyPr>
            <a:lstStyle/>
            <a:p>
              <a:r>
                <a:rPr lang="en-US" b="1" dirty="0" smtClean="0">
                  <a:solidFill>
                    <a:schemeClr val="accent1"/>
                  </a:solidFill>
                  <a:latin typeface="+mj-lt"/>
                </a:rPr>
                <a:t>July 2021</a:t>
              </a:r>
              <a:endParaRPr lang="en-US" dirty="0">
                <a:solidFill>
                  <a:schemeClr val="accent1"/>
                </a:solidFill>
                <a:latin typeface="+mj-lt"/>
              </a:endParaRPr>
            </a:p>
          </p:txBody>
        </p:sp>
        <p:sp>
          <p:nvSpPr>
            <p:cNvPr id="146" name="TextBox 145"/>
            <p:cNvSpPr txBox="1"/>
            <p:nvPr/>
          </p:nvSpPr>
          <p:spPr>
            <a:xfrm>
              <a:off x="5261491" y="4928800"/>
              <a:ext cx="4142928" cy="309418"/>
            </a:xfrm>
            <a:prstGeom prst="rect">
              <a:avLst/>
            </a:prstGeom>
            <a:noFill/>
          </p:spPr>
          <p:txBody>
            <a:bodyPr wrap="square" rtlCol="0">
              <a:spAutoFit/>
            </a:bodyPr>
            <a:lstStyle/>
            <a:p>
              <a:r>
                <a:rPr lang="en-US" b="1" dirty="0">
                  <a:solidFill>
                    <a:srgbClr val="C00000"/>
                  </a:solidFill>
                  <a:latin typeface="+mj-lt"/>
                </a:rPr>
                <a:t>October 2021</a:t>
              </a:r>
              <a:endParaRPr lang="en-US" dirty="0">
                <a:solidFill>
                  <a:srgbClr val="C00000"/>
                </a:solidFill>
                <a:latin typeface="+mj-lt"/>
              </a:endParaRPr>
            </a:p>
          </p:txBody>
        </p:sp>
        <p:sp>
          <p:nvSpPr>
            <p:cNvPr id="152" name="TextBox 151"/>
            <p:cNvSpPr txBox="1"/>
            <p:nvPr/>
          </p:nvSpPr>
          <p:spPr>
            <a:xfrm>
              <a:off x="5725367" y="5652300"/>
              <a:ext cx="4017112" cy="371575"/>
            </a:xfrm>
            <a:prstGeom prst="rect">
              <a:avLst/>
            </a:prstGeom>
            <a:noFill/>
          </p:spPr>
          <p:txBody>
            <a:bodyPr wrap="square" rtlCol="0">
              <a:spAutoFit/>
            </a:bodyPr>
            <a:lstStyle/>
            <a:p>
              <a:r>
                <a:rPr lang="en-US" b="1" dirty="0">
                  <a:solidFill>
                    <a:schemeClr val="accent3"/>
                  </a:solidFill>
                  <a:latin typeface="+mj-lt"/>
                </a:rPr>
                <a:t>January 2022</a:t>
              </a:r>
              <a:endParaRPr lang="en-US" dirty="0">
                <a:solidFill>
                  <a:schemeClr val="accent3"/>
                </a:solidFill>
                <a:latin typeface="+mj-lt"/>
              </a:endParaRPr>
            </a:p>
          </p:txBody>
        </p:sp>
        <p:sp>
          <p:nvSpPr>
            <p:cNvPr id="156" name="Rectangle 155"/>
            <p:cNvSpPr/>
            <p:nvPr/>
          </p:nvSpPr>
          <p:spPr>
            <a:xfrm>
              <a:off x="4922029" y="4269826"/>
              <a:ext cx="4773363" cy="541482"/>
            </a:xfrm>
            <a:prstGeom prst="rect">
              <a:avLst/>
            </a:prstGeom>
          </p:spPr>
          <p:txBody>
            <a:bodyPr wrap="square">
              <a:spAutoFit/>
            </a:bodyPr>
            <a:lstStyle/>
            <a:p>
              <a:pPr marL="171450" indent="-171450" defTabSz="914253" fontAlgn="base">
                <a:spcBef>
                  <a:spcPts val="200"/>
                </a:spcBef>
                <a:buFont typeface="Arial" panose="020B0604020202020204" pitchFamily="34" charset="0"/>
                <a:buChar char="•"/>
                <a:defRPr/>
              </a:pPr>
              <a:r>
                <a:rPr lang="en-US" dirty="0">
                  <a:latin typeface="+mj-lt"/>
                  <a:cs typeface="Arial" panose="020B0604020202020204" pitchFamily="34" charset="0"/>
                </a:rPr>
                <a:t>Transition from temporary to permanent telehealth billing guidelines </a:t>
              </a:r>
              <a:r>
                <a:rPr lang="en-US" dirty="0" smtClean="0">
                  <a:latin typeface="+mj-lt"/>
                  <a:cs typeface="Arial" panose="020B0604020202020204" pitchFamily="34" charset="0"/>
                </a:rPr>
                <a:t>published</a:t>
              </a:r>
              <a:endParaRPr lang="en-US" dirty="0">
                <a:latin typeface="+mj-lt"/>
                <a:cs typeface="Arial" panose="020B0604020202020204" pitchFamily="34" charset="0"/>
              </a:endParaRPr>
            </a:p>
          </p:txBody>
        </p:sp>
        <p:sp>
          <p:nvSpPr>
            <p:cNvPr id="157" name="Rectangle 156"/>
            <p:cNvSpPr/>
            <p:nvPr/>
          </p:nvSpPr>
          <p:spPr>
            <a:xfrm>
              <a:off x="5556575" y="5163782"/>
              <a:ext cx="5476344" cy="371575"/>
            </a:xfrm>
            <a:prstGeom prst="rect">
              <a:avLst/>
            </a:prstGeom>
          </p:spPr>
          <p:txBody>
            <a:bodyPr wrap="square">
              <a:spAutoFit/>
            </a:bodyPr>
            <a:lstStyle/>
            <a:p>
              <a:pPr marL="171450" indent="-171450" fontAlgn="base">
                <a:buFont typeface="Arial" panose="020B0604020202020204" pitchFamily="34" charset="0"/>
                <a:buChar char="•"/>
              </a:pPr>
              <a:r>
                <a:rPr lang="en-US" dirty="0">
                  <a:solidFill>
                    <a:srgbClr val="0D0D0D"/>
                  </a:solidFill>
                  <a:latin typeface="Calibri" panose="020F0502020204030204" pitchFamily="34" charset="0"/>
                </a:rPr>
                <a:t>Permanent telehealth policy will be published</a:t>
              </a:r>
            </a:p>
          </p:txBody>
        </p:sp>
        <p:sp>
          <p:nvSpPr>
            <p:cNvPr id="159" name="Rectangle 158"/>
            <p:cNvSpPr/>
            <p:nvPr/>
          </p:nvSpPr>
          <p:spPr>
            <a:xfrm>
              <a:off x="5826529" y="5882054"/>
              <a:ext cx="5121345" cy="541482"/>
            </a:xfrm>
            <a:prstGeom prst="rect">
              <a:avLst/>
            </a:prstGeom>
          </p:spPr>
          <p:txBody>
            <a:bodyPr wrap="square">
              <a:spAutoFit/>
            </a:bodyPr>
            <a:lstStyle/>
            <a:p>
              <a:pPr marL="173736" indent="-171450" fontAlgn="base">
                <a:buFont typeface="Arial" panose="020B0604020202020204" pitchFamily="34" charset="0"/>
                <a:buChar char="•"/>
                <a:defRPr/>
              </a:pPr>
              <a:r>
                <a:rPr lang="en-US" dirty="0">
                  <a:solidFill>
                    <a:srgbClr val="0D0D0D"/>
                  </a:solidFill>
                  <a:latin typeface="Calibri" panose="020F0502020204030204" pitchFamily="34" charset="0"/>
                </a:rPr>
                <a:t>Permanent telehealth policy will replace all </a:t>
              </a:r>
              <a:r>
                <a:rPr lang="en-US" dirty="0" smtClean="0">
                  <a:solidFill>
                    <a:srgbClr val="0D0D0D"/>
                  </a:solidFill>
                  <a:latin typeface="Calibri" panose="020F0502020204030204" pitchFamily="34" charset="0"/>
                </a:rPr>
                <a:t>    temporary </a:t>
              </a:r>
              <a:r>
                <a:rPr lang="en-US" dirty="0">
                  <a:solidFill>
                    <a:srgbClr val="0D0D0D"/>
                  </a:solidFill>
                  <a:latin typeface="Calibri" panose="020F0502020204030204" pitchFamily="34" charset="0"/>
                </a:rPr>
                <a:t>telehealth policy</a:t>
              </a:r>
            </a:p>
          </p:txBody>
        </p:sp>
      </p:grpSp>
      <p:grpSp>
        <p:nvGrpSpPr>
          <p:cNvPr id="11" name="Group 10">
            <a:extLst>
              <a:ext uri="{FF2B5EF4-FFF2-40B4-BE49-F238E27FC236}">
                <a16:creationId xmlns:a16="http://schemas.microsoft.com/office/drawing/2014/main" id="{656AC719-B785-41AE-85AA-1A0000C614D9}"/>
              </a:ext>
            </a:extLst>
          </p:cNvPr>
          <p:cNvGrpSpPr/>
          <p:nvPr/>
        </p:nvGrpSpPr>
        <p:grpSpPr>
          <a:xfrm>
            <a:off x="3853955" y="2312306"/>
            <a:ext cx="328164" cy="338229"/>
            <a:chOff x="3579469" y="3129895"/>
            <a:chExt cx="328164" cy="338229"/>
          </a:xfrm>
          <a:solidFill>
            <a:schemeClr val="accent4"/>
          </a:solidFill>
        </p:grpSpPr>
        <p:sp>
          <p:nvSpPr>
            <p:cNvPr id="40" name="Teardrop 10">
              <a:extLst>
                <a:ext uri="{FF2B5EF4-FFF2-40B4-BE49-F238E27FC236}">
                  <a16:creationId xmlns:a16="http://schemas.microsoft.com/office/drawing/2014/main" id="{69A58504-54C5-49EA-87F5-D677E392BF6A}"/>
                </a:ext>
              </a:extLst>
            </p:cNvPr>
            <p:cNvSpPr/>
            <p:nvPr/>
          </p:nvSpPr>
          <p:spPr>
            <a:xfrm rot="8177965">
              <a:off x="3579469" y="3129895"/>
              <a:ext cx="328164" cy="338229"/>
            </a:xfrm>
            <a:custGeom>
              <a:avLst/>
              <a:gdLst>
                <a:gd name="connsiteX0" fmla="*/ 0 w 379020"/>
                <a:gd name="connsiteY0" fmla="*/ 189871 h 379741"/>
                <a:gd name="connsiteX1" fmla="*/ 189510 w 379020"/>
                <a:gd name="connsiteY1" fmla="*/ 0 h 379741"/>
                <a:gd name="connsiteX2" fmla="*/ 379020 w 379020"/>
                <a:gd name="connsiteY2" fmla="*/ 0 h 379741"/>
                <a:gd name="connsiteX3" fmla="*/ 379020 w 379020"/>
                <a:gd name="connsiteY3" fmla="*/ 189871 h 379741"/>
                <a:gd name="connsiteX4" fmla="*/ 189510 w 379020"/>
                <a:gd name="connsiteY4" fmla="*/ 379742 h 379741"/>
                <a:gd name="connsiteX5" fmla="*/ 0 w 379020"/>
                <a:gd name="connsiteY5" fmla="*/ 189871 h 379741"/>
                <a:gd name="connsiteX0" fmla="*/ 0 w 411679"/>
                <a:gd name="connsiteY0" fmla="*/ 235075 h 424946"/>
                <a:gd name="connsiteX1" fmla="*/ 189510 w 411679"/>
                <a:gd name="connsiteY1" fmla="*/ 45204 h 424946"/>
                <a:gd name="connsiteX2" fmla="*/ 411679 w 411679"/>
                <a:gd name="connsiteY2" fmla="*/ 0 h 424946"/>
                <a:gd name="connsiteX3" fmla="*/ 379020 w 411679"/>
                <a:gd name="connsiteY3" fmla="*/ 235075 h 424946"/>
                <a:gd name="connsiteX4" fmla="*/ 189510 w 411679"/>
                <a:gd name="connsiteY4" fmla="*/ 424946 h 424946"/>
                <a:gd name="connsiteX5" fmla="*/ 0 w 411679"/>
                <a:gd name="connsiteY5" fmla="*/ 235075 h 424946"/>
                <a:gd name="connsiteX0" fmla="*/ 0 w 411679"/>
                <a:gd name="connsiteY0" fmla="*/ 235075 h 424946"/>
                <a:gd name="connsiteX1" fmla="*/ 189510 w 411679"/>
                <a:gd name="connsiteY1" fmla="*/ 45204 h 424946"/>
                <a:gd name="connsiteX2" fmla="*/ 411679 w 411679"/>
                <a:gd name="connsiteY2" fmla="*/ 0 h 424946"/>
                <a:gd name="connsiteX3" fmla="*/ 379020 w 411679"/>
                <a:gd name="connsiteY3" fmla="*/ 235075 h 424946"/>
                <a:gd name="connsiteX4" fmla="*/ 189510 w 411679"/>
                <a:gd name="connsiteY4" fmla="*/ 424946 h 424946"/>
                <a:gd name="connsiteX5" fmla="*/ 0 w 411679"/>
                <a:gd name="connsiteY5" fmla="*/ 235075 h 424946"/>
                <a:gd name="connsiteX0" fmla="*/ 0 w 411679"/>
                <a:gd name="connsiteY0" fmla="*/ 235075 h 424946"/>
                <a:gd name="connsiteX1" fmla="*/ 189510 w 411679"/>
                <a:gd name="connsiteY1" fmla="*/ 45204 h 424946"/>
                <a:gd name="connsiteX2" fmla="*/ 411679 w 411679"/>
                <a:gd name="connsiteY2" fmla="*/ 0 h 424946"/>
                <a:gd name="connsiteX3" fmla="*/ 379020 w 411679"/>
                <a:gd name="connsiteY3" fmla="*/ 235075 h 424946"/>
                <a:gd name="connsiteX4" fmla="*/ 189510 w 411679"/>
                <a:gd name="connsiteY4" fmla="*/ 424946 h 424946"/>
                <a:gd name="connsiteX5" fmla="*/ 0 w 411679"/>
                <a:gd name="connsiteY5" fmla="*/ 235075 h 424946"/>
                <a:gd name="connsiteX0" fmla="*/ 0 w 545986"/>
                <a:gd name="connsiteY0" fmla="*/ 372860 h 562731"/>
                <a:gd name="connsiteX1" fmla="*/ 189510 w 545986"/>
                <a:gd name="connsiteY1" fmla="*/ 182989 h 562731"/>
                <a:gd name="connsiteX2" fmla="*/ 545986 w 545986"/>
                <a:gd name="connsiteY2" fmla="*/ 0 h 562731"/>
                <a:gd name="connsiteX3" fmla="*/ 379020 w 545986"/>
                <a:gd name="connsiteY3" fmla="*/ 372860 h 562731"/>
                <a:gd name="connsiteX4" fmla="*/ 189510 w 545986"/>
                <a:gd name="connsiteY4" fmla="*/ 562731 h 562731"/>
                <a:gd name="connsiteX5" fmla="*/ 0 w 545986"/>
                <a:gd name="connsiteY5" fmla="*/ 372860 h 562731"/>
                <a:gd name="connsiteX0" fmla="*/ 0 w 545986"/>
                <a:gd name="connsiteY0" fmla="*/ 372860 h 562731"/>
                <a:gd name="connsiteX1" fmla="*/ 189510 w 545986"/>
                <a:gd name="connsiteY1" fmla="*/ 182989 h 562731"/>
                <a:gd name="connsiteX2" fmla="*/ 545986 w 545986"/>
                <a:gd name="connsiteY2" fmla="*/ 0 h 562731"/>
                <a:gd name="connsiteX3" fmla="*/ 379020 w 545986"/>
                <a:gd name="connsiteY3" fmla="*/ 372860 h 562731"/>
                <a:gd name="connsiteX4" fmla="*/ 189510 w 545986"/>
                <a:gd name="connsiteY4" fmla="*/ 562731 h 562731"/>
                <a:gd name="connsiteX5" fmla="*/ 0 w 545986"/>
                <a:gd name="connsiteY5" fmla="*/ 372860 h 562731"/>
                <a:gd name="connsiteX0" fmla="*/ 0 w 545986"/>
                <a:gd name="connsiteY0" fmla="*/ 372860 h 562731"/>
                <a:gd name="connsiteX1" fmla="*/ 189510 w 545986"/>
                <a:gd name="connsiteY1" fmla="*/ 182989 h 562731"/>
                <a:gd name="connsiteX2" fmla="*/ 545986 w 545986"/>
                <a:gd name="connsiteY2" fmla="*/ 0 h 562731"/>
                <a:gd name="connsiteX3" fmla="*/ 379020 w 545986"/>
                <a:gd name="connsiteY3" fmla="*/ 372860 h 562731"/>
                <a:gd name="connsiteX4" fmla="*/ 189510 w 545986"/>
                <a:gd name="connsiteY4" fmla="*/ 562731 h 562731"/>
                <a:gd name="connsiteX5" fmla="*/ 0 w 545986"/>
                <a:gd name="connsiteY5" fmla="*/ 372860 h 562731"/>
                <a:gd name="connsiteX0" fmla="*/ 0 w 545986"/>
                <a:gd name="connsiteY0" fmla="*/ 372860 h 562731"/>
                <a:gd name="connsiteX1" fmla="*/ 189510 w 545986"/>
                <a:gd name="connsiteY1" fmla="*/ 182989 h 562731"/>
                <a:gd name="connsiteX2" fmla="*/ 545986 w 545986"/>
                <a:gd name="connsiteY2" fmla="*/ 0 h 562731"/>
                <a:gd name="connsiteX3" fmla="*/ 379020 w 545986"/>
                <a:gd name="connsiteY3" fmla="*/ 372860 h 562731"/>
                <a:gd name="connsiteX4" fmla="*/ 189510 w 545986"/>
                <a:gd name="connsiteY4" fmla="*/ 562731 h 562731"/>
                <a:gd name="connsiteX5" fmla="*/ 0 w 545986"/>
                <a:gd name="connsiteY5" fmla="*/ 372860 h 562731"/>
                <a:gd name="connsiteX0" fmla="*/ 0 w 545986"/>
                <a:gd name="connsiteY0" fmla="*/ 372860 h 562731"/>
                <a:gd name="connsiteX1" fmla="*/ 189510 w 545986"/>
                <a:gd name="connsiteY1" fmla="*/ 182989 h 562731"/>
                <a:gd name="connsiteX2" fmla="*/ 545986 w 545986"/>
                <a:gd name="connsiteY2" fmla="*/ 0 h 562731"/>
                <a:gd name="connsiteX3" fmla="*/ 379020 w 545986"/>
                <a:gd name="connsiteY3" fmla="*/ 372860 h 562731"/>
                <a:gd name="connsiteX4" fmla="*/ 189510 w 545986"/>
                <a:gd name="connsiteY4" fmla="*/ 562731 h 562731"/>
                <a:gd name="connsiteX5" fmla="*/ 0 w 545986"/>
                <a:gd name="connsiteY5" fmla="*/ 372860 h 562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5986" h="562731">
                  <a:moveTo>
                    <a:pt x="0" y="372860"/>
                  </a:moveTo>
                  <a:cubicBezTo>
                    <a:pt x="0" y="267997"/>
                    <a:pt x="84847" y="182989"/>
                    <a:pt x="189510" y="182989"/>
                  </a:cubicBezTo>
                  <a:cubicBezTo>
                    <a:pt x="260506" y="151822"/>
                    <a:pt x="466082" y="54274"/>
                    <a:pt x="545986" y="0"/>
                  </a:cubicBezTo>
                  <a:cubicBezTo>
                    <a:pt x="524561" y="69166"/>
                    <a:pt x="404577" y="307643"/>
                    <a:pt x="379020" y="372860"/>
                  </a:cubicBezTo>
                  <a:cubicBezTo>
                    <a:pt x="379020" y="477723"/>
                    <a:pt x="294173" y="562731"/>
                    <a:pt x="189510" y="562731"/>
                  </a:cubicBezTo>
                  <a:cubicBezTo>
                    <a:pt x="84847" y="562731"/>
                    <a:pt x="0" y="477723"/>
                    <a:pt x="0" y="372860"/>
                  </a:cubicBezTo>
                  <a:close/>
                </a:path>
              </a:pathLst>
            </a:custGeom>
            <a:grpFill/>
            <a:ln w="3175" cap="flat" cmpd="sng" algn="ctr">
              <a:solidFill>
                <a:schemeClr val="accent4"/>
              </a:solidFill>
              <a:prstDash val="solid"/>
            </a:ln>
            <a:effectLst/>
          </p:spPr>
          <p:txBody>
            <a:bodyPr lIns="36000" tIns="36000" rIns="36000" bIns="3600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err="1">
                <a:ln>
                  <a:noFill/>
                </a:ln>
                <a:solidFill>
                  <a:srgbClr val="313131"/>
                </a:solidFill>
                <a:effectLst/>
                <a:uLnTx/>
                <a:uFillTx/>
                <a:latin typeface="Arial"/>
                <a:ea typeface="+mn-ea"/>
                <a:cs typeface="+mn-cs"/>
              </a:endParaRPr>
            </a:p>
          </p:txBody>
        </p:sp>
        <p:sp>
          <p:nvSpPr>
            <p:cNvPr id="41" name="Oval 40">
              <a:extLst>
                <a:ext uri="{FF2B5EF4-FFF2-40B4-BE49-F238E27FC236}">
                  <a16:creationId xmlns:a16="http://schemas.microsoft.com/office/drawing/2014/main" id="{B688C56A-DB4A-4F39-9C77-72766209254F}"/>
                </a:ext>
              </a:extLst>
            </p:cNvPr>
            <p:cNvSpPr/>
            <p:nvPr/>
          </p:nvSpPr>
          <p:spPr>
            <a:xfrm>
              <a:off x="3699431" y="3171176"/>
              <a:ext cx="86141" cy="86305"/>
            </a:xfrm>
            <a:prstGeom prst="ellipse">
              <a:avLst/>
            </a:prstGeom>
            <a:grpFill/>
            <a:ln w="3175" cap="flat" cmpd="sng" algn="ctr">
              <a:solidFill>
                <a:schemeClr val="accent4"/>
              </a:solidFill>
              <a:prstDash val="solid"/>
            </a:ln>
            <a:effectLst/>
          </p:spPr>
          <p:txBody>
            <a:bodyPr wrap="square" lIns="36000" tIns="36000" rIns="36000" bIns="3600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err="1">
                <a:ln>
                  <a:noFill/>
                </a:ln>
                <a:solidFill>
                  <a:srgbClr val="313131"/>
                </a:solidFill>
                <a:effectLst/>
                <a:uLnTx/>
                <a:uFillTx/>
                <a:latin typeface="Arial"/>
                <a:ea typeface="+mn-ea"/>
                <a:cs typeface="+mn-cs"/>
              </a:endParaRPr>
            </a:p>
          </p:txBody>
        </p:sp>
      </p:grpSp>
      <p:grpSp>
        <p:nvGrpSpPr>
          <p:cNvPr id="43" name="Group 42">
            <a:extLst>
              <a:ext uri="{FF2B5EF4-FFF2-40B4-BE49-F238E27FC236}">
                <a16:creationId xmlns:a16="http://schemas.microsoft.com/office/drawing/2014/main" id="{DA8E469C-927B-4B1B-8BC9-7B4578DBED1A}"/>
              </a:ext>
            </a:extLst>
          </p:cNvPr>
          <p:cNvGrpSpPr/>
          <p:nvPr/>
        </p:nvGrpSpPr>
        <p:grpSpPr>
          <a:xfrm>
            <a:off x="4190064" y="4960357"/>
            <a:ext cx="328164" cy="338229"/>
            <a:chOff x="3579469" y="3129895"/>
            <a:chExt cx="328164" cy="338229"/>
          </a:xfrm>
          <a:solidFill>
            <a:schemeClr val="accent3"/>
          </a:solidFill>
        </p:grpSpPr>
        <p:sp>
          <p:nvSpPr>
            <p:cNvPr id="44" name="Teardrop 10">
              <a:extLst>
                <a:ext uri="{FF2B5EF4-FFF2-40B4-BE49-F238E27FC236}">
                  <a16:creationId xmlns:a16="http://schemas.microsoft.com/office/drawing/2014/main" id="{43FF0EA9-E9EA-4218-889F-2E0CBADD3965}"/>
                </a:ext>
              </a:extLst>
            </p:cNvPr>
            <p:cNvSpPr/>
            <p:nvPr/>
          </p:nvSpPr>
          <p:spPr>
            <a:xfrm rot="8177965">
              <a:off x="3579469" y="3129895"/>
              <a:ext cx="328164" cy="338229"/>
            </a:xfrm>
            <a:custGeom>
              <a:avLst/>
              <a:gdLst>
                <a:gd name="connsiteX0" fmla="*/ 0 w 379020"/>
                <a:gd name="connsiteY0" fmla="*/ 189871 h 379741"/>
                <a:gd name="connsiteX1" fmla="*/ 189510 w 379020"/>
                <a:gd name="connsiteY1" fmla="*/ 0 h 379741"/>
                <a:gd name="connsiteX2" fmla="*/ 379020 w 379020"/>
                <a:gd name="connsiteY2" fmla="*/ 0 h 379741"/>
                <a:gd name="connsiteX3" fmla="*/ 379020 w 379020"/>
                <a:gd name="connsiteY3" fmla="*/ 189871 h 379741"/>
                <a:gd name="connsiteX4" fmla="*/ 189510 w 379020"/>
                <a:gd name="connsiteY4" fmla="*/ 379742 h 379741"/>
                <a:gd name="connsiteX5" fmla="*/ 0 w 379020"/>
                <a:gd name="connsiteY5" fmla="*/ 189871 h 379741"/>
                <a:gd name="connsiteX0" fmla="*/ 0 w 411679"/>
                <a:gd name="connsiteY0" fmla="*/ 235075 h 424946"/>
                <a:gd name="connsiteX1" fmla="*/ 189510 w 411679"/>
                <a:gd name="connsiteY1" fmla="*/ 45204 h 424946"/>
                <a:gd name="connsiteX2" fmla="*/ 411679 w 411679"/>
                <a:gd name="connsiteY2" fmla="*/ 0 h 424946"/>
                <a:gd name="connsiteX3" fmla="*/ 379020 w 411679"/>
                <a:gd name="connsiteY3" fmla="*/ 235075 h 424946"/>
                <a:gd name="connsiteX4" fmla="*/ 189510 w 411679"/>
                <a:gd name="connsiteY4" fmla="*/ 424946 h 424946"/>
                <a:gd name="connsiteX5" fmla="*/ 0 w 411679"/>
                <a:gd name="connsiteY5" fmla="*/ 235075 h 424946"/>
                <a:gd name="connsiteX0" fmla="*/ 0 w 411679"/>
                <a:gd name="connsiteY0" fmla="*/ 235075 h 424946"/>
                <a:gd name="connsiteX1" fmla="*/ 189510 w 411679"/>
                <a:gd name="connsiteY1" fmla="*/ 45204 h 424946"/>
                <a:gd name="connsiteX2" fmla="*/ 411679 w 411679"/>
                <a:gd name="connsiteY2" fmla="*/ 0 h 424946"/>
                <a:gd name="connsiteX3" fmla="*/ 379020 w 411679"/>
                <a:gd name="connsiteY3" fmla="*/ 235075 h 424946"/>
                <a:gd name="connsiteX4" fmla="*/ 189510 w 411679"/>
                <a:gd name="connsiteY4" fmla="*/ 424946 h 424946"/>
                <a:gd name="connsiteX5" fmla="*/ 0 w 411679"/>
                <a:gd name="connsiteY5" fmla="*/ 235075 h 424946"/>
                <a:gd name="connsiteX0" fmla="*/ 0 w 411679"/>
                <a:gd name="connsiteY0" fmla="*/ 235075 h 424946"/>
                <a:gd name="connsiteX1" fmla="*/ 189510 w 411679"/>
                <a:gd name="connsiteY1" fmla="*/ 45204 h 424946"/>
                <a:gd name="connsiteX2" fmla="*/ 411679 w 411679"/>
                <a:gd name="connsiteY2" fmla="*/ 0 h 424946"/>
                <a:gd name="connsiteX3" fmla="*/ 379020 w 411679"/>
                <a:gd name="connsiteY3" fmla="*/ 235075 h 424946"/>
                <a:gd name="connsiteX4" fmla="*/ 189510 w 411679"/>
                <a:gd name="connsiteY4" fmla="*/ 424946 h 424946"/>
                <a:gd name="connsiteX5" fmla="*/ 0 w 411679"/>
                <a:gd name="connsiteY5" fmla="*/ 235075 h 424946"/>
                <a:gd name="connsiteX0" fmla="*/ 0 w 545986"/>
                <a:gd name="connsiteY0" fmla="*/ 372860 h 562731"/>
                <a:gd name="connsiteX1" fmla="*/ 189510 w 545986"/>
                <a:gd name="connsiteY1" fmla="*/ 182989 h 562731"/>
                <a:gd name="connsiteX2" fmla="*/ 545986 w 545986"/>
                <a:gd name="connsiteY2" fmla="*/ 0 h 562731"/>
                <a:gd name="connsiteX3" fmla="*/ 379020 w 545986"/>
                <a:gd name="connsiteY3" fmla="*/ 372860 h 562731"/>
                <a:gd name="connsiteX4" fmla="*/ 189510 w 545986"/>
                <a:gd name="connsiteY4" fmla="*/ 562731 h 562731"/>
                <a:gd name="connsiteX5" fmla="*/ 0 w 545986"/>
                <a:gd name="connsiteY5" fmla="*/ 372860 h 562731"/>
                <a:gd name="connsiteX0" fmla="*/ 0 w 545986"/>
                <a:gd name="connsiteY0" fmla="*/ 372860 h 562731"/>
                <a:gd name="connsiteX1" fmla="*/ 189510 w 545986"/>
                <a:gd name="connsiteY1" fmla="*/ 182989 h 562731"/>
                <a:gd name="connsiteX2" fmla="*/ 545986 w 545986"/>
                <a:gd name="connsiteY2" fmla="*/ 0 h 562731"/>
                <a:gd name="connsiteX3" fmla="*/ 379020 w 545986"/>
                <a:gd name="connsiteY3" fmla="*/ 372860 h 562731"/>
                <a:gd name="connsiteX4" fmla="*/ 189510 w 545986"/>
                <a:gd name="connsiteY4" fmla="*/ 562731 h 562731"/>
                <a:gd name="connsiteX5" fmla="*/ 0 w 545986"/>
                <a:gd name="connsiteY5" fmla="*/ 372860 h 562731"/>
                <a:gd name="connsiteX0" fmla="*/ 0 w 545986"/>
                <a:gd name="connsiteY0" fmla="*/ 372860 h 562731"/>
                <a:gd name="connsiteX1" fmla="*/ 189510 w 545986"/>
                <a:gd name="connsiteY1" fmla="*/ 182989 h 562731"/>
                <a:gd name="connsiteX2" fmla="*/ 545986 w 545986"/>
                <a:gd name="connsiteY2" fmla="*/ 0 h 562731"/>
                <a:gd name="connsiteX3" fmla="*/ 379020 w 545986"/>
                <a:gd name="connsiteY3" fmla="*/ 372860 h 562731"/>
                <a:gd name="connsiteX4" fmla="*/ 189510 w 545986"/>
                <a:gd name="connsiteY4" fmla="*/ 562731 h 562731"/>
                <a:gd name="connsiteX5" fmla="*/ 0 w 545986"/>
                <a:gd name="connsiteY5" fmla="*/ 372860 h 562731"/>
                <a:gd name="connsiteX0" fmla="*/ 0 w 545986"/>
                <a:gd name="connsiteY0" fmla="*/ 372860 h 562731"/>
                <a:gd name="connsiteX1" fmla="*/ 189510 w 545986"/>
                <a:gd name="connsiteY1" fmla="*/ 182989 h 562731"/>
                <a:gd name="connsiteX2" fmla="*/ 545986 w 545986"/>
                <a:gd name="connsiteY2" fmla="*/ 0 h 562731"/>
                <a:gd name="connsiteX3" fmla="*/ 379020 w 545986"/>
                <a:gd name="connsiteY3" fmla="*/ 372860 h 562731"/>
                <a:gd name="connsiteX4" fmla="*/ 189510 w 545986"/>
                <a:gd name="connsiteY4" fmla="*/ 562731 h 562731"/>
                <a:gd name="connsiteX5" fmla="*/ 0 w 545986"/>
                <a:gd name="connsiteY5" fmla="*/ 372860 h 562731"/>
                <a:gd name="connsiteX0" fmla="*/ 0 w 545986"/>
                <a:gd name="connsiteY0" fmla="*/ 372860 h 562731"/>
                <a:gd name="connsiteX1" fmla="*/ 189510 w 545986"/>
                <a:gd name="connsiteY1" fmla="*/ 182989 h 562731"/>
                <a:gd name="connsiteX2" fmla="*/ 545986 w 545986"/>
                <a:gd name="connsiteY2" fmla="*/ 0 h 562731"/>
                <a:gd name="connsiteX3" fmla="*/ 379020 w 545986"/>
                <a:gd name="connsiteY3" fmla="*/ 372860 h 562731"/>
                <a:gd name="connsiteX4" fmla="*/ 189510 w 545986"/>
                <a:gd name="connsiteY4" fmla="*/ 562731 h 562731"/>
                <a:gd name="connsiteX5" fmla="*/ 0 w 545986"/>
                <a:gd name="connsiteY5" fmla="*/ 372860 h 562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5986" h="562731">
                  <a:moveTo>
                    <a:pt x="0" y="372860"/>
                  </a:moveTo>
                  <a:cubicBezTo>
                    <a:pt x="0" y="267997"/>
                    <a:pt x="84847" y="182989"/>
                    <a:pt x="189510" y="182989"/>
                  </a:cubicBezTo>
                  <a:cubicBezTo>
                    <a:pt x="260506" y="151822"/>
                    <a:pt x="466082" y="54274"/>
                    <a:pt x="545986" y="0"/>
                  </a:cubicBezTo>
                  <a:cubicBezTo>
                    <a:pt x="524561" y="69166"/>
                    <a:pt x="404577" y="307643"/>
                    <a:pt x="379020" y="372860"/>
                  </a:cubicBezTo>
                  <a:cubicBezTo>
                    <a:pt x="379020" y="477723"/>
                    <a:pt x="294173" y="562731"/>
                    <a:pt x="189510" y="562731"/>
                  </a:cubicBezTo>
                  <a:cubicBezTo>
                    <a:pt x="84847" y="562731"/>
                    <a:pt x="0" y="477723"/>
                    <a:pt x="0" y="372860"/>
                  </a:cubicBezTo>
                  <a:close/>
                </a:path>
              </a:pathLst>
            </a:custGeom>
            <a:grpFill/>
            <a:ln w="3175" cap="flat" cmpd="sng" algn="ctr">
              <a:solidFill>
                <a:schemeClr val="bg1">
                  <a:lumMod val="65000"/>
                </a:schemeClr>
              </a:solidFill>
              <a:prstDash val="solid"/>
            </a:ln>
            <a:effectLst/>
          </p:spPr>
          <p:txBody>
            <a:bodyPr lIns="36000" tIns="36000" rIns="36000" bIns="3600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err="1">
                <a:ln>
                  <a:noFill/>
                </a:ln>
                <a:solidFill>
                  <a:srgbClr val="313131"/>
                </a:solidFill>
                <a:effectLst/>
                <a:uLnTx/>
                <a:uFillTx/>
                <a:latin typeface="Arial"/>
                <a:ea typeface="+mn-ea"/>
                <a:cs typeface="+mn-cs"/>
              </a:endParaRPr>
            </a:p>
          </p:txBody>
        </p:sp>
        <p:sp>
          <p:nvSpPr>
            <p:cNvPr id="45" name="Oval 44">
              <a:extLst>
                <a:ext uri="{FF2B5EF4-FFF2-40B4-BE49-F238E27FC236}">
                  <a16:creationId xmlns:a16="http://schemas.microsoft.com/office/drawing/2014/main" id="{6F4E7B77-F593-41E7-A0A9-8FBD5DCA51C3}"/>
                </a:ext>
              </a:extLst>
            </p:cNvPr>
            <p:cNvSpPr/>
            <p:nvPr/>
          </p:nvSpPr>
          <p:spPr>
            <a:xfrm>
              <a:off x="3699431" y="3171176"/>
              <a:ext cx="86141" cy="86305"/>
            </a:xfrm>
            <a:prstGeom prst="ellipse">
              <a:avLst/>
            </a:prstGeom>
            <a:grpFill/>
            <a:ln w="3175" cap="flat" cmpd="sng" algn="ctr">
              <a:solidFill>
                <a:schemeClr val="bg1">
                  <a:lumMod val="65000"/>
                </a:schemeClr>
              </a:solidFill>
              <a:prstDash val="solid"/>
            </a:ln>
            <a:effectLst/>
          </p:spPr>
          <p:txBody>
            <a:bodyPr wrap="square" lIns="36000" tIns="36000" rIns="36000" bIns="3600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err="1">
                <a:ln>
                  <a:noFill/>
                </a:ln>
                <a:solidFill>
                  <a:srgbClr val="313131"/>
                </a:solidFill>
                <a:effectLst/>
                <a:uLnTx/>
                <a:uFillTx/>
                <a:latin typeface="Arial"/>
                <a:ea typeface="+mn-ea"/>
                <a:cs typeface="+mn-cs"/>
              </a:endParaRPr>
            </a:p>
          </p:txBody>
        </p:sp>
      </p:grpSp>
      <p:grpSp>
        <p:nvGrpSpPr>
          <p:cNvPr id="46" name="Group 45">
            <a:extLst>
              <a:ext uri="{FF2B5EF4-FFF2-40B4-BE49-F238E27FC236}">
                <a16:creationId xmlns:a16="http://schemas.microsoft.com/office/drawing/2014/main" id="{33BF8627-A47A-4C17-9099-C2A2E2724ECF}"/>
              </a:ext>
            </a:extLst>
          </p:cNvPr>
          <p:cNvGrpSpPr/>
          <p:nvPr/>
        </p:nvGrpSpPr>
        <p:grpSpPr>
          <a:xfrm>
            <a:off x="4897383" y="4139800"/>
            <a:ext cx="328164" cy="338229"/>
            <a:chOff x="3579469" y="3129895"/>
            <a:chExt cx="328164" cy="338229"/>
          </a:xfrm>
          <a:solidFill>
            <a:srgbClr val="C00000"/>
          </a:solidFill>
        </p:grpSpPr>
        <p:sp>
          <p:nvSpPr>
            <p:cNvPr id="47" name="Teardrop 10">
              <a:extLst>
                <a:ext uri="{FF2B5EF4-FFF2-40B4-BE49-F238E27FC236}">
                  <a16:creationId xmlns:a16="http://schemas.microsoft.com/office/drawing/2014/main" id="{1DDE748F-FE05-435B-974D-81A48EBF0FDA}"/>
                </a:ext>
              </a:extLst>
            </p:cNvPr>
            <p:cNvSpPr/>
            <p:nvPr/>
          </p:nvSpPr>
          <p:spPr>
            <a:xfrm rot="8177965">
              <a:off x="3579469" y="3129895"/>
              <a:ext cx="328164" cy="338229"/>
            </a:xfrm>
            <a:custGeom>
              <a:avLst/>
              <a:gdLst>
                <a:gd name="connsiteX0" fmla="*/ 0 w 379020"/>
                <a:gd name="connsiteY0" fmla="*/ 189871 h 379741"/>
                <a:gd name="connsiteX1" fmla="*/ 189510 w 379020"/>
                <a:gd name="connsiteY1" fmla="*/ 0 h 379741"/>
                <a:gd name="connsiteX2" fmla="*/ 379020 w 379020"/>
                <a:gd name="connsiteY2" fmla="*/ 0 h 379741"/>
                <a:gd name="connsiteX3" fmla="*/ 379020 w 379020"/>
                <a:gd name="connsiteY3" fmla="*/ 189871 h 379741"/>
                <a:gd name="connsiteX4" fmla="*/ 189510 w 379020"/>
                <a:gd name="connsiteY4" fmla="*/ 379742 h 379741"/>
                <a:gd name="connsiteX5" fmla="*/ 0 w 379020"/>
                <a:gd name="connsiteY5" fmla="*/ 189871 h 379741"/>
                <a:gd name="connsiteX0" fmla="*/ 0 w 411679"/>
                <a:gd name="connsiteY0" fmla="*/ 235075 h 424946"/>
                <a:gd name="connsiteX1" fmla="*/ 189510 w 411679"/>
                <a:gd name="connsiteY1" fmla="*/ 45204 h 424946"/>
                <a:gd name="connsiteX2" fmla="*/ 411679 w 411679"/>
                <a:gd name="connsiteY2" fmla="*/ 0 h 424946"/>
                <a:gd name="connsiteX3" fmla="*/ 379020 w 411679"/>
                <a:gd name="connsiteY3" fmla="*/ 235075 h 424946"/>
                <a:gd name="connsiteX4" fmla="*/ 189510 w 411679"/>
                <a:gd name="connsiteY4" fmla="*/ 424946 h 424946"/>
                <a:gd name="connsiteX5" fmla="*/ 0 w 411679"/>
                <a:gd name="connsiteY5" fmla="*/ 235075 h 424946"/>
                <a:gd name="connsiteX0" fmla="*/ 0 w 411679"/>
                <a:gd name="connsiteY0" fmla="*/ 235075 h 424946"/>
                <a:gd name="connsiteX1" fmla="*/ 189510 w 411679"/>
                <a:gd name="connsiteY1" fmla="*/ 45204 h 424946"/>
                <a:gd name="connsiteX2" fmla="*/ 411679 w 411679"/>
                <a:gd name="connsiteY2" fmla="*/ 0 h 424946"/>
                <a:gd name="connsiteX3" fmla="*/ 379020 w 411679"/>
                <a:gd name="connsiteY3" fmla="*/ 235075 h 424946"/>
                <a:gd name="connsiteX4" fmla="*/ 189510 w 411679"/>
                <a:gd name="connsiteY4" fmla="*/ 424946 h 424946"/>
                <a:gd name="connsiteX5" fmla="*/ 0 w 411679"/>
                <a:gd name="connsiteY5" fmla="*/ 235075 h 424946"/>
                <a:gd name="connsiteX0" fmla="*/ 0 w 411679"/>
                <a:gd name="connsiteY0" fmla="*/ 235075 h 424946"/>
                <a:gd name="connsiteX1" fmla="*/ 189510 w 411679"/>
                <a:gd name="connsiteY1" fmla="*/ 45204 h 424946"/>
                <a:gd name="connsiteX2" fmla="*/ 411679 w 411679"/>
                <a:gd name="connsiteY2" fmla="*/ 0 h 424946"/>
                <a:gd name="connsiteX3" fmla="*/ 379020 w 411679"/>
                <a:gd name="connsiteY3" fmla="*/ 235075 h 424946"/>
                <a:gd name="connsiteX4" fmla="*/ 189510 w 411679"/>
                <a:gd name="connsiteY4" fmla="*/ 424946 h 424946"/>
                <a:gd name="connsiteX5" fmla="*/ 0 w 411679"/>
                <a:gd name="connsiteY5" fmla="*/ 235075 h 424946"/>
                <a:gd name="connsiteX0" fmla="*/ 0 w 545986"/>
                <a:gd name="connsiteY0" fmla="*/ 372860 h 562731"/>
                <a:gd name="connsiteX1" fmla="*/ 189510 w 545986"/>
                <a:gd name="connsiteY1" fmla="*/ 182989 h 562731"/>
                <a:gd name="connsiteX2" fmla="*/ 545986 w 545986"/>
                <a:gd name="connsiteY2" fmla="*/ 0 h 562731"/>
                <a:gd name="connsiteX3" fmla="*/ 379020 w 545986"/>
                <a:gd name="connsiteY3" fmla="*/ 372860 h 562731"/>
                <a:gd name="connsiteX4" fmla="*/ 189510 w 545986"/>
                <a:gd name="connsiteY4" fmla="*/ 562731 h 562731"/>
                <a:gd name="connsiteX5" fmla="*/ 0 w 545986"/>
                <a:gd name="connsiteY5" fmla="*/ 372860 h 562731"/>
                <a:gd name="connsiteX0" fmla="*/ 0 w 545986"/>
                <a:gd name="connsiteY0" fmla="*/ 372860 h 562731"/>
                <a:gd name="connsiteX1" fmla="*/ 189510 w 545986"/>
                <a:gd name="connsiteY1" fmla="*/ 182989 h 562731"/>
                <a:gd name="connsiteX2" fmla="*/ 545986 w 545986"/>
                <a:gd name="connsiteY2" fmla="*/ 0 h 562731"/>
                <a:gd name="connsiteX3" fmla="*/ 379020 w 545986"/>
                <a:gd name="connsiteY3" fmla="*/ 372860 h 562731"/>
                <a:gd name="connsiteX4" fmla="*/ 189510 w 545986"/>
                <a:gd name="connsiteY4" fmla="*/ 562731 h 562731"/>
                <a:gd name="connsiteX5" fmla="*/ 0 w 545986"/>
                <a:gd name="connsiteY5" fmla="*/ 372860 h 562731"/>
                <a:gd name="connsiteX0" fmla="*/ 0 w 545986"/>
                <a:gd name="connsiteY0" fmla="*/ 372860 h 562731"/>
                <a:gd name="connsiteX1" fmla="*/ 189510 w 545986"/>
                <a:gd name="connsiteY1" fmla="*/ 182989 h 562731"/>
                <a:gd name="connsiteX2" fmla="*/ 545986 w 545986"/>
                <a:gd name="connsiteY2" fmla="*/ 0 h 562731"/>
                <a:gd name="connsiteX3" fmla="*/ 379020 w 545986"/>
                <a:gd name="connsiteY3" fmla="*/ 372860 h 562731"/>
                <a:gd name="connsiteX4" fmla="*/ 189510 w 545986"/>
                <a:gd name="connsiteY4" fmla="*/ 562731 h 562731"/>
                <a:gd name="connsiteX5" fmla="*/ 0 w 545986"/>
                <a:gd name="connsiteY5" fmla="*/ 372860 h 562731"/>
                <a:gd name="connsiteX0" fmla="*/ 0 w 545986"/>
                <a:gd name="connsiteY0" fmla="*/ 372860 h 562731"/>
                <a:gd name="connsiteX1" fmla="*/ 189510 w 545986"/>
                <a:gd name="connsiteY1" fmla="*/ 182989 h 562731"/>
                <a:gd name="connsiteX2" fmla="*/ 545986 w 545986"/>
                <a:gd name="connsiteY2" fmla="*/ 0 h 562731"/>
                <a:gd name="connsiteX3" fmla="*/ 379020 w 545986"/>
                <a:gd name="connsiteY3" fmla="*/ 372860 h 562731"/>
                <a:gd name="connsiteX4" fmla="*/ 189510 w 545986"/>
                <a:gd name="connsiteY4" fmla="*/ 562731 h 562731"/>
                <a:gd name="connsiteX5" fmla="*/ 0 w 545986"/>
                <a:gd name="connsiteY5" fmla="*/ 372860 h 562731"/>
                <a:gd name="connsiteX0" fmla="*/ 0 w 545986"/>
                <a:gd name="connsiteY0" fmla="*/ 372860 h 562731"/>
                <a:gd name="connsiteX1" fmla="*/ 189510 w 545986"/>
                <a:gd name="connsiteY1" fmla="*/ 182989 h 562731"/>
                <a:gd name="connsiteX2" fmla="*/ 545986 w 545986"/>
                <a:gd name="connsiteY2" fmla="*/ 0 h 562731"/>
                <a:gd name="connsiteX3" fmla="*/ 379020 w 545986"/>
                <a:gd name="connsiteY3" fmla="*/ 372860 h 562731"/>
                <a:gd name="connsiteX4" fmla="*/ 189510 w 545986"/>
                <a:gd name="connsiteY4" fmla="*/ 562731 h 562731"/>
                <a:gd name="connsiteX5" fmla="*/ 0 w 545986"/>
                <a:gd name="connsiteY5" fmla="*/ 372860 h 562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5986" h="562731">
                  <a:moveTo>
                    <a:pt x="0" y="372860"/>
                  </a:moveTo>
                  <a:cubicBezTo>
                    <a:pt x="0" y="267997"/>
                    <a:pt x="84847" y="182989"/>
                    <a:pt x="189510" y="182989"/>
                  </a:cubicBezTo>
                  <a:cubicBezTo>
                    <a:pt x="260506" y="151822"/>
                    <a:pt x="466082" y="54274"/>
                    <a:pt x="545986" y="0"/>
                  </a:cubicBezTo>
                  <a:cubicBezTo>
                    <a:pt x="524561" y="69166"/>
                    <a:pt x="404577" y="307643"/>
                    <a:pt x="379020" y="372860"/>
                  </a:cubicBezTo>
                  <a:cubicBezTo>
                    <a:pt x="379020" y="477723"/>
                    <a:pt x="294173" y="562731"/>
                    <a:pt x="189510" y="562731"/>
                  </a:cubicBezTo>
                  <a:cubicBezTo>
                    <a:pt x="84847" y="562731"/>
                    <a:pt x="0" y="477723"/>
                    <a:pt x="0" y="372860"/>
                  </a:cubicBezTo>
                  <a:close/>
                </a:path>
              </a:pathLst>
            </a:custGeom>
            <a:grpFill/>
            <a:ln w="3175" cap="flat" cmpd="sng" algn="ctr">
              <a:solidFill>
                <a:srgbClr val="C00000"/>
              </a:solidFill>
              <a:prstDash val="solid"/>
            </a:ln>
            <a:effectLst/>
          </p:spPr>
          <p:txBody>
            <a:bodyPr lIns="36000" tIns="36000" rIns="36000" bIns="3600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err="1">
                <a:ln>
                  <a:noFill/>
                </a:ln>
                <a:solidFill>
                  <a:srgbClr val="313131"/>
                </a:solidFill>
                <a:effectLst/>
                <a:uLnTx/>
                <a:uFillTx/>
                <a:latin typeface="Arial"/>
                <a:ea typeface="+mn-ea"/>
                <a:cs typeface="+mn-cs"/>
              </a:endParaRPr>
            </a:p>
          </p:txBody>
        </p:sp>
        <p:sp>
          <p:nvSpPr>
            <p:cNvPr id="48" name="Oval 47">
              <a:extLst>
                <a:ext uri="{FF2B5EF4-FFF2-40B4-BE49-F238E27FC236}">
                  <a16:creationId xmlns:a16="http://schemas.microsoft.com/office/drawing/2014/main" id="{07F68AA2-DAC5-45B6-8987-3867AB7F896D}"/>
                </a:ext>
              </a:extLst>
            </p:cNvPr>
            <p:cNvSpPr/>
            <p:nvPr/>
          </p:nvSpPr>
          <p:spPr>
            <a:xfrm>
              <a:off x="3699431" y="3171176"/>
              <a:ext cx="86141" cy="86305"/>
            </a:xfrm>
            <a:prstGeom prst="ellipse">
              <a:avLst/>
            </a:prstGeom>
            <a:grpFill/>
            <a:ln w="3175" cap="flat" cmpd="sng" algn="ctr">
              <a:solidFill>
                <a:srgbClr val="C00000"/>
              </a:solidFill>
              <a:prstDash val="solid"/>
            </a:ln>
            <a:effectLst/>
          </p:spPr>
          <p:txBody>
            <a:bodyPr wrap="square" lIns="36000" tIns="36000" rIns="36000" bIns="3600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err="1">
                <a:ln>
                  <a:noFill/>
                </a:ln>
                <a:solidFill>
                  <a:srgbClr val="313131"/>
                </a:solidFill>
                <a:effectLst/>
                <a:uLnTx/>
                <a:uFillTx/>
                <a:latin typeface="Arial"/>
                <a:ea typeface="+mn-ea"/>
                <a:cs typeface="+mn-cs"/>
              </a:endParaRPr>
            </a:p>
          </p:txBody>
        </p:sp>
      </p:grpSp>
      <p:grpSp>
        <p:nvGrpSpPr>
          <p:cNvPr id="49" name="Group 48">
            <a:extLst>
              <a:ext uri="{FF2B5EF4-FFF2-40B4-BE49-F238E27FC236}">
                <a16:creationId xmlns:a16="http://schemas.microsoft.com/office/drawing/2014/main" id="{8650D64F-7094-414C-959A-EA64B700F8EA}"/>
              </a:ext>
            </a:extLst>
          </p:cNvPr>
          <p:cNvGrpSpPr/>
          <p:nvPr/>
        </p:nvGrpSpPr>
        <p:grpSpPr>
          <a:xfrm>
            <a:off x="3604309" y="3097178"/>
            <a:ext cx="328164" cy="338229"/>
            <a:chOff x="3579469" y="3129895"/>
            <a:chExt cx="328164" cy="338229"/>
          </a:xfrm>
          <a:solidFill>
            <a:schemeClr val="accent1"/>
          </a:solidFill>
        </p:grpSpPr>
        <p:sp>
          <p:nvSpPr>
            <p:cNvPr id="50" name="Teardrop 10">
              <a:extLst>
                <a:ext uri="{FF2B5EF4-FFF2-40B4-BE49-F238E27FC236}">
                  <a16:creationId xmlns:a16="http://schemas.microsoft.com/office/drawing/2014/main" id="{D294EBEE-C0BB-4A1F-BCA8-C16757AC76F6}"/>
                </a:ext>
              </a:extLst>
            </p:cNvPr>
            <p:cNvSpPr/>
            <p:nvPr/>
          </p:nvSpPr>
          <p:spPr>
            <a:xfrm rot="8177965">
              <a:off x="3579469" y="3129895"/>
              <a:ext cx="328164" cy="338229"/>
            </a:xfrm>
            <a:custGeom>
              <a:avLst/>
              <a:gdLst>
                <a:gd name="connsiteX0" fmla="*/ 0 w 379020"/>
                <a:gd name="connsiteY0" fmla="*/ 189871 h 379741"/>
                <a:gd name="connsiteX1" fmla="*/ 189510 w 379020"/>
                <a:gd name="connsiteY1" fmla="*/ 0 h 379741"/>
                <a:gd name="connsiteX2" fmla="*/ 379020 w 379020"/>
                <a:gd name="connsiteY2" fmla="*/ 0 h 379741"/>
                <a:gd name="connsiteX3" fmla="*/ 379020 w 379020"/>
                <a:gd name="connsiteY3" fmla="*/ 189871 h 379741"/>
                <a:gd name="connsiteX4" fmla="*/ 189510 w 379020"/>
                <a:gd name="connsiteY4" fmla="*/ 379742 h 379741"/>
                <a:gd name="connsiteX5" fmla="*/ 0 w 379020"/>
                <a:gd name="connsiteY5" fmla="*/ 189871 h 379741"/>
                <a:gd name="connsiteX0" fmla="*/ 0 w 411679"/>
                <a:gd name="connsiteY0" fmla="*/ 235075 h 424946"/>
                <a:gd name="connsiteX1" fmla="*/ 189510 w 411679"/>
                <a:gd name="connsiteY1" fmla="*/ 45204 h 424946"/>
                <a:gd name="connsiteX2" fmla="*/ 411679 w 411679"/>
                <a:gd name="connsiteY2" fmla="*/ 0 h 424946"/>
                <a:gd name="connsiteX3" fmla="*/ 379020 w 411679"/>
                <a:gd name="connsiteY3" fmla="*/ 235075 h 424946"/>
                <a:gd name="connsiteX4" fmla="*/ 189510 w 411679"/>
                <a:gd name="connsiteY4" fmla="*/ 424946 h 424946"/>
                <a:gd name="connsiteX5" fmla="*/ 0 w 411679"/>
                <a:gd name="connsiteY5" fmla="*/ 235075 h 424946"/>
                <a:gd name="connsiteX0" fmla="*/ 0 w 411679"/>
                <a:gd name="connsiteY0" fmla="*/ 235075 h 424946"/>
                <a:gd name="connsiteX1" fmla="*/ 189510 w 411679"/>
                <a:gd name="connsiteY1" fmla="*/ 45204 h 424946"/>
                <a:gd name="connsiteX2" fmla="*/ 411679 w 411679"/>
                <a:gd name="connsiteY2" fmla="*/ 0 h 424946"/>
                <a:gd name="connsiteX3" fmla="*/ 379020 w 411679"/>
                <a:gd name="connsiteY3" fmla="*/ 235075 h 424946"/>
                <a:gd name="connsiteX4" fmla="*/ 189510 w 411679"/>
                <a:gd name="connsiteY4" fmla="*/ 424946 h 424946"/>
                <a:gd name="connsiteX5" fmla="*/ 0 w 411679"/>
                <a:gd name="connsiteY5" fmla="*/ 235075 h 424946"/>
                <a:gd name="connsiteX0" fmla="*/ 0 w 411679"/>
                <a:gd name="connsiteY0" fmla="*/ 235075 h 424946"/>
                <a:gd name="connsiteX1" fmla="*/ 189510 w 411679"/>
                <a:gd name="connsiteY1" fmla="*/ 45204 h 424946"/>
                <a:gd name="connsiteX2" fmla="*/ 411679 w 411679"/>
                <a:gd name="connsiteY2" fmla="*/ 0 h 424946"/>
                <a:gd name="connsiteX3" fmla="*/ 379020 w 411679"/>
                <a:gd name="connsiteY3" fmla="*/ 235075 h 424946"/>
                <a:gd name="connsiteX4" fmla="*/ 189510 w 411679"/>
                <a:gd name="connsiteY4" fmla="*/ 424946 h 424946"/>
                <a:gd name="connsiteX5" fmla="*/ 0 w 411679"/>
                <a:gd name="connsiteY5" fmla="*/ 235075 h 424946"/>
                <a:gd name="connsiteX0" fmla="*/ 0 w 545986"/>
                <a:gd name="connsiteY0" fmla="*/ 372860 h 562731"/>
                <a:gd name="connsiteX1" fmla="*/ 189510 w 545986"/>
                <a:gd name="connsiteY1" fmla="*/ 182989 h 562731"/>
                <a:gd name="connsiteX2" fmla="*/ 545986 w 545986"/>
                <a:gd name="connsiteY2" fmla="*/ 0 h 562731"/>
                <a:gd name="connsiteX3" fmla="*/ 379020 w 545986"/>
                <a:gd name="connsiteY3" fmla="*/ 372860 h 562731"/>
                <a:gd name="connsiteX4" fmla="*/ 189510 w 545986"/>
                <a:gd name="connsiteY4" fmla="*/ 562731 h 562731"/>
                <a:gd name="connsiteX5" fmla="*/ 0 w 545986"/>
                <a:gd name="connsiteY5" fmla="*/ 372860 h 562731"/>
                <a:gd name="connsiteX0" fmla="*/ 0 w 545986"/>
                <a:gd name="connsiteY0" fmla="*/ 372860 h 562731"/>
                <a:gd name="connsiteX1" fmla="*/ 189510 w 545986"/>
                <a:gd name="connsiteY1" fmla="*/ 182989 h 562731"/>
                <a:gd name="connsiteX2" fmla="*/ 545986 w 545986"/>
                <a:gd name="connsiteY2" fmla="*/ 0 h 562731"/>
                <a:gd name="connsiteX3" fmla="*/ 379020 w 545986"/>
                <a:gd name="connsiteY3" fmla="*/ 372860 h 562731"/>
                <a:gd name="connsiteX4" fmla="*/ 189510 w 545986"/>
                <a:gd name="connsiteY4" fmla="*/ 562731 h 562731"/>
                <a:gd name="connsiteX5" fmla="*/ 0 w 545986"/>
                <a:gd name="connsiteY5" fmla="*/ 372860 h 562731"/>
                <a:gd name="connsiteX0" fmla="*/ 0 w 545986"/>
                <a:gd name="connsiteY0" fmla="*/ 372860 h 562731"/>
                <a:gd name="connsiteX1" fmla="*/ 189510 w 545986"/>
                <a:gd name="connsiteY1" fmla="*/ 182989 h 562731"/>
                <a:gd name="connsiteX2" fmla="*/ 545986 w 545986"/>
                <a:gd name="connsiteY2" fmla="*/ 0 h 562731"/>
                <a:gd name="connsiteX3" fmla="*/ 379020 w 545986"/>
                <a:gd name="connsiteY3" fmla="*/ 372860 h 562731"/>
                <a:gd name="connsiteX4" fmla="*/ 189510 w 545986"/>
                <a:gd name="connsiteY4" fmla="*/ 562731 h 562731"/>
                <a:gd name="connsiteX5" fmla="*/ 0 w 545986"/>
                <a:gd name="connsiteY5" fmla="*/ 372860 h 562731"/>
                <a:gd name="connsiteX0" fmla="*/ 0 w 545986"/>
                <a:gd name="connsiteY0" fmla="*/ 372860 h 562731"/>
                <a:gd name="connsiteX1" fmla="*/ 189510 w 545986"/>
                <a:gd name="connsiteY1" fmla="*/ 182989 h 562731"/>
                <a:gd name="connsiteX2" fmla="*/ 545986 w 545986"/>
                <a:gd name="connsiteY2" fmla="*/ 0 h 562731"/>
                <a:gd name="connsiteX3" fmla="*/ 379020 w 545986"/>
                <a:gd name="connsiteY3" fmla="*/ 372860 h 562731"/>
                <a:gd name="connsiteX4" fmla="*/ 189510 w 545986"/>
                <a:gd name="connsiteY4" fmla="*/ 562731 h 562731"/>
                <a:gd name="connsiteX5" fmla="*/ 0 w 545986"/>
                <a:gd name="connsiteY5" fmla="*/ 372860 h 562731"/>
                <a:gd name="connsiteX0" fmla="*/ 0 w 545986"/>
                <a:gd name="connsiteY0" fmla="*/ 372860 h 562731"/>
                <a:gd name="connsiteX1" fmla="*/ 189510 w 545986"/>
                <a:gd name="connsiteY1" fmla="*/ 182989 h 562731"/>
                <a:gd name="connsiteX2" fmla="*/ 545986 w 545986"/>
                <a:gd name="connsiteY2" fmla="*/ 0 h 562731"/>
                <a:gd name="connsiteX3" fmla="*/ 379020 w 545986"/>
                <a:gd name="connsiteY3" fmla="*/ 372860 h 562731"/>
                <a:gd name="connsiteX4" fmla="*/ 189510 w 545986"/>
                <a:gd name="connsiteY4" fmla="*/ 562731 h 562731"/>
                <a:gd name="connsiteX5" fmla="*/ 0 w 545986"/>
                <a:gd name="connsiteY5" fmla="*/ 372860 h 562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5986" h="562731">
                  <a:moveTo>
                    <a:pt x="0" y="372860"/>
                  </a:moveTo>
                  <a:cubicBezTo>
                    <a:pt x="0" y="267997"/>
                    <a:pt x="84847" y="182989"/>
                    <a:pt x="189510" y="182989"/>
                  </a:cubicBezTo>
                  <a:cubicBezTo>
                    <a:pt x="260506" y="151822"/>
                    <a:pt x="466082" y="54274"/>
                    <a:pt x="545986" y="0"/>
                  </a:cubicBezTo>
                  <a:cubicBezTo>
                    <a:pt x="524561" y="69166"/>
                    <a:pt x="404577" y="307643"/>
                    <a:pt x="379020" y="372860"/>
                  </a:cubicBezTo>
                  <a:cubicBezTo>
                    <a:pt x="379020" y="477723"/>
                    <a:pt x="294173" y="562731"/>
                    <a:pt x="189510" y="562731"/>
                  </a:cubicBezTo>
                  <a:cubicBezTo>
                    <a:pt x="84847" y="562731"/>
                    <a:pt x="0" y="477723"/>
                    <a:pt x="0" y="372860"/>
                  </a:cubicBezTo>
                  <a:close/>
                </a:path>
              </a:pathLst>
            </a:custGeom>
            <a:grpFill/>
            <a:ln w="3175" cap="flat" cmpd="sng" algn="ctr">
              <a:solidFill>
                <a:schemeClr val="bg1">
                  <a:lumMod val="65000"/>
                </a:schemeClr>
              </a:solidFill>
              <a:prstDash val="solid"/>
            </a:ln>
            <a:effectLst/>
          </p:spPr>
          <p:txBody>
            <a:bodyPr lIns="36000" tIns="36000" rIns="36000" bIns="3600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err="1">
                <a:ln>
                  <a:noFill/>
                </a:ln>
                <a:solidFill>
                  <a:srgbClr val="313131"/>
                </a:solidFill>
                <a:effectLst/>
                <a:uLnTx/>
                <a:uFillTx/>
                <a:latin typeface="Arial"/>
                <a:ea typeface="+mn-ea"/>
                <a:cs typeface="+mn-cs"/>
              </a:endParaRPr>
            </a:p>
          </p:txBody>
        </p:sp>
        <p:sp>
          <p:nvSpPr>
            <p:cNvPr id="51" name="Oval 50">
              <a:extLst>
                <a:ext uri="{FF2B5EF4-FFF2-40B4-BE49-F238E27FC236}">
                  <a16:creationId xmlns:a16="http://schemas.microsoft.com/office/drawing/2014/main" id="{5B63A655-295E-4683-A24E-24A48F288169}"/>
                </a:ext>
              </a:extLst>
            </p:cNvPr>
            <p:cNvSpPr/>
            <p:nvPr/>
          </p:nvSpPr>
          <p:spPr>
            <a:xfrm>
              <a:off x="3699431" y="3171176"/>
              <a:ext cx="86141" cy="86305"/>
            </a:xfrm>
            <a:prstGeom prst="ellipse">
              <a:avLst/>
            </a:prstGeom>
            <a:grpFill/>
            <a:ln w="3175" cap="flat" cmpd="sng" algn="ctr">
              <a:solidFill>
                <a:schemeClr val="bg1">
                  <a:lumMod val="65000"/>
                </a:schemeClr>
              </a:solidFill>
              <a:prstDash val="solid"/>
            </a:ln>
            <a:effectLst/>
          </p:spPr>
          <p:txBody>
            <a:bodyPr wrap="square" lIns="36000" tIns="36000" rIns="36000" bIns="3600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err="1">
                <a:ln>
                  <a:noFill/>
                </a:ln>
                <a:solidFill>
                  <a:srgbClr val="313131"/>
                </a:solidFill>
                <a:effectLst/>
                <a:uLnTx/>
                <a:uFillTx/>
                <a:latin typeface="Arial"/>
                <a:ea typeface="+mn-ea"/>
                <a:cs typeface="+mn-cs"/>
              </a:endParaRPr>
            </a:p>
          </p:txBody>
        </p:sp>
      </p:grpSp>
      <p:sp>
        <p:nvSpPr>
          <p:cNvPr id="52" name="Rectangle 51">
            <a:extLst>
              <a:ext uri="{FF2B5EF4-FFF2-40B4-BE49-F238E27FC236}">
                <a16:creationId xmlns:a16="http://schemas.microsoft.com/office/drawing/2014/main" id="{54BC3668-3105-47F4-A336-FFB701C3887C}"/>
              </a:ext>
            </a:extLst>
          </p:cNvPr>
          <p:cNvSpPr/>
          <p:nvPr/>
        </p:nvSpPr>
        <p:spPr>
          <a:xfrm>
            <a:off x="3352800" y="6400800"/>
            <a:ext cx="5210722" cy="374461"/>
          </a:xfrm>
          <a:prstGeom prst="rect">
            <a:avLst/>
          </a:prstGeom>
        </p:spPr>
        <p:txBody>
          <a:bodyPr wrap="none">
            <a:spAutoFit/>
          </a:bodyPr>
          <a:lstStyle/>
          <a:p>
            <a:pPr marL="12700">
              <a:lnSpc>
                <a:spcPts val="2200"/>
              </a:lnSpc>
            </a:pPr>
            <a:r>
              <a:rPr lang="en-US" sz="2100" spc="15" dirty="0">
                <a:solidFill>
                  <a:schemeClr val="bg1"/>
                </a:solidFill>
                <a:latin typeface="Arial" panose="020B0604020202020204" pitchFamily="34" charset="0"/>
                <a:cs typeface="Arial" panose="020B0604020202020204" pitchFamily="34" charset="0"/>
              </a:rPr>
              <a:t>Wisconsin </a:t>
            </a:r>
            <a:r>
              <a:rPr lang="en-US" sz="2100" spc="10" dirty="0">
                <a:solidFill>
                  <a:schemeClr val="bg1"/>
                </a:solidFill>
                <a:latin typeface="Arial" panose="020B0604020202020204" pitchFamily="34" charset="0"/>
                <a:cs typeface="Arial" panose="020B0604020202020204" pitchFamily="34" charset="0"/>
              </a:rPr>
              <a:t>Department of </a:t>
            </a:r>
            <a:r>
              <a:rPr lang="en-US" sz="2100" spc="15" dirty="0">
                <a:solidFill>
                  <a:schemeClr val="bg1"/>
                </a:solidFill>
                <a:latin typeface="Arial" panose="020B0604020202020204" pitchFamily="34" charset="0"/>
                <a:cs typeface="Arial" panose="020B0604020202020204" pitchFamily="34" charset="0"/>
              </a:rPr>
              <a:t>Health</a:t>
            </a:r>
            <a:r>
              <a:rPr lang="en-US" sz="2100" spc="-95" dirty="0">
                <a:solidFill>
                  <a:schemeClr val="bg1"/>
                </a:solidFill>
                <a:latin typeface="Arial" panose="020B0604020202020204" pitchFamily="34" charset="0"/>
                <a:cs typeface="Arial" panose="020B0604020202020204" pitchFamily="34" charset="0"/>
              </a:rPr>
              <a:t> </a:t>
            </a:r>
            <a:r>
              <a:rPr lang="en-US" sz="2100" spc="15" dirty="0">
                <a:solidFill>
                  <a:schemeClr val="bg1"/>
                </a:solidFill>
                <a:latin typeface="Arial" panose="020B0604020202020204" pitchFamily="34" charset="0"/>
                <a:cs typeface="Arial" panose="020B0604020202020204" pitchFamily="34" charset="0"/>
              </a:rPr>
              <a:t>Services</a:t>
            </a:r>
          </a:p>
        </p:txBody>
      </p:sp>
      <p:sp>
        <p:nvSpPr>
          <p:cNvPr id="53" name="Slide Number Placeholder 4">
            <a:extLst>
              <a:ext uri="{FF2B5EF4-FFF2-40B4-BE49-F238E27FC236}">
                <a16:creationId xmlns:a16="http://schemas.microsoft.com/office/drawing/2014/main" id="{E90D47AA-7066-4007-9513-22AEA4722A51}"/>
              </a:ext>
            </a:extLst>
          </p:cNvPr>
          <p:cNvSpPr txBox="1">
            <a:spLocks/>
          </p:cNvSpPr>
          <p:nvPr/>
        </p:nvSpPr>
        <p:spPr>
          <a:xfrm>
            <a:off x="10896600" y="6400800"/>
            <a:ext cx="499869" cy="25209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8100">
              <a:lnSpc>
                <a:spcPts val="1864"/>
              </a:lnSpc>
            </a:pPr>
            <a:fld id="{81D60167-4931-47E6-BA6A-407CBD079E47}" type="slidenum">
              <a:rPr lang="en-US" sz="1600" spc="-5" smtClean="0">
                <a:solidFill>
                  <a:schemeClr val="bg1"/>
                </a:solidFill>
                <a:latin typeface="Arial" panose="020B0604020202020204" pitchFamily="34" charset="0"/>
                <a:cs typeface="Arial" panose="020B0604020202020204" pitchFamily="34" charset="0"/>
              </a:rPr>
              <a:pPr marL="38100">
                <a:lnSpc>
                  <a:spcPts val="1864"/>
                </a:lnSpc>
              </a:pPr>
              <a:t>3</a:t>
            </a:fld>
            <a:endParaRPr lang="en-US" spc="-5" dirty="0">
              <a:solidFill>
                <a:schemeClr val="bg1"/>
              </a:solidFill>
              <a:latin typeface="Arial" panose="020B0604020202020204" pitchFamily="34" charset="0"/>
              <a:cs typeface="Arial" panose="020B0604020202020204" pitchFamily="34" charset="0"/>
            </a:endParaRPr>
          </a:p>
        </p:txBody>
      </p:sp>
      <p:grpSp>
        <p:nvGrpSpPr>
          <p:cNvPr id="37" name="Group 36">
            <a:extLst>
              <a:ext uri="{FF2B5EF4-FFF2-40B4-BE49-F238E27FC236}">
                <a16:creationId xmlns:a16="http://schemas.microsoft.com/office/drawing/2014/main" id="{656AC719-B785-41AE-85AA-1A0000C614D9}"/>
              </a:ext>
            </a:extLst>
          </p:cNvPr>
          <p:cNvGrpSpPr/>
          <p:nvPr/>
        </p:nvGrpSpPr>
        <p:grpSpPr>
          <a:xfrm>
            <a:off x="3024636" y="1445761"/>
            <a:ext cx="328164" cy="338229"/>
            <a:chOff x="3579469" y="3129895"/>
            <a:chExt cx="328164" cy="338229"/>
          </a:xfrm>
          <a:solidFill>
            <a:schemeClr val="accent6"/>
          </a:solidFill>
        </p:grpSpPr>
        <p:sp>
          <p:nvSpPr>
            <p:cNvPr id="38" name="Teardrop 10">
              <a:extLst>
                <a:ext uri="{FF2B5EF4-FFF2-40B4-BE49-F238E27FC236}">
                  <a16:creationId xmlns:a16="http://schemas.microsoft.com/office/drawing/2014/main" id="{69A58504-54C5-49EA-87F5-D677E392BF6A}"/>
                </a:ext>
              </a:extLst>
            </p:cNvPr>
            <p:cNvSpPr/>
            <p:nvPr/>
          </p:nvSpPr>
          <p:spPr>
            <a:xfrm rot="8177965">
              <a:off x="3579469" y="3129895"/>
              <a:ext cx="328164" cy="338229"/>
            </a:xfrm>
            <a:custGeom>
              <a:avLst/>
              <a:gdLst>
                <a:gd name="connsiteX0" fmla="*/ 0 w 379020"/>
                <a:gd name="connsiteY0" fmla="*/ 189871 h 379741"/>
                <a:gd name="connsiteX1" fmla="*/ 189510 w 379020"/>
                <a:gd name="connsiteY1" fmla="*/ 0 h 379741"/>
                <a:gd name="connsiteX2" fmla="*/ 379020 w 379020"/>
                <a:gd name="connsiteY2" fmla="*/ 0 h 379741"/>
                <a:gd name="connsiteX3" fmla="*/ 379020 w 379020"/>
                <a:gd name="connsiteY3" fmla="*/ 189871 h 379741"/>
                <a:gd name="connsiteX4" fmla="*/ 189510 w 379020"/>
                <a:gd name="connsiteY4" fmla="*/ 379742 h 379741"/>
                <a:gd name="connsiteX5" fmla="*/ 0 w 379020"/>
                <a:gd name="connsiteY5" fmla="*/ 189871 h 379741"/>
                <a:gd name="connsiteX0" fmla="*/ 0 w 411679"/>
                <a:gd name="connsiteY0" fmla="*/ 235075 h 424946"/>
                <a:gd name="connsiteX1" fmla="*/ 189510 w 411679"/>
                <a:gd name="connsiteY1" fmla="*/ 45204 h 424946"/>
                <a:gd name="connsiteX2" fmla="*/ 411679 w 411679"/>
                <a:gd name="connsiteY2" fmla="*/ 0 h 424946"/>
                <a:gd name="connsiteX3" fmla="*/ 379020 w 411679"/>
                <a:gd name="connsiteY3" fmla="*/ 235075 h 424946"/>
                <a:gd name="connsiteX4" fmla="*/ 189510 w 411679"/>
                <a:gd name="connsiteY4" fmla="*/ 424946 h 424946"/>
                <a:gd name="connsiteX5" fmla="*/ 0 w 411679"/>
                <a:gd name="connsiteY5" fmla="*/ 235075 h 424946"/>
                <a:gd name="connsiteX0" fmla="*/ 0 w 411679"/>
                <a:gd name="connsiteY0" fmla="*/ 235075 h 424946"/>
                <a:gd name="connsiteX1" fmla="*/ 189510 w 411679"/>
                <a:gd name="connsiteY1" fmla="*/ 45204 h 424946"/>
                <a:gd name="connsiteX2" fmla="*/ 411679 w 411679"/>
                <a:gd name="connsiteY2" fmla="*/ 0 h 424946"/>
                <a:gd name="connsiteX3" fmla="*/ 379020 w 411679"/>
                <a:gd name="connsiteY3" fmla="*/ 235075 h 424946"/>
                <a:gd name="connsiteX4" fmla="*/ 189510 w 411679"/>
                <a:gd name="connsiteY4" fmla="*/ 424946 h 424946"/>
                <a:gd name="connsiteX5" fmla="*/ 0 w 411679"/>
                <a:gd name="connsiteY5" fmla="*/ 235075 h 424946"/>
                <a:gd name="connsiteX0" fmla="*/ 0 w 411679"/>
                <a:gd name="connsiteY0" fmla="*/ 235075 h 424946"/>
                <a:gd name="connsiteX1" fmla="*/ 189510 w 411679"/>
                <a:gd name="connsiteY1" fmla="*/ 45204 h 424946"/>
                <a:gd name="connsiteX2" fmla="*/ 411679 w 411679"/>
                <a:gd name="connsiteY2" fmla="*/ 0 h 424946"/>
                <a:gd name="connsiteX3" fmla="*/ 379020 w 411679"/>
                <a:gd name="connsiteY3" fmla="*/ 235075 h 424946"/>
                <a:gd name="connsiteX4" fmla="*/ 189510 w 411679"/>
                <a:gd name="connsiteY4" fmla="*/ 424946 h 424946"/>
                <a:gd name="connsiteX5" fmla="*/ 0 w 411679"/>
                <a:gd name="connsiteY5" fmla="*/ 235075 h 424946"/>
                <a:gd name="connsiteX0" fmla="*/ 0 w 545986"/>
                <a:gd name="connsiteY0" fmla="*/ 372860 h 562731"/>
                <a:gd name="connsiteX1" fmla="*/ 189510 w 545986"/>
                <a:gd name="connsiteY1" fmla="*/ 182989 h 562731"/>
                <a:gd name="connsiteX2" fmla="*/ 545986 w 545986"/>
                <a:gd name="connsiteY2" fmla="*/ 0 h 562731"/>
                <a:gd name="connsiteX3" fmla="*/ 379020 w 545986"/>
                <a:gd name="connsiteY3" fmla="*/ 372860 h 562731"/>
                <a:gd name="connsiteX4" fmla="*/ 189510 w 545986"/>
                <a:gd name="connsiteY4" fmla="*/ 562731 h 562731"/>
                <a:gd name="connsiteX5" fmla="*/ 0 w 545986"/>
                <a:gd name="connsiteY5" fmla="*/ 372860 h 562731"/>
                <a:gd name="connsiteX0" fmla="*/ 0 w 545986"/>
                <a:gd name="connsiteY0" fmla="*/ 372860 h 562731"/>
                <a:gd name="connsiteX1" fmla="*/ 189510 w 545986"/>
                <a:gd name="connsiteY1" fmla="*/ 182989 h 562731"/>
                <a:gd name="connsiteX2" fmla="*/ 545986 w 545986"/>
                <a:gd name="connsiteY2" fmla="*/ 0 h 562731"/>
                <a:gd name="connsiteX3" fmla="*/ 379020 w 545986"/>
                <a:gd name="connsiteY3" fmla="*/ 372860 h 562731"/>
                <a:gd name="connsiteX4" fmla="*/ 189510 w 545986"/>
                <a:gd name="connsiteY4" fmla="*/ 562731 h 562731"/>
                <a:gd name="connsiteX5" fmla="*/ 0 w 545986"/>
                <a:gd name="connsiteY5" fmla="*/ 372860 h 562731"/>
                <a:gd name="connsiteX0" fmla="*/ 0 w 545986"/>
                <a:gd name="connsiteY0" fmla="*/ 372860 h 562731"/>
                <a:gd name="connsiteX1" fmla="*/ 189510 w 545986"/>
                <a:gd name="connsiteY1" fmla="*/ 182989 h 562731"/>
                <a:gd name="connsiteX2" fmla="*/ 545986 w 545986"/>
                <a:gd name="connsiteY2" fmla="*/ 0 h 562731"/>
                <a:gd name="connsiteX3" fmla="*/ 379020 w 545986"/>
                <a:gd name="connsiteY3" fmla="*/ 372860 h 562731"/>
                <a:gd name="connsiteX4" fmla="*/ 189510 w 545986"/>
                <a:gd name="connsiteY4" fmla="*/ 562731 h 562731"/>
                <a:gd name="connsiteX5" fmla="*/ 0 w 545986"/>
                <a:gd name="connsiteY5" fmla="*/ 372860 h 562731"/>
                <a:gd name="connsiteX0" fmla="*/ 0 w 545986"/>
                <a:gd name="connsiteY0" fmla="*/ 372860 h 562731"/>
                <a:gd name="connsiteX1" fmla="*/ 189510 w 545986"/>
                <a:gd name="connsiteY1" fmla="*/ 182989 h 562731"/>
                <a:gd name="connsiteX2" fmla="*/ 545986 w 545986"/>
                <a:gd name="connsiteY2" fmla="*/ 0 h 562731"/>
                <a:gd name="connsiteX3" fmla="*/ 379020 w 545986"/>
                <a:gd name="connsiteY3" fmla="*/ 372860 h 562731"/>
                <a:gd name="connsiteX4" fmla="*/ 189510 w 545986"/>
                <a:gd name="connsiteY4" fmla="*/ 562731 h 562731"/>
                <a:gd name="connsiteX5" fmla="*/ 0 w 545986"/>
                <a:gd name="connsiteY5" fmla="*/ 372860 h 562731"/>
                <a:gd name="connsiteX0" fmla="*/ 0 w 545986"/>
                <a:gd name="connsiteY0" fmla="*/ 372860 h 562731"/>
                <a:gd name="connsiteX1" fmla="*/ 189510 w 545986"/>
                <a:gd name="connsiteY1" fmla="*/ 182989 h 562731"/>
                <a:gd name="connsiteX2" fmla="*/ 545986 w 545986"/>
                <a:gd name="connsiteY2" fmla="*/ 0 h 562731"/>
                <a:gd name="connsiteX3" fmla="*/ 379020 w 545986"/>
                <a:gd name="connsiteY3" fmla="*/ 372860 h 562731"/>
                <a:gd name="connsiteX4" fmla="*/ 189510 w 545986"/>
                <a:gd name="connsiteY4" fmla="*/ 562731 h 562731"/>
                <a:gd name="connsiteX5" fmla="*/ 0 w 545986"/>
                <a:gd name="connsiteY5" fmla="*/ 372860 h 562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5986" h="562731">
                  <a:moveTo>
                    <a:pt x="0" y="372860"/>
                  </a:moveTo>
                  <a:cubicBezTo>
                    <a:pt x="0" y="267997"/>
                    <a:pt x="84847" y="182989"/>
                    <a:pt x="189510" y="182989"/>
                  </a:cubicBezTo>
                  <a:cubicBezTo>
                    <a:pt x="260506" y="151822"/>
                    <a:pt x="466082" y="54274"/>
                    <a:pt x="545986" y="0"/>
                  </a:cubicBezTo>
                  <a:cubicBezTo>
                    <a:pt x="524561" y="69166"/>
                    <a:pt x="404577" y="307643"/>
                    <a:pt x="379020" y="372860"/>
                  </a:cubicBezTo>
                  <a:cubicBezTo>
                    <a:pt x="379020" y="477723"/>
                    <a:pt x="294173" y="562731"/>
                    <a:pt x="189510" y="562731"/>
                  </a:cubicBezTo>
                  <a:cubicBezTo>
                    <a:pt x="84847" y="562731"/>
                    <a:pt x="0" y="477723"/>
                    <a:pt x="0" y="372860"/>
                  </a:cubicBezTo>
                  <a:close/>
                </a:path>
              </a:pathLst>
            </a:custGeom>
            <a:grpFill/>
            <a:ln w="3175" cap="flat" cmpd="sng" algn="ctr">
              <a:solidFill>
                <a:schemeClr val="accent4"/>
              </a:solidFill>
              <a:prstDash val="solid"/>
            </a:ln>
            <a:effectLst/>
          </p:spPr>
          <p:txBody>
            <a:bodyPr lIns="36000" tIns="36000" rIns="36000" bIns="3600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err="1">
                <a:ln>
                  <a:noFill/>
                </a:ln>
                <a:solidFill>
                  <a:srgbClr val="313131"/>
                </a:solidFill>
                <a:effectLst/>
                <a:uLnTx/>
                <a:uFillTx/>
                <a:latin typeface="Arial"/>
                <a:ea typeface="+mn-ea"/>
                <a:cs typeface="+mn-cs"/>
              </a:endParaRPr>
            </a:p>
          </p:txBody>
        </p:sp>
        <p:sp>
          <p:nvSpPr>
            <p:cNvPr id="39" name="Oval 38">
              <a:extLst>
                <a:ext uri="{FF2B5EF4-FFF2-40B4-BE49-F238E27FC236}">
                  <a16:creationId xmlns:a16="http://schemas.microsoft.com/office/drawing/2014/main" id="{B688C56A-DB4A-4F39-9C77-72766209254F}"/>
                </a:ext>
              </a:extLst>
            </p:cNvPr>
            <p:cNvSpPr/>
            <p:nvPr/>
          </p:nvSpPr>
          <p:spPr>
            <a:xfrm>
              <a:off x="3699431" y="3171176"/>
              <a:ext cx="86141" cy="86305"/>
            </a:xfrm>
            <a:prstGeom prst="ellipse">
              <a:avLst/>
            </a:prstGeom>
            <a:grpFill/>
            <a:ln w="3175" cap="flat" cmpd="sng" algn="ctr">
              <a:solidFill>
                <a:schemeClr val="accent4"/>
              </a:solidFill>
              <a:prstDash val="solid"/>
            </a:ln>
            <a:effectLst/>
          </p:spPr>
          <p:txBody>
            <a:bodyPr wrap="square" lIns="36000" tIns="36000" rIns="36000" bIns="3600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err="1">
                <a:ln>
                  <a:noFill/>
                </a:ln>
                <a:solidFill>
                  <a:srgbClr val="313131"/>
                </a:solidFill>
                <a:effectLst/>
                <a:uLnTx/>
                <a:uFillTx/>
                <a:latin typeface="Arial"/>
                <a:ea typeface="+mn-ea"/>
                <a:cs typeface="+mn-cs"/>
              </a:endParaRPr>
            </a:p>
          </p:txBody>
        </p:sp>
      </p:grpSp>
      <p:sp>
        <p:nvSpPr>
          <p:cNvPr id="54" name="TextBox 53"/>
          <p:cNvSpPr txBox="1"/>
          <p:nvPr/>
        </p:nvSpPr>
        <p:spPr>
          <a:xfrm>
            <a:off x="3430150" y="1082710"/>
            <a:ext cx="4026528" cy="369332"/>
          </a:xfrm>
          <a:prstGeom prst="rect">
            <a:avLst/>
          </a:prstGeom>
          <a:noFill/>
        </p:spPr>
        <p:txBody>
          <a:bodyPr wrap="square" rtlCol="0">
            <a:spAutoFit/>
          </a:bodyPr>
          <a:lstStyle/>
          <a:p>
            <a:r>
              <a:rPr lang="en-US" b="1" dirty="0" smtClean="0">
                <a:solidFill>
                  <a:schemeClr val="accent6"/>
                </a:solidFill>
                <a:latin typeface="+mj-lt"/>
              </a:rPr>
              <a:t>November </a:t>
            </a:r>
            <a:r>
              <a:rPr lang="en-US" b="1" dirty="0">
                <a:solidFill>
                  <a:schemeClr val="accent6"/>
                </a:solidFill>
                <a:latin typeface="+mj-lt"/>
              </a:rPr>
              <a:t>2019</a:t>
            </a:r>
            <a:endParaRPr lang="en-US" dirty="0">
              <a:solidFill>
                <a:schemeClr val="accent6"/>
              </a:solidFill>
              <a:latin typeface="+mj-lt"/>
            </a:endParaRPr>
          </a:p>
        </p:txBody>
      </p:sp>
      <p:sp>
        <p:nvSpPr>
          <p:cNvPr id="56" name="Rectangle 55"/>
          <p:cNvSpPr/>
          <p:nvPr/>
        </p:nvSpPr>
        <p:spPr>
          <a:xfrm>
            <a:off x="3847056" y="1345543"/>
            <a:ext cx="4964265" cy="671979"/>
          </a:xfrm>
          <a:prstGeom prst="rect">
            <a:avLst/>
          </a:prstGeom>
        </p:spPr>
        <p:txBody>
          <a:bodyPr wrap="square">
            <a:spAutoFit/>
          </a:bodyPr>
          <a:lstStyle/>
          <a:p>
            <a:pPr marL="171450" indent="-171450" defTabSz="914253">
              <a:spcBef>
                <a:spcPts val="200"/>
              </a:spcBef>
              <a:buFont typeface="Arial" panose="020B0604020202020204" pitchFamily="34" charset="0"/>
              <a:buChar char="•"/>
              <a:defRPr/>
            </a:pPr>
            <a:r>
              <a:rPr lang="en-US" dirty="0" smtClean="0">
                <a:latin typeface="+mj-lt"/>
                <a:cs typeface="Arial" panose="020B0604020202020204" pitchFamily="34" charset="0"/>
              </a:rPr>
              <a:t>Pre-COVID-19 telehealth </a:t>
            </a:r>
            <a:r>
              <a:rPr lang="en-US" dirty="0">
                <a:latin typeface="+mj-lt"/>
                <a:cs typeface="Arial" panose="020B0604020202020204" pitchFamily="34" charset="0"/>
              </a:rPr>
              <a:t>p</a:t>
            </a:r>
            <a:r>
              <a:rPr lang="en-US" dirty="0" smtClean="0">
                <a:latin typeface="+mj-lt"/>
                <a:cs typeface="Arial" panose="020B0604020202020204" pitchFamily="34" charset="0"/>
              </a:rPr>
              <a:t>olicy in place</a:t>
            </a:r>
          </a:p>
          <a:p>
            <a:pPr marL="171450" indent="-171450" defTabSz="914253">
              <a:spcBef>
                <a:spcPts val="200"/>
              </a:spcBef>
              <a:buFont typeface="Arial" panose="020B0604020202020204" pitchFamily="34" charset="0"/>
              <a:buChar char="•"/>
              <a:defRPr/>
            </a:pPr>
            <a:r>
              <a:rPr lang="en-US" dirty="0" smtClean="0">
                <a:latin typeface="+mj-lt"/>
                <a:cs typeface="Arial" panose="020B0604020202020204" pitchFamily="34" charset="0"/>
              </a:rPr>
              <a:t>Act 56 signed into law</a:t>
            </a:r>
            <a:endParaRPr lang="en-US" dirty="0">
              <a:latin typeface="+mj-lt"/>
              <a:cs typeface="Arial" panose="020B0604020202020204" pitchFamily="34" charset="0"/>
            </a:endParaRPr>
          </a:p>
        </p:txBody>
      </p:sp>
    </p:spTree>
    <p:extLst>
      <p:ext uri="{BB962C8B-B14F-4D97-AF65-F5344CB8AC3E}">
        <p14:creationId xmlns:p14="http://schemas.microsoft.com/office/powerpoint/2010/main" val="694510539"/>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85801" y="362864"/>
            <a:ext cx="10217960" cy="627736"/>
          </a:xfrm>
          <a:prstGeom prst="rect">
            <a:avLst/>
          </a:prstGeom>
        </p:spPr>
        <p:txBody>
          <a:bodyPr vert="horz" wrap="square" lIns="0" tIns="133985" rIns="0" bIns="0" rtlCol="0">
            <a:spAutoFit/>
          </a:bodyPr>
          <a:lstStyle/>
          <a:p>
            <a:pPr marL="12700">
              <a:lnSpc>
                <a:spcPct val="100000"/>
              </a:lnSpc>
              <a:spcBef>
                <a:spcPts val="1055"/>
              </a:spcBef>
            </a:pPr>
            <a:r>
              <a:rPr lang="en-US" sz="3200" spc="5" dirty="0" smtClean="0">
                <a:solidFill>
                  <a:schemeClr val="tx1"/>
                </a:solidFill>
              </a:rPr>
              <a:t>Pre-COVID-19 </a:t>
            </a:r>
            <a:r>
              <a:rPr lang="en-US" sz="3200" spc="5" dirty="0" smtClean="0">
                <a:solidFill>
                  <a:schemeClr val="tx1"/>
                </a:solidFill>
              </a:rPr>
              <a:t>Telehealth Policy</a:t>
            </a:r>
            <a:endParaRPr sz="3200" spc="-15" dirty="0">
              <a:solidFill>
                <a:schemeClr val="tx1"/>
              </a:solidFill>
            </a:endParaRPr>
          </a:p>
        </p:txBody>
      </p:sp>
      <p:sp>
        <p:nvSpPr>
          <p:cNvPr id="22" name="object 22"/>
          <p:cNvSpPr txBox="1">
            <a:spLocks noGrp="1"/>
          </p:cNvSpPr>
          <p:nvPr>
            <p:ph type="ftr" sz="quarter" idx="5"/>
          </p:nvPr>
        </p:nvSpPr>
        <p:spPr>
          <a:prstGeom prst="rect">
            <a:avLst/>
          </a:prstGeom>
        </p:spPr>
        <p:txBody>
          <a:bodyPr vert="horz" wrap="square" lIns="0" tIns="0" rIns="0" bIns="0" rtlCol="0">
            <a:spAutoFit/>
          </a:bodyPr>
          <a:lstStyle/>
          <a:p>
            <a:pPr marL="12700">
              <a:lnSpc>
                <a:spcPts val="2455"/>
              </a:lnSpc>
            </a:pPr>
            <a:r>
              <a:rPr spc="15" dirty="0"/>
              <a:t>Wisconsin </a:t>
            </a:r>
            <a:r>
              <a:rPr spc="10" dirty="0"/>
              <a:t>Department of </a:t>
            </a:r>
            <a:r>
              <a:rPr spc="15" dirty="0"/>
              <a:t>Health</a:t>
            </a:r>
            <a:r>
              <a:rPr spc="-95" dirty="0"/>
              <a:t> </a:t>
            </a:r>
            <a:r>
              <a:rPr spc="15" dirty="0"/>
              <a:t>Services</a:t>
            </a:r>
          </a:p>
        </p:txBody>
      </p:sp>
      <p:sp>
        <p:nvSpPr>
          <p:cNvPr id="23" name="object 23"/>
          <p:cNvSpPr txBox="1">
            <a:spLocks noGrp="1"/>
          </p:cNvSpPr>
          <p:nvPr>
            <p:ph type="sldNum" sz="quarter" idx="7"/>
          </p:nvPr>
        </p:nvSpPr>
        <p:spPr>
          <a:prstGeom prst="rect">
            <a:avLst/>
          </a:prstGeom>
        </p:spPr>
        <p:txBody>
          <a:bodyPr vert="horz" wrap="square" lIns="0" tIns="0" rIns="0" bIns="0" rtlCol="0">
            <a:spAutoFit/>
          </a:bodyPr>
          <a:lstStyle/>
          <a:p>
            <a:pPr marL="38100">
              <a:lnSpc>
                <a:spcPts val="1864"/>
              </a:lnSpc>
            </a:pPr>
            <a:fld id="{81D60167-4931-47E6-BA6A-407CBD079E47}" type="slidenum">
              <a:rPr spc="-5" dirty="0"/>
              <a:t>4</a:t>
            </a:fld>
            <a:endParaRPr spc="-5" dirty="0"/>
          </a:p>
        </p:txBody>
      </p:sp>
      <p:sp>
        <p:nvSpPr>
          <p:cNvPr id="24" name="Rectangle 23"/>
          <p:cNvSpPr/>
          <p:nvPr/>
        </p:nvSpPr>
        <p:spPr>
          <a:xfrm>
            <a:off x="609600" y="2286000"/>
            <a:ext cx="10786869" cy="1964640"/>
          </a:xfrm>
          <a:prstGeom prst="rect">
            <a:avLst/>
          </a:prstGeom>
        </p:spPr>
        <p:txBody>
          <a:bodyPr wrap="square">
            <a:spAutoFit/>
          </a:bodyPr>
          <a:lstStyle/>
          <a:p>
            <a:pPr>
              <a:lnSpc>
                <a:spcPts val="3200"/>
              </a:lnSpc>
              <a:spcBef>
                <a:spcPts val="600"/>
              </a:spcBef>
            </a:pPr>
            <a:r>
              <a:rPr lang="en-US" sz="2400" spc="-5" dirty="0">
                <a:solidFill>
                  <a:srgbClr val="000000"/>
                </a:solidFill>
                <a:latin typeface="Verdana" panose="020B0604030504040204" pitchFamily="34" charset="0"/>
                <a:ea typeface="Verdana" panose="020B0604030504040204" pitchFamily="34" charset="0"/>
                <a:cs typeface="Verdana" panose="020B0604030504040204" pitchFamily="34" charset="0"/>
              </a:rPr>
              <a:t>Pre-COVID-19 </a:t>
            </a:r>
            <a:r>
              <a:rPr lang="en-US" sz="2400" spc="-10" dirty="0">
                <a:solidFill>
                  <a:srgbClr val="000000"/>
                </a:solidFill>
                <a:latin typeface="Verdana" panose="020B0604030504040204" pitchFamily="34" charset="0"/>
                <a:ea typeface="Verdana" panose="020B0604030504040204" pitchFamily="34" charset="0"/>
                <a:cs typeface="Verdana" panose="020B0604030504040204" pitchFamily="34" charset="0"/>
              </a:rPr>
              <a:t>policy was dictated </a:t>
            </a:r>
            <a:r>
              <a:rPr lang="en-US" sz="2400" spc="-5" dirty="0">
                <a:solidFill>
                  <a:srgbClr val="000000"/>
                </a:solidFill>
                <a:latin typeface="Verdana" panose="020B0604030504040204" pitchFamily="34" charset="0"/>
                <a:ea typeface="Verdana" panose="020B0604030504040204" pitchFamily="34" charset="0"/>
                <a:cs typeface="Verdana" panose="020B0604030504040204" pitchFamily="34" charset="0"/>
              </a:rPr>
              <a:t>by:</a:t>
            </a:r>
          </a:p>
          <a:p>
            <a:pPr marL="800100" lvl="1" indent="-342900">
              <a:lnSpc>
                <a:spcPts val="3200"/>
              </a:lnSpc>
              <a:spcBef>
                <a:spcPts val="600"/>
              </a:spcBef>
              <a:buFont typeface="Arial" panose="020B0604020202020204" pitchFamily="34" charset="0"/>
              <a:buChar char="•"/>
            </a:pPr>
            <a:r>
              <a:rPr lang="en-US" sz="2400" spc="-10" dirty="0">
                <a:solidFill>
                  <a:srgbClr val="000000"/>
                </a:solidFill>
                <a:latin typeface="Verdana" panose="020B0604030504040204" pitchFamily="34" charset="0"/>
                <a:ea typeface="Verdana" panose="020B0604030504040204" pitchFamily="34" charset="0"/>
                <a:cs typeface="Verdana" panose="020B0604030504040204" pitchFamily="34" charset="0"/>
              </a:rPr>
              <a:t>Telehealth </a:t>
            </a:r>
            <a:r>
              <a:rPr lang="en-US" sz="2400" spc="-40" dirty="0">
                <a:solidFill>
                  <a:srgbClr val="000000"/>
                </a:solidFill>
                <a:latin typeface="Verdana" panose="020B0604030504040204" pitchFamily="34" charset="0"/>
                <a:ea typeface="Verdana" panose="020B0604030504040204" pitchFamily="34" charset="0"/>
                <a:cs typeface="Verdana" panose="020B0604030504040204" pitchFamily="34" charset="0"/>
              </a:rPr>
              <a:t>topic (#</a:t>
            </a:r>
            <a:r>
              <a:rPr lang="en-US" sz="2400" dirty="0">
                <a:solidFill>
                  <a:srgbClr val="000000"/>
                </a:solidFill>
                <a:latin typeface="Verdana" panose="020B0604030504040204" pitchFamily="34" charset="0"/>
                <a:ea typeface="Verdana" panose="020B0604030504040204" pitchFamily="34" charset="0"/>
                <a:cs typeface="Verdana" panose="020B0604030504040204" pitchFamily="34" charset="0"/>
              </a:rPr>
              <a:t>510) of the ForwardHealth Online Handbook</a:t>
            </a:r>
          </a:p>
          <a:p>
            <a:pPr marL="800100" lvl="1" indent="-342900">
              <a:lnSpc>
                <a:spcPts val="3200"/>
              </a:lnSpc>
              <a:spcBef>
                <a:spcPts val="600"/>
              </a:spcBef>
              <a:buFont typeface="Arial" panose="020B0604020202020204" pitchFamily="34" charset="0"/>
              <a:buChar char="•"/>
            </a:pPr>
            <a:r>
              <a:rPr lang="en-US" sz="2400" dirty="0">
                <a:solidFill>
                  <a:srgbClr val="000000"/>
                </a:solidFill>
                <a:latin typeface="Verdana" panose="020B0604030504040204" pitchFamily="34" charset="0"/>
                <a:ea typeface="Verdana" panose="020B0604030504040204" pitchFamily="34" charset="0"/>
                <a:cs typeface="Verdana" panose="020B0604030504040204" pitchFamily="34" charset="0"/>
              </a:rPr>
              <a:t>2013 </a:t>
            </a:r>
            <a:r>
              <a:rPr lang="en-US" sz="2400" spc="-5" dirty="0">
                <a:solidFill>
                  <a:srgbClr val="000000"/>
                </a:solidFill>
                <a:latin typeface="Verdana" panose="020B0604030504040204" pitchFamily="34" charset="0"/>
                <a:ea typeface="Verdana" panose="020B0604030504040204" pitchFamily="34" charset="0"/>
                <a:cs typeface="Verdana" panose="020B0604030504040204" pitchFamily="34" charset="0"/>
              </a:rPr>
              <a:t>Wisconsin Act </a:t>
            </a:r>
            <a:r>
              <a:rPr lang="en-US" sz="2400" dirty="0">
                <a:solidFill>
                  <a:srgbClr val="000000"/>
                </a:solidFill>
                <a:latin typeface="Verdana" panose="020B0604030504040204" pitchFamily="34" charset="0"/>
                <a:ea typeface="Verdana" panose="020B0604030504040204" pitchFamily="34" charset="0"/>
                <a:cs typeface="Verdana" panose="020B0604030504040204" pitchFamily="34" charset="0"/>
              </a:rPr>
              <a:t>130</a:t>
            </a:r>
          </a:p>
          <a:p>
            <a:pPr marL="800100" lvl="1" indent="-342900">
              <a:lnSpc>
                <a:spcPts val="3200"/>
              </a:lnSpc>
              <a:spcBef>
                <a:spcPts val="600"/>
              </a:spcBef>
              <a:buFont typeface="Arial" panose="020B0604020202020204" pitchFamily="34" charset="0"/>
              <a:buChar char="•"/>
            </a:pPr>
            <a:r>
              <a:rPr lang="en-US" sz="2400" spc="-5" dirty="0">
                <a:solidFill>
                  <a:srgbClr val="000000"/>
                </a:solidFill>
                <a:latin typeface="Verdana" panose="020B0604030504040204" pitchFamily="34" charset="0"/>
                <a:ea typeface="Verdana" panose="020B0604030504040204" pitchFamily="34" charset="0"/>
                <a:cs typeface="Verdana" panose="020B0604030504040204" pitchFamily="34" charset="0"/>
              </a:rPr>
              <a:t>Wis. Stat.</a:t>
            </a:r>
            <a:r>
              <a:rPr lang="en-US" sz="2400" spc="254" dirty="0">
                <a:solidFill>
                  <a:srgbClr val="000000"/>
                </a:solidFill>
                <a:latin typeface="Verdana" panose="020B0604030504040204" pitchFamily="34" charset="0"/>
                <a:ea typeface="Verdana" panose="020B0604030504040204" pitchFamily="34" charset="0"/>
                <a:cs typeface="Verdana" panose="020B0604030504040204" pitchFamily="34" charset="0"/>
              </a:rPr>
              <a:t> § </a:t>
            </a:r>
            <a:r>
              <a:rPr lang="en-US" sz="2400" dirty="0">
                <a:solidFill>
                  <a:srgbClr val="000000"/>
                </a:solidFill>
                <a:latin typeface="Verdana" panose="020B0604030504040204" pitchFamily="34" charset="0"/>
                <a:ea typeface="Verdana" panose="020B0604030504040204" pitchFamily="34" charset="0"/>
                <a:cs typeface="Verdana" panose="020B0604030504040204" pitchFamily="34" charset="0"/>
              </a:rPr>
              <a:t>49.45</a:t>
            </a:r>
            <a:endParaRPr lang="en-US" sz="2400" dirty="0">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52800" y="6400800"/>
            <a:ext cx="5210722" cy="374461"/>
          </a:xfrm>
          <a:prstGeom prst="rect">
            <a:avLst/>
          </a:prstGeom>
        </p:spPr>
        <p:txBody>
          <a:bodyPr wrap="none">
            <a:spAutoFit/>
          </a:bodyPr>
          <a:lstStyle/>
          <a:p>
            <a:pPr marL="12700">
              <a:lnSpc>
                <a:spcPts val="2200"/>
              </a:lnSpc>
            </a:pPr>
            <a:r>
              <a:rPr lang="en-US" sz="2100" spc="15" dirty="0">
                <a:solidFill>
                  <a:schemeClr val="bg1"/>
                </a:solidFill>
                <a:latin typeface="Arial" panose="020B0604020202020204" pitchFamily="34" charset="0"/>
                <a:cs typeface="Arial" panose="020B0604020202020204" pitchFamily="34" charset="0"/>
              </a:rPr>
              <a:t>Wisconsin </a:t>
            </a:r>
            <a:r>
              <a:rPr lang="en-US" sz="2100" spc="10" dirty="0">
                <a:solidFill>
                  <a:schemeClr val="bg1"/>
                </a:solidFill>
                <a:latin typeface="Arial" panose="020B0604020202020204" pitchFamily="34" charset="0"/>
                <a:cs typeface="Arial" panose="020B0604020202020204" pitchFamily="34" charset="0"/>
              </a:rPr>
              <a:t>Department of </a:t>
            </a:r>
            <a:r>
              <a:rPr lang="en-US" sz="2100" spc="15" dirty="0">
                <a:solidFill>
                  <a:schemeClr val="bg1"/>
                </a:solidFill>
                <a:latin typeface="Arial" panose="020B0604020202020204" pitchFamily="34" charset="0"/>
                <a:cs typeface="Arial" panose="020B0604020202020204" pitchFamily="34" charset="0"/>
              </a:rPr>
              <a:t>Health</a:t>
            </a:r>
            <a:r>
              <a:rPr lang="en-US" sz="2100" spc="-95" dirty="0">
                <a:solidFill>
                  <a:schemeClr val="bg1"/>
                </a:solidFill>
                <a:latin typeface="Arial" panose="020B0604020202020204" pitchFamily="34" charset="0"/>
                <a:cs typeface="Arial" panose="020B0604020202020204" pitchFamily="34" charset="0"/>
              </a:rPr>
              <a:t> </a:t>
            </a:r>
            <a:r>
              <a:rPr lang="en-US" sz="2100" spc="15" dirty="0">
                <a:solidFill>
                  <a:schemeClr val="bg1"/>
                </a:solidFill>
                <a:latin typeface="Arial" panose="020B0604020202020204" pitchFamily="34" charset="0"/>
                <a:cs typeface="Arial" panose="020B0604020202020204" pitchFamily="34" charset="0"/>
              </a:rPr>
              <a:t>Services</a:t>
            </a:r>
          </a:p>
        </p:txBody>
      </p:sp>
      <p:sp>
        <p:nvSpPr>
          <p:cNvPr id="5" name="Slide Number Placeholder 4"/>
          <p:cNvSpPr>
            <a:spLocks noGrp="1"/>
          </p:cNvSpPr>
          <p:nvPr>
            <p:ph type="sldNum" sz="quarter" idx="7"/>
          </p:nvPr>
        </p:nvSpPr>
        <p:spPr/>
        <p:txBody>
          <a:bodyPr/>
          <a:lstStyle/>
          <a:p>
            <a:pPr marL="38100">
              <a:lnSpc>
                <a:spcPts val="1864"/>
              </a:lnSpc>
            </a:pPr>
            <a:fld id="{81D60167-4931-47E6-BA6A-407CBD079E47}" type="slidenum">
              <a:rPr lang="en-US" spc="-5" smtClean="0"/>
              <a:t>5</a:t>
            </a:fld>
            <a:endParaRPr lang="en-US" spc="-5" dirty="0"/>
          </a:p>
        </p:txBody>
      </p:sp>
      <p:sp>
        <p:nvSpPr>
          <p:cNvPr id="6" name="Text Placeholder 2">
            <a:extLst>
              <a:ext uri="{FF2B5EF4-FFF2-40B4-BE49-F238E27FC236}">
                <a16:creationId xmlns:a16="http://schemas.microsoft.com/office/drawing/2014/main" id="{F841CD15-B4F5-42C4-8DFF-37F83F0B7A5C}"/>
              </a:ext>
            </a:extLst>
          </p:cNvPr>
          <p:cNvSpPr txBox="1">
            <a:spLocks/>
          </p:cNvSpPr>
          <p:nvPr/>
        </p:nvSpPr>
        <p:spPr>
          <a:xfrm>
            <a:off x="685801" y="2057400"/>
            <a:ext cx="10921299" cy="2569934"/>
          </a:xfrm>
          <a:prstGeom prst="rect">
            <a:avLst/>
          </a:prstGeom>
        </p:spPr>
        <p:txBody>
          <a:bodyPr wrap="square" lIns="0" tIns="0" rIns="0" bIns="0">
            <a:spAutoFit/>
          </a:bodyPr>
          <a:lstStyle>
            <a:lvl1pPr marL="0">
              <a:defRPr b="0" i="0">
                <a:solidFill>
                  <a:schemeClr val="tx1"/>
                </a:solidFill>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marR="71120">
              <a:lnSpc>
                <a:spcPts val="3200"/>
              </a:lnSpc>
              <a:spcBef>
                <a:spcPts val="600"/>
              </a:spcBef>
            </a:pPr>
            <a:r>
              <a:rPr lang="en-US" sz="2400" dirty="0">
                <a:latin typeface="Verdana"/>
                <a:cs typeface="Verdana"/>
              </a:rPr>
              <a:t>The Wisconsin Department of Health Services (DHS) </a:t>
            </a:r>
            <a:r>
              <a:rPr lang="en-US" sz="2400" b="1" spc="-5" dirty="0">
                <a:latin typeface="Verdana"/>
                <a:cs typeface="Verdana"/>
              </a:rPr>
              <a:t>only </a:t>
            </a:r>
            <a:r>
              <a:rPr lang="en-US" sz="2400" b="1" dirty="0">
                <a:latin typeface="Verdana"/>
                <a:cs typeface="Verdana"/>
              </a:rPr>
              <a:t>reimbursed </a:t>
            </a:r>
            <a:r>
              <a:rPr lang="en-US" sz="2400" dirty="0">
                <a:latin typeface="Verdana"/>
                <a:cs typeface="Verdana"/>
              </a:rPr>
              <a:t>telehealth encounters when </a:t>
            </a:r>
            <a:r>
              <a:rPr lang="en-US" sz="2400" spc="-5" dirty="0">
                <a:latin typeface="Verdana"/>
                <a:cs typeface="Verdana"/>
              </a:rPr>
              <a:t>the </a:t>
            </a:r>
            <a:r>
              <a:rPr lang="en-US" sz="2400" dirty="0">
                <a:latin typeface="Verdana"/>
                <a:cs typeface="Verdana"/>
              </a:rPr>
              <a:t>member </a:t>
            </a:r>
            <a:r>
              <a:rPr lang="en-US" sz="2400" spc="5" dirty="0">
                <a:latin typeface="Verdana"/>
                <a:cs typeface="Verdana"/>
              </a:rPr>
              <a:t>was</a:t>
            </a:r>
            <a:r>
              <a:rPr lang="en-US" sz="2400" spc="-114" dirty="0">
                <a:latin typeface="Verdana"/>
                <a:cs typeface="Verdana"/>
              </a:rPr>
              <a:t> </a:t>
            </a:r>
            <a:r>
              <a:rPr lang="en-US" sz="2400" spc="-5" dirty="0">
                <a:latin typeface="Verdana"/>
                <a:cs typeface="Verdana"/>
              </a:rPr>
              <a:t>at </a:t>
            </a:r>
            <a:r>
              <a:rPr lang="en-US" sz="2400" b="1" dirty="0">
                <a:latin typeface="Verdana"/>
                <a:cs typeface="Verdana"/>
              </a:rPr>
              <a:t>specific </a:t>
            </a:r>
            <a:r>
              <a:rPr lang="en-US" sz="2400" b="1" spc="-5" dirty="0">
                <a:latin typeface="Verdana"/>
                <a:cs typeface="Verdana"/>
              </a:rPr>
              <a:t>originating sites </a:t>
            </a:r>
            <a:r>
              <a:rPr lang="en-US" sz="2400" spc="-5" dirty="0">
                <a:latin typeface="Verdana"/>
                <a:cs typeface="Verdana"/>
              </a:rPr>
              <a:t>including:</a:t>
            </a:r>
            <a:endParaRPr lang="en-US" sz="2400" dirty="0">
              <a:latin typeface="Verdana"/>
              <a:cs typeface="Verdana"/>
            </a:endParaRPr>
          </a:p>
          <a:p>
            <a:pPr marL="354965" marR="231775" indent="-342900">
              <a:spcBef>
                <a:spcPts val="600"/>
              </a:spcBef>
              <a:buFont typeface="Wingdings" panose="05000000000000000000" pitchFamily="2" charset="2"/>
              <a:buChar char="§"/>
              <a:tabLst>
                <a:tab pos="186690" algn="l"/>
              </a:tabLst>
            </a:pPr>
            <a:r>
              <a:rPr lang="en-US" sz="2400" dirty="0">
                <a:latin typeface="Verdana"/>
                <a:cs typeface="Verdana"/>
              </a:rPr>
              <a:t>Hospitals,</a:t>
            </a:r>
            <a:r>
              <a:rPr lang="en-US" sz="2400" spc="-85" dirty="0">
                <a:latin typeface="Verdana"/>
                <a:cs typeface="Verdana"/>
              </a:rPr>
              <a:t> </a:t>
            </a:r>
            <a:r>
              <a:rPr lang="en-US" sz="2400" dirty="0">
                <a:latin typeface="Verdana"/>
                <a:cs typeface="Verdana"/>
              </a:rPr>
              <a:t>including </a:t>
            </a:r>
            <a:r>
              <a:rPr lang="en-US" sz="2400" spc="-5" dirty="0">
                <a:latin typeface="Verdana"/>
                <a:cs typeface="Verdana"/>
              </a:rPr>
              <a:t>the </a:t>
            </a:r>
            <a:r>
              <a:rPr lang="en-US" sz="2400" dirty="0">
                <a:latin typeface="Verdana"/>
                <a:cs typeface="Verdana"/>
              </a:rPr>
              <a:t>emergency department</a:t>
            </a:r>
          </a:p>
          <a:p>
            <a:pPr marL="354965" indent="-342900">
              <a:spcBef>
                <a:spcPts val="600"/>
              </a:spcBef>
              <a:buFont typeface="Wingdings" panose="05000000000000000000" pitchFamily="2" charset="2"/>
              <a:buChar char="§"/>
              <a:tabLst>
                <a:tab pos="186690" algn="l"/>
              </a:tabLst>
            </a:pPr>
            <a:r>
              <a:rPr lang="en-US" sz="2400" dirty="0">
                <a:latin typeface="Verdana"/>
                <a:cs typeface="Verdana"/>
              </a:rPr>
              <a:t>Offices/clinics</a:t>
            </a:r>
          </a:p>
          <a:p>
            <a:pPr marL="354965" indent="-342900">
              <a:spcBef>
                <a:spcPts val="600"/>
              </a:spcBef>
              <a:buFont typeface="Wingdings" panose="05000000000000000000" pitchFamily="2" charset="2"/>
              <a:buChar char="§"/>
              <a:tabLst>
                <a:tab pos="186690" algn="l"/>
              </a:tabLst>
            </a:pPr>
            <a:r>
              <a:rPr lang="en-US" sz="2400" spc="5" dirty="0">
                <a:latin typeface="Verdana"/>
                <a:cs typeface="Verdana"/>
              </a:rPr>
              <a:t>Skilled </a:t>
            </a:r>
            <a:r>
              <a:rPr lang="en-US" sz="2400" dirty="0">
                <a:latin typeface="Verdana"/>
                <a:cs typeface="Verdana"/>
              </a:rPr>
              <a:t>nursing</a:t>
            </a:r>
            <a:r>
              <a:rPr lang="en-US" sz="2400" spc="-120" dirty="0">
                <a:latin typeface="Verdana"/>
                <a:cs typeface="Verdana"/>
              </a:rPr>
              <a:t> </a:t>
            </a:r>
            <a:r>
              <a:rPr lang="en-US" sz="2400" dirty="0">
                <a:latin typeface="Verdana"/>
                <a:cs typeface="Verdana"/>
              </a:rPr>
              <a:t>facilities</a:t>
            </a:r>
            <a:endParaRPr lang="en-US" sz="2400" kern="0" dirty="0">
              <a:latin typeface="Verdana"/>
              <a:cs typeface="Verdana"/>
            </a:endParaRPr>
          </a:p>
        </p:txBody>
      </p:sp>
      <p:sp>
        <p:nvSpPr>
          <p:cNvPr id="7" name="object 2">
            <a:extLst>
              <a:ext uri="{FF2B5EF4-FFF2-40B4-BE49-F238E27FC236}">
                <a16:creationId xmlns:a16="http://schemas.microsoft.com/office/drawing/2014/main" id="{FD614412-BC71-4468-88D5-4CE648CC7ABF}"/>
              </a:ext>
            </a:extLst>
          </p:cNvPr>
          <p:cNvSpPr txBox="1">
            <a:spLocks/>
          </p:cNvSpPr>
          <p:nvPr/>
        </p:nvSpPr>
        <p:spPr>
          <a:xfrm>
            <a:off x="663389" y="257040"/>
            <a:ext cx="10217960" cy="1120178"/>
          </a:xfrm>
          <a:prstGeom prst="rect">
            <a:avLst/>
          </a:prstGeom>
        </p:spPr>
        <p:txBody>
          <a:bodyPr vert="horz" wrap="square" lIns="0" tIns="133985" rIns="0" bIns="0" rtlCol="0">
            <a:spAutoFit/>
          </a:bodyPr>
          <a:lstStyle>
            <a:lvl1pPr>
              <a:defRPr sz="4250" b="0" i="0">
                <a:solidFill>
                  <a:srgbClr val="575757"/>
                </a:solidFill>
                <a:latin typeface="Verdana"/>
                <a:ea typeface="+mj-ea"/>
                <a:cs typeface="Verdana"/>
              </a:defRPr>
            </a:lvl1pPr>
          </a:lstStyle>
          <a:p>
            <a:pPr marL="12700">
              <a:spcBef>
                <a:spcPts val="1055"/>
              </a:spcBef>
            </a:pPr>
            <a:r>
              <a:rPr lang="en-US" sz="3200" dirty="0">
                <a:solidFill>
                  <a:schemeClr val="tx1"/>
                </a:solidFill>
              </a:rPr>
              <a:t>Pre-COVID-19 Telehealth Policy—Originating Sites</a:t>
            </a:r>
            <a:endParaRPr lang="en-US" sz="3200" kern="0" spc="-15" dirty="0">
              <a:solidFill>
                <a:schemeClr val="tx1"/>
              </a:solidFill>
            </a:endParaRPr>
          </a:p>
        </p:txBody>
      </p:sp>
    </p:spTree>
    <p:extLst>
      <p:ext uri="{BB962C8B-B14F-4D97-AF65-F5344CB8AC3E}">
        <p14:creationId xmlns:p14="http://schemas.microsoft.com/office/powerpoint/2010/main" val="2813106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52800" y="6400800"/>
            <a:ext cx="5210722" cy="374461"/>
          </a:xfrm>
          <a:prstGeom prst="rect">
            <a:avLst/>
          </a:prstGeom>
        </p:spPr>
        <p:txBody>
          <a:bodyPr wrap="none">
            <a:spAutoFit/>
          </a:bodyPr>
          <a:lstStyle/>
          <a:p>
            <a:pPr marL="12700">
              <a:lnSpc>
                <a:spcPts val="2200"/>
              </a:lnSpc>
            </a:pPr>
            <a:r>
              <a:rPr lang="en-US" sz="2100" spc="15" dirty="0">
                <a:solidFill>
                  <a:schemeClr val="bg1"/>
                </a:solidFill>
                <a:latin typeface="Arial" panose="020B0604020202020204" pitchFamily="34" charset="0"/>
                <a:cs typeface="Arial" panose="020B0604020202020204" pitchFamily="34" charset="0"/>
              </a:rPr>
              <a:t>Wisconsin </a:t>
            </a:r>
            <a:r>
              <a:rPr lang="en-US" sz="2100" spc="10" dirty="0">
                <a:solidFill>
                  <a:schemeClr val="bg1"/>
                </a:solidFill>
                <a:latin typeface="Arial" panose="020B0604020202020204" pitchFamily="34" charset="0"/>
                <a:cs typeface="Arial" panose="020B0604020202020204" pitchFamily="34" charset="0"/>
              </a:rPr>
              <a:t>Department of </a:t>
            </a:r>
            <a:r>
              <a:rPr lang="en-US" sz="2100" spc="15" dirty="0">
                <a:solidFill>
                  <a:schemeClr val="bg1"/>
                </a:solidFill>
                <a:latin typeface="Arial" panose="020B0604020202020204" pitchFamily="34" charset="0"/>
                <a:cs typeface="Arial" panose="020B0604020202020204" pitchFamily="34" charset="0"/>
              </a:rPr>
              <a:t>Health</a:t>
            </a:r>
            <a:r>
              <a:rPr lang="en-US" sz="2100" spc="-95" dirty="0">
                <a:solidFill>
                  <a:schemeClr val="bg1"/>
                </a:solidFill>
                <a:latin typeface="Arial" panose="020B0604020202020204" pitchFamily="34" charset="0"/>
                <a:cs typeface="Arial" panose="020B0604020202020204" pitchFamily="34" charset="0"/>
              </a:rPr>
              <a:t> </a:t>
            </a:r>
            <a:r>
              <a:rPr lang="en-US" sz="2100" spc="15" dirty="0">
                <a:solidFill>
                  <a:schemeClr val="bg1"/>
                </a:solidFill>
                <a:latin typeface="Arial" panose="020B0604020202020204" pitchFamily="34" charset="0"/>
                <a:cs typeface="Arial" panose="020B0604020202020204" pitchFamily="34" charset="0"/>
              </a:rPr>
              <a:t>Services</a:t>
            </a:r>
          </a:p>
        </p:txBody>
      </p:sp>
      <p:sp>
        <p:nvSpPr>
          <p:cNvPr id="5" name="Slide Number Placeholder 4"/>
          <p:cNvSpPr>
            <a:spLocks noGrp="1"/>
          </p:cNvSpPr>
          <p:nvPr>
            <p:ph type="sldNum" sz="quarter" idx="7"/>
          </p:nvPr>
        </p:nvSpPr>
        <p:spPr/>
        <p:txBody>
          <a:bodyPr/>
          <a:lstStyle/>
          <a:p>
            <a:pPr marL="38100">
              <a:lnSpc>
                <a:spcPts val="1864"/>
              </a:lnSpc>
            </a:pPr>
            <a:fld id="{81D60167-4931-47E6-BA6A-407CBD079E47}" type="slidenum">
              <a:rPr lang="en-US" spc="-5" smtClean="0"/>
              <a:t>6</a:t>
            </a:fld>
            <a:endParaRPr lang="en-US" spc="-5" dirty="0"/>
          </a:p>
        </p:txBody>
      </p:sp>
      <p:sp>
        <p:nvSpPr>
          <p:cNvPr id="6" name="Text Placeholder 2">
            <a:extLst>
              <a:ext uri="{FF2B5EF4-FFF2-40B4-BE49-F238E27FC236}">
                <a16:creationId xmlns:a16="http://schemas.microsoft.com/office/drawing/2014/main" id="{F841CD15-B4F5-42C4-8DFF-37F83F0B7A5C}"/>
              </a:ext>
            </a:extLst>
          </p:cNvPr>
          <p:cNvSpPr txBox="1">
            <a:spLocks/>
          </p:cNvSpPr>
          <p:nvPr/>
        </p:nvSpPr>
        <p:spPr>
          <a:xfrm>
            <a:off x="663389" y="1905000"/>
            <a:ext cx="10921299" cy="3903633"/>
          </a:xfrm>
          <a:prstGeom prst="rect">
            <a:avLst/>
          </a:prstGeom>
        </p:spPr>
        <p:txBody>
          <a:bodyPr wrap="square" lIns="0" tIns="0" rIns="0" bIns="0">
            <a:spAutoFit/>
          </a:bodyPr>
          <a:lstStyle>
            <a:lvl1pPr marL="0">
              <a:defRPr b="0" i="0">
                <a:solidFill>
                  <a:schemeClr val="tx1"/>
                </a:solidFill>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marR="271145">
              <a:lnSpc>
                <a:spcPts val="3200"/>
              </a:lnSpc>
              <a:spcBef>
                <a:spcPts val="600"/>
              </a:spcBef>
            </a:pPr>
            <a:r>
              <a:rPr lang="en-US" sz="2400" dirty="0">
                <a:latin typeface="Verdana"/>
                <a:cs typeface="Verdana"/>
              </a:rPr>
              <a:t>DHS reimbursed specific </a:t>
            </a:r>
            <a:r>
              <a:rPr lang="en-US" sz="2400" b="1" dirty="0">
                <a:latin typeface="Verdana"/>
                <a:cs typeface="Verdana"/>
              </a:rPr>
              <a:t>Wisconsin Medicaid-enrolled </a:t>
            </a:r>
            <a:r>
              <a:rPr lang="en-US" sz="2400" dirty="0">
                <a:latin typeface="Verdana"/>
                <a:cs typeface="Verdana"/>
              </a:rPr>
              <a:t>providers:</a:t>
            </a:r>
          </a:p>
          <a:p>
            <a:pPr marL="354965" indent="-342900">
              <a:lnSpc>
                <a:spcPct val="100000"/>
              </a:lnSpc>
              <a:spcBef>
                <a:spcPts val="600"/>
              </a:spcBef>
              <a:buFont typeface="Wingdings" panose="05000000000000000000" pitchFamily="2" charset="2"/>
              <a:buChar char="§"/>
              <a:tabLst>
                <a:tab pos="186690" algn="l"/>
              </a:tabLst>
            </a:pPr>
            <a:r>
              <a:rPr lang="en-US" sz="2400" dirty="0">
                <a:latin typeface="Verdana"/>
                <a:cs typeface="Verdana"/>
              </a:rPr>
              <a:t>Audiologists</a:t>
            </a:r>
          </a:p>
          <a:p>
            <a:pPr marL="354965" indent="-342900">
              <a:lnSpc>
                <a:spcPct val="100000"/>
              </a:lnSpc>
              <a:spcBef>
                <a:spcPts val="600"/>
              </a:spcBef>
              <a:buFont typeface="Wingdings" panose="05000000000000000000" pitchFamily="2" charset="2"/>
              <a:buChar char="§"/>
              <a:tabLst>
                <a:tab pos="186690" algn="l"/>
              </a:tabLst>
            </a:pPr>
            <a:r>
              <a:rPr lang="en-US" sz="2400" dirty="0">
                <a:latin typeface="Verdana"/>
                <a:cs typeface="Verdana"/>
              </a:rPr>
              <a:t>Nurse</a:t>
            </a:r>
            <a:r>
              <a:rPr lang="en-US" sz="2400" spc="-30" dirty="0">
                <a:latin typeface="Verdana"/>
                <a:cs typeface="Verdana"/>
              </a:rPr>
              <a:t> </a:t>
            </a:r>
            <a:r>
              <a:rPr lang="en-US" sz="2400" dirty="0">
                <a:latin typeface="Verdana"/>
                <a:cs typeface="Verdana"/>
              </a:rPr>
              <a:t>midwives</a:t>
            </a:r>
          </a:p>
          <a:p>
            <a:pPr marL="354965" indent="-342900">
              <a:lnSpc>
                <a:spcPct val="100000"/>
              </a:lnSpc>
              <a:spcBef>
                <a:spcPts val="600"/>
              </a:spcBef>
              <a:buFont typeface="Wingdings" panose="05000000000000000000" pitchFamily="2" charset="2"/>
              <a:buChar char="§"/>
              <a:tabLst>
                <a:tab pos="186690" algn="l"/>
              </a:tabLst>
            </a:pPr>
            <a:r>
              <a:rPr lang="en-US" sz="2400" dirty="0">
                <a:latin typeface="Verdana"/>
                <a:cs typeface="Verdana"/>
              </a:rPr>
              <a:t>Nurse</a:t>
            </a:r>
            <a:r>
              <a:rPr lang="en-US" sz="2400" spc="-35" dirty="0">
                <a:latin typeface="Verdana"/>
                <a:cs typeface="Verdana"/>
              </a:rPr>
              <a:t> </a:t>
            </a:r>
            <a:r>
              <a:rPr lang="en-US" sz="2400" dirty="0">
                <a:latin typeface="Verdana"/>
                <a:cs typeface="Verdana"/>
              </a:rPr>
              <a:t>practitioners</a:t>
            </a:r>
          </a:p>
          <a:p>
            <a:pPr marL="354965" indent="-342900">
              <a:lnSpc>
                <a:spcPct val="100000"/>
              </a:lnSpc>
              <a:spcBef>
                <a:spcPts val="600"/>
              </a:spcBef>
              <a:buFont typeface="Wingdings" panose="05000000000000000000" pitchFamily="2" charset="2"/>
              <a:buChar char="§"/>
              <a:tabLst>
                <a:tab pos="186690" algn="l"/>
              </a:tabLst>
            </a:pPr>
            <a:r>
              <a:rPr lang="en-US" sz="2400" dirty="0">
                <a:latin typeface="Verdana"/>
                <a:cs typeface="Verdana"/>
              </a:rPr>
              <a:t>Ph.D.</a:t>
            </a:r>
            <a:r>
              <a:rPr lang="en-US" sz="2400" spc="-30" dirty="0">
                <a:latin typeface="Verdana"/>
                <a:cs typeface="Verdana"/>
              </a:rPr>
              <a:t> </a:t>
            </a:r>
            <a:r>
              <a:rPr lang="en-US" sz="2400" dirty="0">
                <a:latin typeface="Verdana"/>
                <a:cs typeface="Verdana"/>
              </a:rPr>
              <a:t>psychologists</a:t>
            </a:r>
          </a:p>
          <a:p>
            <a:pPr marL="354965" indent="-342900">
              <a:lnSpc>
                <a:spcPct val="100000"/>
              </a:lnSpc>
              <a:spcBef>
                <a:spcPts val="600"/>
              </a:spcBef>
              <a:buFont typeface="Wingdings" panose="05000000000000000000" pitchFamily="2" charset="2"/>
              <a:buChar char="§"/>
              <a:tabLst>
                <a:tab pos="186690" algn="l"/>
              </a:tabLst>
            </a:pPr>
            <a:r>
              <a:rPr lang="en-US" sz="2400" dirty="0">
                <a:latin typeface="Verdana"/>
                <a:cs typeface="Verdana"/>
              </a:rPr>
              <a:t>Physician</a:t>
            </a:r>
            <a:r>
              <a:rPr lang="en-US" sz="2400" spc="-60" dirty="0">
                <a:latin typeface="Verdana"/>
                <a:cs typeface="Verdana"/>
              </a:rPr>
              <a:t> </a:t>
            </a:r>
            <a:r>
              <a:rPr lang="en-US" sz="2400" dirty="0">
                <a:latin typeface="Verdana"/>
                <a:cs typeface="Verdana"/>
              </a:rPr>
              <a:t>assistants</a:t>
            </a:r>
          </a:p>
          <a:p>
            <a:pPr marL="354965" indent="-342900">
              <a:lnSpc>
                <a:spcPct val="100000"/>
              </a:lnSpc>
              <a:spcBef>
                <a:spcPts val="600"/>
              </a:spcBef>
              <a:buFont typeface="Wingdings" panose="05000000000000000000" pitchFamily="2" charset="2"/>
              <a:buChar char="§"/>
              <a:tabLst>
                <a:tab pos="186690" algn="l"/>
              </a:tabLst>
            </a:pPr>
            <a:r>
              <a:rPr lang="en-US" sz="2400" dirty="0">
                <a:latin typeface="Verdana"/>
                <a:cs typeface="Verdana"/>
              </a:rPr>
              <a:t>Physicians</a:t>
            </a:r>
          </a:p>
          <a:p>
            <a:pPr marL="354965" marR="5080" indent="-342900">
              <a:lnSpc>
                <a:spcPct val="100000"/>
              </a:lnSpc>
              <a:spcBef>
                <a:spcPts val="600"/>
              </a:spcBef>
              <a:buFont typeface="Wingdings" panose="05000000000000000000" pitchFamily="2" charset="2"/>
              <a:buChar char="§"/>
              <a:tabLst>
                <a:tab pos="186690" algn="l"/>
              </a:tabLst>
            </a:pPr>
            <a:r>
              <a:rPr lang="en-US" sz="2400" dirty="0">
                <a:latin typeface="Verdana"/>
                <a:cs typeface="Verdana"/>
              </a:rPr>
              <a:t>Professionals providing services </a:t>
            </a:r>
            <a:r>
              <a:rPr lang="en-US" sz="2400" spc="5" dirty="0">
                <a:latin typeface="Verdana"/>
                <a:cs typeface="Verdana"/>
              </a:rPr>
              <a:t>in </a:t>
            </a:r>
            <a:r>
              <a:rPr lang="en-US" sz="2400" spc="-5" dirty="0">
                <a:latin typeface="Verdana"/>
                <a:cs typeface="Verdana"/>
              </a:rPr>
              <a:t>mental </a:t>
            </a:r>
            <a:r>
              <a:rPr lang="en-US" sz="2400" dirty="0">
                <a:latin typeface="Verdana"/>
                <a:cs typeface="Verdana"/>
              </a:rPr>
              <a:t>health or substance  abuse programs certified by </a:t>
            </a:r>
            <a:r>
              <a:rPr lang="en-US" sz="2400" spc="-5" dirty="0">
                <a:latin typeface="Verdana"/>
                <a:cs typeface="Verdana"/>
              </a:rPr>
              <a:t>the</a:t>
            </a:r>
            <a:r>
              <a:rPr lang="en-US" sz="2400" spc="-90" dirty="0">
                <a:latin typeface="Verdana"/>
                <a:cs typeface="Verdana"/>
              </a:rPr>
              <a:t> </a:t>
            </a:r>
            <a:r>
              <a:rPr lang="en-US" sz="2400" spc="-5" dirty="0">
                <a:latin typeface="Verdana"/>
                <a:cs typeface="Verdana"/>
              </a:rPr>
              <a:t>Division </a:t>
            </a:r>
            <a:r>
              <a:rPr lang="en-US" sz="2400" dirty="0">
                <a:latin typeface="Verdana"/>
                <a:cs typeface="Verdana"/>
              </a:rPr>
              <a:t>of Quality</a:t>
            </a:r>
            <a:r>
              <a:rPr lang="en-US" sz="2400" spc="-80" dirty="0">
                <a:latin typeface="Verdana"/>
                <a:cs typeface="Verdana"/>
              </a:rPr>
              <a:t> </a:t>
            </a:r>
            <a:r>
              <a:rPr lang="en-US" sz="2400" dirty="0">
                <a:latin typeface="Verdana"/>
                <a:cs typeface="Verdana"/>
              </a:rPr>
              <a:t>Assurance (DQA</a:t>
            </a:r>
            <a:r>
              <a:rPr lang="en-US" sz="2400" dirty="0" smtClean="0">
                <a:latin typeface="Verdana"/>
                <a:cs typeface="Verdana"/>
              </a:rPr>
              <a:t>)</a:t>
            </a:r>
            <a:endParaRPr lang="en-US" sz="2400" dirty="0">
              <a:latin typeface="Verdana"/>
              <a:cs typeface="Verdana"/>
            </a:endParaRPr>
          </a:p>
        </p:txBody>
      </p:sp>
      <p:sp>
        <p:nvSpPr>
          <p:cNvPr id="7" name="object 2">
            <a:extLst>
              <a:ext uri="{FF2B5EF4-FFF2-40B4-BE49-F238E27FC236}">
                <a16:creationId xmlns:a16="http://schemas.microsoft.com/office/drawing/2014/main" id="{FD614412-BC71-4468-88D5-4CE648CC7ABF}"/>
              </a:ext>
            </a:extLst>
          </p:cNvPr>
          <p:cNvSpPr txBox="1">
            <a:spLocks/>
          </p:cNvSpPr>
          <p:nvPr/>
        </p:nvSpPr>
        <p:spPr>
          <a:xfrm>
            <a:off x="663389" y="382338"/>
            <a:ext cx="10217960" cy="1120178"/>
          </a:xfrm>
          <a:prstGeom prst="rect">
            <a:avLst/>
          </a:prstGeom>
        </p:spPr>
        <p:txBody>
          <a:bodyPr vert="horz" wrap="square" lIns="0" tIns="133985" rIns="0" bIns="0" rtlCol="0">
            <a:spAutoFit/>
          </a:bodyPr>
          <a:lstStyle>
            <a:lvl1pPr>
              <a:defRPr sz="4250" b="0" i="0">
                <a:solidFill>
                  <a:srgbClr val="575757"/>
                </a:solidFill>
                <a:latin typeface="Verdana"/>
                <a:ea typeface="+mj-ea"/>
                <a:cs typeface="Verdana"/>
              </a:defRPr>
            </a:lvl1pPr>
          </a:lstStyle>
          <a:p>
            <a:pPr marL="12700">
              <a:spcBef>
                <a:spcPts val="1055"/>
              </a:spcBef>
            </a:pPr>
            <a:r>
              <a:rPr lang="en-US" sz="3200" dirty="0">
                <a:solidFill>
                  <a:schemeClr val="tx1"/>
                </a:solidFill>
              </a:rPr>
              <a:t>Pre-COVID-19 Telehealth Policy—Allowable Providers</a:t>
            </a:r>
            <a:endParaRPr lang="en-US" sz="3200" kern="0" spc="-15" dirty="0">
              <a:solidFill>
                <a:schemeClr val="tx1"/>
              </a:solidFill>
            </a:endParaRPr>
          </a:p>
        </p:txBody>
      </p:sp>
    </p:spTree>
    <p:extLst>
      <p:ext uri="{BB962C8B-B14F-4D97-AF65-F5344CB8AC3E}">
        <p14:creationId xmlns:p14="http://schemas.microsoft.com/office/powerpoint/2010/main" val="2820026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52800" y="6400800"/>
            <a:ext cx="5210722" cy="374461"/>
          </a:xfrm>
          <a:prstGeom prst="rect">
            <a:avLst/>
          </a:prstGeom>
        </p:spPr>
        <p:txBody>
          <a:bodyPr wrap="none">
            <a:spAutoFit/>
          </a:bodyPr>
          <a:lstStyle/>
          <a:p>
            <a:pPr marL="12700">
              <a:lnSpc>
                <a:spcPts val="2200"/>
              </a:lnSpc>
            </a:pPr>
            <a:r>
              <a:rPr lang="en-US" sz="2100" spc="15" dirty="0">
                <a:solidFill>
                  <a:schemeClr val="bg1"/>
                </a:solidFill>
                <a:latin typeface="Arial" panose="020B0604020202020204" pitchFamily="34" charset="0"/>
                <a:cs typeface="Arial" panose="020B0604020202020204" pitchFamily="34" charset="0"/>
              </a:rPr>
              <a:t>Wisconsin </a:t>
            </a:r>
            <a:r>
              <a:rPr lang="en-US" sz="2100" spc="10" dirty="0">
                <a:solidFill>
                  <a:schemeClr val="bg1"/>
                </a:solidFill>
                <a:latin typeface="Arial" panose="020B0604020202020204" pitchFamily="34" charset="0"/>
                <a:cs typeface="Arial" panose="020B0604020202020204" pitchFamily="34" charset="0"/>
              </a:rPr>
              <a:t>Department of </a:t>
            </a:r>
            <a:r>
              <a:rPr lang="en-US" sz="2100" spc="15" dirty="0">
                <a:solidFill>
                  <a:schemeClr val="bg1"/>
                </a:solidFill>
                <a:latin typeface="Arial" panose="020B0604020202020204" pitchFamily="34" charset="0"/>
                <a:cs typeface="Arial" panose="020B0604020202020204" pitchFamily="34" charset="0"/>
              </a:rPr>
              <a:t>Health</a:t>
            </a:r>
            <a:r>
              <a:rPr lang="en-US" sz="2100" spc="-95" dirty="0">
                <a:solidFill>
                  <a:schemeClr val="bg1"/>
                </a:solidFill>
                <a:latin typeface="Arial" panose="020B0604020202020204" pitchFamily="34" charset="0"/>
                <a:cs typeface="Arial" panose="020B0604020202020204" pitchFamily="34" charset="0"/>
              </a:rPr>
              <a:t> </a:t>
            </a:r>
            <a:r>
              <a:rPr lang="en-US" sz="2100" spc="15" dirty="0">
                <a:solidFill>
                  <a:schemeClr val="bg1"/>
                </a:solidFill>
                <a:latin typeface="Arial" panose="020B0604020202020204" pitchFamily="34" charset="0"/>
                <a:cs typeface="Arial" panose="020B0604020202020204" pitchFamily="34" charset="0"/>
              </a:rPr>
              <a:t>Services</a:t>
            </a:r>
          </a:p>
        </p:txBody>
      </p:sp>
      <p:sp>
        <p:nvSpPr>
          <p:cNvPr id="5" name="Slide Number Placeholder 4"/>
          <p:cNvSpPr>
            <a:spLocks noGrp="1"/>
          </p:cNvSpPr>
          <p:nvPr>
            <p:ph type="sldNum" sz="quarter" idx="7"/>
          </p:nvPr>
        </p:nvSpPr>
        <p:spPr/>
        <p:txBody>
          <a:bodyPr/>
          <a:lstStyle/>
          <a:p>
            <a:pPr marL="38100">
              <a:lnSpc>
                <a:spcPts val="1864"/>
              </a:lnSpc>
            </a:pPr>
            <a:fld id="{81D60167-4931-47E6-BA6A-407CBD079E47}" type="slidenum">
              <a:rPr lang="en-US" spc="-5" smtClean="0"/>
              <a:t>7</a:t>
            </a:fld>
            <a:endParaRPr lang="en-US" spc="-5" dirty="0"/>
          </a:p>
        </p:txBody>
      </p:sp>
      <p:sp>
        <p:nvSpPr>
          <p:cNvPr id="6" name="Text Placeholder 2">
            <a:extLst>
              <a:ext uri="{FF2B5EF4-FFF2-40B4-BE49-F238E27FC236}">
                <a16:creationId xmlns:a16="http://schemas.microsoft.com/office/drawing/2014/main" id="{F841CD15-B4F5-42C4-8DFF-37F83F0B7A5C}"/>
              </a:ext>
            </a:extLst>
          </p:cNvPr>
          <p:cNvSpPr txBox="1">
            <a:spLocks/>
          </p:cNvSpPr>
          <p:nvPr/>
        </p:nvSpPr>
        <p:spPr>
          <a:xfrm>
            <a:off x="708212" y="1981200"/>
            <a:ext cx="10921299" cy="3498394"/>
          </a:xfrm>
          <a:prstGeom prst="rect">
            <a:avLst/>
          </a:prstGeom>
        </p:spPr>
        <p:txBody>
          <a:bodyPr wrap="square" lIns="0" tIns="0" rIns="0" bIns="0">
            <a:spAutoFit/>
          </a:bodyPr>
          <a:lstStyle>
            <a:lvl1pPr marL="0">
              <a:defRPr b="0" i="0">
                <a:solidFill>
                  <a:schemeClr val="tx1"/>
                </a:solidFill>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marR="142875">
              <a:lnSpc>
                <a:spcPts val="3200"/>
              </a:lnSpc>
              <a:spcBef>
                <a:spcPts val="600"/>
              </a:spcBef>
            </a:pPr>
            <a:r>
              <a:rPr lang="en-US" sz="2400" dirty="0">
                <a:latin typeface="Verdana"/>
                <a:cs typeface="Verdana"/>
              </a:rPr>
              <a:t>DHS reimbursed specific</a:t>
            </a:r>
            <a:r>
              <a:rPr lang="en-US" sz="2400" b="1" spc="-5" dirty="0">
                <a:latin typeface="Verdana"/>
                <a:cs typeface="Verdana"/>
              </a:rPr>
              <a:t> </a:t>
            </a:r>
            <a:r>
              <a:rPr lang="en-US" sz="2400" b="1" dirty="0">
                <a:latin typeface="Verdana"/>
                <a:cs typeface="Verdana"/>
              </a:rPr>
              <a:t>services when delivered via </a:t>
            </a:r>
            <a:r>
              <a:rPr lang="en-US" sz="2400" b="1" spc="-5" dirty="0">
                <a:latin typeface="Verdana"/>
                <a:cs typeface="Verdana"/>
              </a:rPr>
              <a:t>telehealth</a:t>
            </a:r>
            <a:r>
              <a:rPr lang="en-US" sz="2400" spc="-45" dirty="0">
                <a:latin typeface="Verdana"/>
                <a:cs typeface="Verdana"/>
              </a:rPr>
              <a:t> </a:t>
            </a:r>
            <a:r>
              <a:rPr lang="en-US" sz="2400" dirty="0">
                <a:latin typeface="Verdana"/>
                <a:cs typeface="Verdana"/>
              </a:rPr>
              <a:t>including:</a:t>
            </a:r>
          </a:p>
          <a:p>
            <a:pPr marL="354965" marR="290195" indent="-342900">
              <a:lnSpc>
                <a:spcPct val="100000"/>
              </a:lnSpc>
              <a:spcBef>
                <a:spcPts val="600"/>
              </a:spcBef>
              <a:buFont typeface="Wingdings" panose="05000000000000000000" pitchFamily="2" charset="2"/>
              <a:buChar char="§"/>
              <a:tabLst>
                <a:tab pos="185420" algn="l"/>
              </a:tabLst>
            </a:pPr>
            <a:r>
              <a:rPr lang="en-US" sz="2400" dirty="0">
                <a:latin typeface="Verdana"/>
                <a:cs typeface="Verdana"/>
              </a:rPr>
              <a:t>Office or other outpatient</a:t>
            </a:r>
            <a:r>
              <a:rPr lang="en-US" sz="2400" spc="-100" dirty="0">
                <a:latin typeface="Verdana"/>
                <a:cs typeface="Verdana"/>
              </a:rPr>
              <a:t> </a:t>
            </a:r>
            <a:r>
              <a:rPr lang="en-US" sz="2400" dirty="0">
                <a:latin typeface="Verdana"/>
                <a:cs typeface="Verdana"/>
              </a:rPr>
              <a:t>services </a:t>
            </a:r>
            <a:r>
              <a:rPr lang="en-US" sz="2400" spc="-5" dirty="0">
                <a:latin typeface="Verdana"/>
                <a:cs typeface="Verdana"/>
              </a:rPr>
              <a:t>and</a:t>
            </a:r>
            <a:r>
              <a:rPr lang="en-US" sz="2400" spc="-40" dirty="0">
                <a:latin typeface="Verdana"/>
                <a:cs typeface="Verdana"/>
              </a:rPr>
              <a:t> </a:t>
            </a:r>
            <a:r>
              <a:rPr lang="en-US" sz="2400" dirty="0">
                <a:latin typeface="Verdana"/>
                <a:cs typeface="Verdana"/>
              </a:rPr>
              <a:t>consultations</a:t>
            </a:r>
          </a:p>
          <a:p>
            <a:pPr marL="354965" marR="628650" indent="-342900">
              <a:lnSpc>
                <a:spcPct val="100000"/>
              </a:lnSpc>
              <a:spcBef>
                <a:spcPts val="600"/>
              </a:spcBef>
              <a:buFont typeface="Wingdings" panose="05000000000000000000" pitchFamily="2" charset="2"/>
              <a:buChar char="§"/>
              <a:tabLst>
                <a:tab pos="185420" algn="l"/>
              </a:tabLst>
            </a:pPr>
            <a:r>
              <a:rPr lang="en-US" sz="2400" dirty="0">
                <a:latin typeface="Verdana"/>
                <a:cs typeface="Verdana"/>
              </a:rPr>
              <a:t>Initial</a:t>
            </a:r>
            <a:r>
              <a:rPr lang="en-US" sz="2400" spc="-95" dirty="0">
                <a:latin typeface="Verdana"/>
                <a:cs typeface="Verdana"/>
              </a:rPr>
              <a:t> </a:t>
            </a:r>
            <a:r>
              <a:rPr lang="en-US" sz="2400" dirty="0">
                <a:latin typeface="Verdana"/>
                <a:cs typeface="Verdana"/>
              </a:rPr>
              <a:t>inpatient consultations</a:t>
            </a:r>
          </a:p>
          <a:p>
            <a:pPr marL="354965" marR="364490" indent="-342900">
              <a:lnSpc>
                <a:spcPct val="100000"/>
              </a:lnSpc>
              <a:spcBef>
                <a:spcPts val="600"/>
              </a:spcBef>
              <a:buFont typeface="Wingdings" panose="05000000000000000000" pitchFamily="2" charset="2"/>
              <a:buChar char="§"/>
              <a:tabLst>
                <a:tab pos="185420" algn="l"/>
              </a:tabLst>
            </a:pPr>
            <a:r>
              <a:rPr lang="en-US" sz="2400" dirty="0">
                <a:latin typeface="Verdana"/>
                <a:cs typeface="Verdana"/>
              </a:rPr>
              <a:t>Outpatient</a:t>
            </a:r>
            <a:r>
              <a:rPr lang="en-US" sz="2400" spc="-105" dirty="0">
                <a:latin typeface="Verdana"/>
                <a:cs typeface="Verdana"/>
              </a:rPr>
              <a:t> </a:t>
            </a:r>
            <a:r>
              <a:rPr lang="en-US" sz="2400" spc="-5" dirty="0">
                <a:latin typeface="Verdana"/>
                <a:cs typeface="Verdana"/>
              </a:rPr>
              <a:t>mental </a:t>
            </a:r>
            <a:r>
              <a:rPr lang="en-US" sz="2400" dirty="0">
                <a:latin typeface="Verdana"/>
                <a:cs typeface="Verdana"/>
              </a:rPr>
              <a:t>health</a:t>
            </a:r>
            <a:r>
              <a:rPr lang="en-US" sz="2400" spc="-40" dirty="0">
                <a:latin typeface="Verdana"/>
                <a:cs typeface="Verdana"/>
              </a:rPr>
              <a:t> </a:t>
            </a:r>
            <a:r>
              <a:rPr lang="en-US" sz="2400" dirty="0">
                <a:latin typeface="Verdana"/>
                <a:cs typeface="Verdana"/>
              </a:rPr>
              <a:t>services</a:t>
            </a:r>
          </a:p>
          <a:p>
            <a:pPr marL="354965" indent="-342900">
              <a:lnSpc>
                <a:spcPct val="100000"/>
              </a:lnSpc>
              <a:spcBef>
                <a:spcPts val="600"/>
              </a:spcBef>
              <a:buFont typeface="Wingdings" panose="05000000000000000000" pitchFamily="2" charset="2"/>
              <a:buChar char="§"/>
              <a:tabLst>
                <a:tab pos="185420" algn="l"/>
              </a:tabLst>
            </a:pPr>
            <a:r>
              <a:rPr lang="en-US" sz="2400" dirty="0">
                <a:latin typeface="Verdana"/>
                <a:cs typeface="Verdana"/>
              </a:rPr>
              <a:t>End-stage renal disease (ESRD)-related</a:t>
            </a:r>
            <a:r>
              <a:rPr lang="en-US" sz="2400" spc="-105" dirty="0">
                <a:latin typeface="Verdana"/>
                <a:cs typeface="Verdana"/>
              </a:rPr>
              <a:t> </a:t>
            </a:r>
            <a:r>
              <a:rPr lang="en-US" sz="2400" dirty="0">
                <a:latin typeface="Verdana"/>
                <a:cs typeface="Verdana"/>
              </a:rPr>
              <a:t>services</a:t>
            </a:r>
          </a:p>
          <a:p>
            <a:pPr marL="354965" marR="84455" indent="-342900">
              <a:lnSpc>
                <a:spcPct val="100000"/>
              </a:lnSpc>
              <a:spcBef>
                <a:spcPts val="600"/>
              </a:spcBef>
              <a:buFont typeface="Wingdings" panose="05000000000000000000" pitchFamily="2" charset="2"/>
              <a:buChar char="§"/>
              <a:tabLst>
                <a:tab pos="185420" algn="l"/>
              </a:tabLst>
            </a:pPr>
            <a:r>
              <a:rPr lang="en-US" sz="2400" dirty="0">
                <a:latin typeface="Verdana"/>
                <a:cs typeface="Verdana"/>
              </a:rPr>
              <a:t>Outpatient</a:t>
            </a:r>
            <a:r>
              <a:rPr lang="en-US" sz="2400" spc="-130" dirty="0">
                <a:latin typeface="Verdana"/>
                <a:cs typeface="Verdana"/>
              </a:rPr>
              <a:t> </a:t>
            </a:r>
            <a:r>
              <a:rPr lang="en-US" sz="2400" dirty="0">
                <a:latin typeface="Verdana"/>
                <a:cs typeface="Verdana"/>
              </a:rPr>
              <a:t>substance abuse</a:t>
            </a:r>
            <a:r>
              <a:rPr lang="en-US" sz="2400" spc="-35" dirty="0">
                <a:latin typeface="Verdana"/>
                <a:cs typeface="Verdana"/>
              </a:rPr>
              <a:t> </a:t>
            </a:r>
            <a:r>
              <a:rPr lang="en-US" sz="2400" dirty="0">
                <a:latin typeface="Verdana"/>
                <a:cs typeface="Verdana"/>
              </a:rPr>
              <a:t>services</a:t>
            </a:r>
          </a:p>
          <a:p>
            <a:pPr marL="354965" indent="-342900">
              <a:lnSpc>
                <a:spcPct val="100000"/>
              </a:lnSpc>
              <a:spcBef>
                <a:spcPts val="600"/>
              </a:spcBef>
              <a:buFont typeface="Wingdings" panose="05000000000000000000" pitchFamily="2" charset="2"/>
              <a:buChar char="§"/>
              <a:tabLst>
                <a:tab pos="185420" algn="l"/>
              </a:tabLst>
            </a:pPr>
            <a:r>
              <a:rPr lang="en-US" sz="2400" dirty="0">
                <a:latin typeface="Verdana"/>
                <a:cs typeface="Verdana"/>
              </a:rPr>
              <a:t>Audiology</a:t>
            </a:r>
            <a:r>
              <a:rPr lang="en-US" sz="2400" spc="-40" dirty="0">
                <a:latin typeface="Verdana"/>
                <a:cs typeface="Verdana"/>
              </a:rPr>
              <a:t> </a:t>
            </a:r>
            <a:r>
              <a:rPr lang="en-US" sz="2400" dirty="0">
                <a:latin typeface="Verdana"/>
                <a:cs typeface="Verdana"/>
              </a:rPr>
              <a:t>services</a:t>
            </a:r>
          </a:p>
        </p:txBody>
      </p:sp>
      <p:sp>
        <p:nvSpPr>
          <p:cNvPr id="7" name="object 2">
            <a:extLst>
              <a:ext uri="{FF2B5EF4-FFF2-40B4-BE49-F238E27FC236}">
                <a16:creationId xmlns:a16="http://schemas.microsoft.com/office/drawing/2014/main" id="{FD614412-BC71-4468-88D5-4CE648CC7ABF}"/>
              </a:ext>
            </a:extLst>
          </p:cNvPr>
          <p:cNvSpPr txBox="1">
            <a:spLocks/>
          </p:cNvSpPr>
          <p:nvPr/>
        </p:nvSpPr>
        <p:spPr>
          <a:xfrm>
            <a:off x="708212" y="304800"/>
            <a:ext cx="10217960" cy="1120178"/>
          </a:xfrm>
          <a:prstGeom prst="rect">
            <a:avLst/>
          </a:prstGeom>
        </p:spPr>
        <p:txBody>
          <a:bodyPr vert="horz" wrap="square" lIns="0" tIns="133985" rIns="0" bIns="0" rtlCol="0">
            <a:spAutoFit/>
          </a:bodyPr>
          <a:lstStyle>
            <a:lvl1pPr>
              <a:defRPr sz="4250" b="0" i="0">
                <a:solidFill>
                  <a:srgbClr val="575757"/>
                </a:solidFill>
                <a:latin typeface="Verdana"/>
                <a:ea typeface="+mj-ea"/>
                <a:cs typeface="Verdana"/>
              </a:defRPr>
            </a:lvl1pPr>
          </a:lstStyle>
          <a:p>
            <a:pPr marL="12700">
              <a:spcBef>
                <a:spcPts val="1055"/>
              </a:spcBef>
            </a:pPr>
            <a:r>
              <a:rPr lang="en-US" sz="3200" dirty="0" smtClean="0">
                <a:solidFill>
                  <a:schemeClr val="tx1"/>
                </a:solidFill>
              </a:rPr>
              <a:t>Pre-COVID-19 </a:t>
            </a:r>
            <a:r>
              <a:rPr lang="en-US" sz="3200" dirty="0">
                <a:solidFill>
                  <a:schemeClr val="tx1"/>
                </a:solidFill>
              </a:rPr>
              <a:t>Telehealth Policy—Reimbursable Services</a:t>
            </a:r>
            <a:endParaRPr lang="en-US" sz="3200" kern="0" spc="-15" dirty="0">
              <a:solidFill>
                <a:schemeClr val="tx1"/>
              </a:solidFill>
            </a:endParaRPr>
          </a:p>
        </p:txBody>
      </p:sp>
    </p:spTree>
    <p:extLst>
      <p:ext uri="{BB962C8B-B14F-4D97-AF65-F5344CB8AC3E}">
        <p14:creationId xmlns:p14="http://schemas.microsoft.com/office/powerpoint/2010/main" val="1869224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52800" y="6400800"/>
            <a:ext cx="5210722" cy="374461"/>
          </a:xfrm>
          <a:prstGeom prst="rect">
            <a:avLst/>
          </a:prstGeom>
        </p:spPr>
        <p:txBody>
          <a:bodyPr wrap="none">
            <a:spAutoFit/>
          </a:bodyPr>
          <a:lstStyle/>
          <a:p>
            <a:pPr marL="12700">
              <a:lnSpc>
                <a:spcPts val="2200"/>
              </a:lnSpc>
            </a:pPr>
            <a:r>
              <a:rPr lang="en-US" sz="2100" spc="15" dirty="0">
                <a:solidFill>
                  <a:schemeClr val="bg1"/>
                </a:solidFill>
                <a:latin typeface="Arial" panose="020B0604020202020204" pitchFamily="34" charset="0"/>
                <a:cs typeface="Arial" panose="020B0604020202020204" pitchFamily="34" charset="0"/>
              </a:rPr>
              <a:t>Wisconsin </a:t>
            </a:r>
            <a:r>
              <a:rPr lang="en-US" sz="2100" spc="10" dirty="0">
                <a:solidFill>
                  <a:schemeClr val="bg1"/>
                </a:solidFill>
                <a:latin typeface="Arial" panose="020B0604020202020204" pitchFamily="34" charset="0"/>
                <a:cs typeface="Arial" panose="020B0604020202020204" pitchFamily="34" charset="0"/>
              </a:rPr>
              <a:t>Department of </a:t>
            </a:r>
            <a:r>
              <a:rPr lang="en-US" sz="2100" spc="15" dirty="0">
                <a:solidFill>
                  <a:schemeClr val="bg1"/>
                </a:solidFill>
                <a:latin typeface="Arial" panose="020B0604020202020204" pitchFamily="34" charset="0"/>
                <a:cs typeface="Arial" panose="020B0604020202020204" pitchFamily="34" charset="0"/>
              </a:rPr>
              <a:t>Health</a:t>
            </a:r>
            <a:r>
              <a:rPr lang="en-US" sz="2100" spc="-95" dirty="0">
                <a:solidFill>
                  <a:schemeClr val="bg1"/>
                </a:solidFill>
                <a:latin typeface="Arial" panose="020B0604020202020204" pitchFamily="34" charset="0"/>
                <a:cs typeface="Arial" panose="020B0604020202020204" pitchFamily="34" charset="0"/>
              </a:rPr>
              <a:t> </a:t>
            </a:r>
            <a:r>
              <a:rPr lang="en-US" sz="2100" spc="15" dirty="0">
                <a:solidFill>
                  <a:schemeClr val="bg1"/>
                </a:solidFill>
                <a:latin typeface="Arial" panose="020B0604020202020204" pitchFamily="34" charset="0"/>
                <a:cs typeface="Arial" panose="020B0604020202020204" pitchFamily="34" charset="0"/>
              </a:rPr>
              <a:t>Services</a:t>
            </a:r>
          </a:p>
        </p:txBody>
      </p:sp>
      <p:sp>
        <p:nvSpPr>
          <p:cNvPr id="5" name="Slide Number Placeholder 4"/>
          <p:cNvSpPr>
            <a:spLocks noGrp="1"/>
          </p:cNvSpPr>
          <p:nvPr>
            <p:ph type="sldNum" sz="quarter" idx="7"/>
          </p:nvPr>
        </p:nvSpPr>
        <p:spPr/>
        <p:txBody>
          <a:bodyPr/>
          <a:lstStyle/>
          <a:p>
            <a:pPr marL="38100">
              <a:lnSpc>
                <a:spcPts val="1864"/>
              </a:lnSpc>
            </a:pPr>
            <a:fld id="{81D60167-4931-47E6-BA6A-407CBD079E47}" type="slidenum">
              <a:rPr lang="en-US" spc="-5" smtClean="0"/>
              <a:t>8</a:t>
            </a:fld>
            <a:endParaRPr lang="en-US" spc="-5" dirty="0"/>
          </a:p>
        </p:txBody>
      </p:sp>
      <p:sp>
        <p:nvSpPr>
          <p:cNvPr id="6" name="Text Placeholder 2">
            <a:extLst>
              <a:ext uri="{FF2B5EF4-FFF2-40B4-BE49-F238E27FC236}">
                <a16:creationId xmlns:a16="http://schemas.microsoft.com/office/drawing/2014/main" id="{F841CD15-B4F5-42C4-8DFF-37F83F0B7A5C}"/>
              </a:ext>
            </a:extLst>
          </p:cNvPr>
          <p:cNvSpPr txBox="1">
            <a:spLocks/>
          </p:cNvSpPr>
          <p:nvPr/>
        </p:nvSpPr>
        <p:spPr>
          <a:xfrm>
            <a:off x="685801" y="2133600"/>
            <a:ext cx="10921299" cy="2616101"/>
          </a:xfrm>
          <a:prstGeom prst="rect">
            <a:avLst/>
          </a:prstGeom>
        </p:spPr>
        <p:txBody>
          <a:bodyPr wrap="square" lIns="0" tIns="0" rIns="0" bIns="0">
            <a:spAutoFit/>
          </a:bodyPr>
          <a:lstStyle>
            <a:lvl1pPr marL="0">
              <a:defRPr b="0" i="0">
                <a:solidFill>
                  <a:schemeClr val="tx1"/>
                </a:solidFill>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lnSpc>
                <a:spcPts val="3200"/>
              </a:lnSpc>
              <a:spcBef>
                <a:spcPts val="600"/>
              </a:spcBef>
            </a:pPr>
            <a:r>
              <a:rPr lang="en-US" sz="2400" spc="-10" dirty="0" smtClean="0">
                <a:solidFill>
                  <a:srgbClr val="000000"/>
                </a:solidFill>
                <a:latin typeface="Verdana" panose="020B0604030504040204" pitchFamily="34" charset="0"/>
                <a:ea typeface="Verdana" panose="020B0604030504040204" pitchFamily="34" charset="0"/>
                <a:cs typeface="Verdana" panose="020B0604030504040204" pitchFamily="34" charset="0"/>
              </a:rPr>
              <a:t>The Division </a:t>
            </a:r>
            <a:r>
              <a:rPr lang="en-US" sz="2400" spc="-10" dirty="0">
                <a:solidFill>
                  <a:srgbClr val="000000"/>
                </a:solidFill>
                <a:latin typeface="Verdana" panose="020B0604030504040204" pitchFamily="34" charset="0"/>
                <a:ea typeface="Verdana" panose="020B0604030504040204" pitchFamily="34" charset="0"/>
                <a:cs typeface="Verdana" panose="020B0604030504040204" pitchFamily="34" charset="0"/>
              </a:rPr>
              <a:t>of Medicaid Services (DMS) </a:t>
            </a:r>
            <a:r>
              <a:rPr lang="en-US" sz="2400" spc="-5" dirty="0">
                <a:solidFill>
                  <a:srgbClr val="000000"/>
                </a:solidFill>
                <a:latin typeface="Verdana" panose="020B0604030504040204" pitchFamily="34" charset="0"/>
                <a:ea typeface="Verdana" panose="020B0604030504040204" pitchFamily="34" charset="0"/>
                <a:cs typeface="Verdana" panose="020B0604030504040204" pitchFamily="34" charset="0"/>
              </a:rPr>
              <a:t>engaged </a:t>
            </a:r>
            <a:r>
              <a:rPr lang="en-US" sz="2400" spc="-10" dirty="0">
                <a:solidFill>
                  <a:srgbClr val="000000"/>
                </a:solidFill>
                <a:latin typeface="Verdana" panose="020B0604030504040204" pitchFamily="34" charset="0"/>
                <a:ea typeface="Verdana" panose="020B0604030504040204" pitchFamily="34" charset="0"/>
                <a:cs typeface="Verdana" panose="020B0604030504040204" pitchFamily="34" charset="0"/>
              </a:rPr>
              <a:t>in </a:t>
            </a:r>
            <a:r>
              <a:rPr lang="en-US" sz="2400" spc="-5" dirty="0">
                <a:solidFill>
                  <a:srgbClr val="000000"/>
                </a:solidFill>
                <a:latin typeface="Verdana" panose="020B0604030504040204" pitchFamily="34" charset="0"/>
                <a:ea typeface="Verdana" panose="020B0604030504040204" pitchFamily="34" charset="0"/>
                <a:cs typeface="Verdana" panose="020B0604030504040204" pitchFamily="34" charset="0"/>
              </a:rPr>
              <a:t>preparedness </a:t>
            </a:r>
            <a:r>
              <a:rPr lang="en-US" sz="2400" spc="-10" dirty="0">
                <a:solidFill>
                  <a:srgbClr val="000000"/>
                </a:solidFill>
                <a:latin typeface="Verdana" panose="020B0604030504040204" pitchFamily="34" charset="0"/>
                <a:ea typeface="Verdana" panose="020B0604030504040204" pitchFamily="34" charset="0"/>
                <a:cs typeface="Verdana" panose="020B0604030504040204" pitchFamily="34" charset="0"/>
              </a:rPr>
              <a:t>planning </a:t>
            </a:r>
            <a:r>
              <a:rPr lang="en-US" sz="2400" spc="-5" dirty="0">
                <a:solidFill>
                  <a:srgbClr val="000000"/>
                </a:solidFill>
                <a:latin typeface="Verdana" panose="020B0604030504040204" pitchFamily="34" charset="0"/>
                <a:ea typeface="Verdana" panose="020B0604030504040204" pitchFamily="34" charset="0"/>
                <a:cs typeface="Verdana" panose="020B0604030504040204" pitchFamily="34" charset="0"/>
              </a:rPr>
              <a:t>for COVID-19 spread </a:t>
            </a:r>
            <a:r>
              <a:rPr lang="en-US" sz="2400" spc="-10" dirty="0">
                <a:solidFill>
                  <a:srgbClr val="000000"/>
                </a:solidFill>
                <a:latin typeface="Verdana" panose="020B0604030504040204" pitchFamily="34" charset="0"/>
                <a:ea typeface="Verdana" panose="020B0604030504040204" pitchFamily="34" charset="0"/>
                <a:cs typeface="Verdana" panose="020B0604030504040204" pitchFamily="34" charset="0"/>
              </a:rPr>
              <a:t>in</a:t>
            </a:r>
            <a:r>
              <a:rPr lang="en-US" sz="2400" spc="270" dirty="0">
                <a:solidFill>
                  <a:srgbClr val="000000"/>
                </a:solidFill>
                <a:latin typeface="Verdana" panose="020B0604030504040204" pitchFamily="34" charset="0"/>
                <a:ea typeface="Verdana" panose="020B0604030504040204" pitchFamily="34" charset="0"/>
                <a:cs typeface="Verdana" panose="020B0604030504040204" pitchFamily="34" charset="0"/>
              </a:rPr>
              <a:t> </a:t>
            </a:r>
            <a:r>
              <a:rPr lang="en-US" sz="2400" spc="-10" dirty="0">
                <a:solidFill>
                  <a:srgbClr val="000000"/>
                </a:solidFill>
                <a:latin typeface="Verdana" panose="020B0604030504040204" pitchFamily="34" charset="0"/>
                <a:ea typeface="Verdana" panose="020B0604030504040204" pitchFamily="34" charset="0"/>
                <a:cs typeface="Verdana" panose="020B0604030504040204" pitchFamily="34" charset="0"/>
              </a:rPr>
              <a:t>Wisconsin.</a:t>
            </a:r>
            <a:endParaRPr lang="en-US" sz="2400" dirty="0">
              <a:latin typeface="Verdana" panose="020B0604030504040204" pitchFamily="34" charset="0"/>
              <a:ea typeface="Verdana" panose="020B0604030504040204" pitchFamily="34" charset="0"/>
              <a:cs typeface="Verdana" panose="020B0604030504040204" pitchFamily="34" charset="0"/>
            </a:endParaRPr>
          </a:p>
          <a:p>
            <a:pPr marL="12065">
              <a:lnSpc>
                <a:spcPts val="3200"/>
              </a:lnSpc>
              <a:spcBef>
                <a:spcPts val="1200"/>
              </a:spcBef>
              <a:tabLst>
                <a:tab pos="185420" algn="l"/>
              </a:tabLst>
            </a:pPr>
            <a:r>
              <a:rPr lang="en-US" sz="2400" dirty="0">
                <a:latin typeface="Verdana"/>
                <a:cs typeface="Verdana"/>
              </a:rPr>
              <a:t>As </a:t>
            </a:r>
            <a:r>
              <a:rPr lang="en-US" sz="2400" spc="-5" dirty="0">
                <a:latin typeface="Verdana"/>
                <a:cs typeface="Verdana"/>
              </a:rPr>
              <a:t>part of </a:t>
            </a:r>
            <a:r>
              <a:rPr lang="en-US" sz="2400" dirty="0">
                <a:latin typeface="Verdana"/>
                <a:cs typeface="Verdana"/>
              </a:rPr>
              <a:t>planning </a:t>
            </a:r>
            <a:r>
              <a:rPr lang="en-US" sz="2400" spc="-5" dirty="0">
                <a:latin typeface="Verdana"/>
                <a:cs typeface="Verdana"/>
              </a:rPr>
              <a:t>efforts, </a:t>
            </a:r>
            <a:r>
              <a:rPr lang="en-US" sz="2400" dirty="0">
                <a:latin typeface="Verdana"/>
                <a:cs typeface="Verdana"/>
              </a:rPr>
              <a:t>DMS </a:t>
            </a:r>
            <a:r>
              <a:rPr lang="en-US" sz="2400" spc="-5" dirty="0">
                <a:latin typeface="Verdana"/>
                <a:cs typeface="Verdana"/>
              </a:rPr>
              <a:t>staff analyzed the extent to </a:t>
            </a:r>
            <a:r>
              <a:rPr lang="en-US" sz="2400" dirty="0">
                <a:latin typeface="Verdana"/>
                <a:cs typeface="Verdana"/>
              </a:rPr>
              <a:t>which </a:t>
            </a:r>
            <a:r>
              <a:rPr lang="en-US" sz="2400" spc="-5" dirty="0">
                <a:latin typeface="Verdana"/>
                <a:cs typeface="Verdana"/>
              </a:rPr>
              <a:t>telehealth </a:t>
            </a:r>
            <a:r>
              <a:rPr lang="en-US" sz="2400" dirty="0">
                <a:latin typeface="Verdana"/>
                <a:cs typeface="Verdana"/>
              </a:rPr>
              <a:t>could </a:t>
            </a:r>
            <a:r>
              <a:rPr lang="en-US" sz="2400" spc="-5" dirty="0">
                <a:latin typeface="Verdana"/>
                <a:cs typeface="Verdana"/>
              </a:rPr>
              <a:t>be </a:t>
            </a:r>
            <a:r>
              <a:rPr lang="en-US" sz="2400" spc="-10" dirty="0">
                <a:latin typeface="Verdana"/>
                <a:cs typeface="Verdana"/>
              </a:rPr>
              <a:t>leveraged </a:t>
            </a:r>
            <a:r>
              <a:rPr lang="en-US" sz="2400" spc="-5" dirty="0">
                <a:latin typeface="Verdana"/>
                <a:cs typeface="Verdana"/>
              </a:rPr>
              <a:t>to provide </a:t>
            </a:r>
            <a:r>
              <a:rPr lang="en-US" sz="2400" spc="-10" dirty="0">
                <a:latin typeface="Verdana"/>
                <a:cs typeface="Verdana"/>
              </a:rPr>
              <a:t>covered </a:t>
            </a:r>
            <a:r>
              <a:rPr lang="en-US" sz="2400" spc="-5" dirty="0">
                <a:latin typeface="Verdana"/>
                <a:cs typeface="Verdana"/>
              </a:rPr>
              <a:t>Medicaid benefits and services to </a:t>
            </a:r>
            <a:r>
              <a:rPr lang="en-US" sz="2400" dirty="0">
                <a:latin typeface="Verdana"/>
                <a:cs typeface="Verdana"/>
              </a:rPr>
              <a:t>enrolled </a:t>
            </a:r>
            <a:r>
              <a:rPr lang="en-US" sz="2400" spc="-5" dirty="0">
                <a:latin typeface="Verdana"/>
                <a:cs typeface="Verdana"/>
              </a:rPr>
              <a:t>members </a:t>
            </a:r>
            <a:r>
              <a:rPr lang="en-US" sz="2400" dirty="0">
                <a:latin typeface="Verdana"/>
                <a:cs typeface="Verdana"/>
              </a:rPr>
              <a:t>who </a:t>
            </a:r>
            <a:r>
              <a:rPr lang="en-US" sz="2400" spc="-5" dirty="0" smtClean="0">
                <a:latin typeface="Verdana"/>
                <a:cs typeface="Verdana"/>
              </a:rPr>
              <a:t>need </a:t>
            </a:r>
            <a:r>
              <a:rPr lang="en-US" sz="2400" spc="-5" dirty="0">
                <a:latin typeface="Verdana"/>
                <a:cs typeface="Verdana"/>
              </a:rPr>
              <a:t>to </a:t>
            </a:r>
            <a:r>
              <a:rPr lang="en-US" sz="2400" dirty="0">
                <a:latin typeface="Verdana"/>
                <a:cs typeface="Verdana"/>
              </a:rPr>
              <a:t>socially isolate </a:t>
            </a:r>
            <a:r>
              <a:rPr lang="en-US" sz="2400" spc="-5" dirty="0">
                <a:latin typeface="Verdana"/>
                <a:cs typeface="Verdana"/>
              </a:rPr>
              <a:t>to reduce transmission of the</a:t>
            </a:r>
            <a:r>
              <a:rPr lang="en-US" sz="2400" spc="50" dirty="0">
                <a:latin typeface="Verdana"/>
                <a:cs typeface="Verdana"/>
              </a:rPr>
              <a:t> </a:t>
            </a:r>
            <a:r>
              <a:rPr lang="en-US" sz="2400" spc="-5" dirty="0">
                <a:latin typeface="Verdana"/>
                <a:cs typeface="Verdana"/>
              </a:rPr>
              <a:t>virus</a:t>
            </a:r>
            <a:r>
              <a:rPr lang="en-US" sz="2400" spc="-5" dirty="0" smtClean="0">
                <a:latin typeface="Verdana"/>
                <a:cs typeface="Verdana"/>
              </a:rPr>
              <a:t>.</a:t>
            </a:r>
            <a:endParaRPr lang="en-US" sz="2400" dirty="0">
              <a:latin typeface="Verdana"/>
              <a:cs typeface="Verdana"/>
            </a:endParaRPr>
          </a:p>
        </p:txBody>
      </p:sp>
      <p:sp>
        <p:nvSpPr>
          <p:cNvPr id="7" name="object 2">
            <a:extLst>
              <a:ext uri="{FF2B5EF4-FFF2-40B4-BE49-F238E27FC236}">
                <a16:creationId xmlns:a16="http://schemas.microsoft.com/office/drawing/2014/main" id="{FD614412-BC71-4468-88D5-4CE648CC7ABF}"/>
              </a:ext>
            </a:extLst>
          </p:cNvPr>
          <p:cNvSpPr txBox="1">
            <a:spLocks/>
          </p:cNvSpPr>
          <p:nvPr/>
        </p:nvSpPr>
        <p:spPr>
          <a:xfrm>
            <a:off x="685801" y="457200"/>
            <a:ext cx="10217960" cy="627736"/>
          </a:xfrm>
          <a:prstGeom prst="rect">
            <a:avLst/>
          </a:prstGeom>
        </p:spPr>
        <p:txBody>
          <a:bodyPr vert="horz" wrap="square" lIns="0" tIns="133985" rIns="0" bIns="0" rtlCol="0">
            <a:spAutoFit/>
          </a:bodyPr>
          <a:lstStyle>
            <a:lvl1pPr>
              <a:defRPr sz="4250" b="0" i="0">
                <a:solidFill>
                  <a:srgbClr val="575757"/>
                </a:solidFill>
                <a:latin typeface="Verdana"/>
                <a:ea typeface="+mj-ea"/>
                <a:cs typeface="Verdana"/>
              </a:defRPr>
            </a:lvl1pPr>
          </a:lstStyle>
          <a:p>
            <a:pPr marL="12700">
              <a:spcBef>
                <a:spcPts val="1055"/>
              </a:spcBef>
            </a:pPr>
            <a:r>
              <a:rPr lang="en-US" sz="3200" spc="10" dirty="0">
                <a:solidFill>
                  <a:schemeClr val="tx1"/>
                </a:solidFill>
              </a:rPr>
              <a:t>COVID-19 and </a:t>
            </a:r>
            <a:r>
              <a:rPr lang="en-US" sz="3200" spc="-40" dirty="0">
                <a:solidFill>
                  <a:schemeClr val="tx1"/>
                </a:solidFill>
              </a:rPr>
              <a:t>Telehealth</a:t>
            </a:r>
            <a:r>
              <a:rPr lang="en-US" sz="3200" spc="-105" dirty="0">
                <a:solidFill>
                  <a:schemeClr val="tx1"/>
                </a:solidFill>
              </a:rPr>
              <a:t> </a:t>
            </a:r>
            <a:r>
              <a:rPr lang="en-US" sz="3200" spc="-15" dirty="0">
                <a:solidFill>
                  <a:schemeClr val="tx1"/>
                </a:solidFill>
              </a:rPr>
              <a:t>Policy</a:t>
            </a:r>
            <a:endParaRPr lang="en-US" sz="3200" kern="0" spc="-15" dirty="0">
              <a:solidFill>
                <a:schemeClr val="tx1"/>
              </a:solidFill>
            </a:endParaRPr>
          </a:p>
        </p:txBody>
      </p:sp>
    </p:spTree>
    <p:extLst>
      <p:ext uri="{BB962C8B-B14F-4D97-AF65-F5344CB8AC3E}">
        <p14:creationId xmlns:p14="http://schemas.microsoft.com/office/powerpoint/2010/main" val="25022202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52800" y="6400800"/>
            <a:ext cx="5210722" cy="374461"/>
          </a:xfrm>
          <a:prstGeom prst="rect">
            <a:avLst/>
          </a:prstGeom>
        </p:spPr>
        <p:txBody>
          <a:bodyPr wrap="none">
            <a:spAutoFit/>
          </a:bodyPr>
          <a:lstStyle/>
          <a:p>
            <a:pPr marL="12700">
              <a:lnSpc>
                <a:spcPts val="2200"/>
              </a:lnSpc>
            </a:pPr>
            <a:r>
              <a:rPr lang="en-US" sz="2100" spc="15" dirty="0">
                <a:solidFill>
                  <a:schemeClr val="bg1"/>
                </a:solidFill>
                <a:latin typeface="Arial" panose="020B0604020202020204" pitchFamily="34" charset="0"/>
                <a:cs typeface="Arial" panose="020B0604020202020204" pitchFamily="34" charset="0"/>
              </a:rPr>
              <a:t>Wisconsin </a:t>
            </a:r>
            <a:r>
              <a:rPr lang="en-US" sz="2100" spc="10" dirty="0">
                <a:solidFill>
                  <a:schemeClr val="bg1"/>
                </a:solidFill>
                <a:latin typeface="Arial" panose="020B0604020202020204" pitchFamily="34" charset="0"/>
                <a:cs typeface="Arial" panose="020B0604020202020204" pitchFamily="34" charset="0"/>
              </a:rPr>
              <a:t>Department of </a:t>
            </a:r>
            <a:r>
              <a:rPr lang="en-US" sz="2100" spc="15" dirty="0">
                <a:solidFill>
                  <a:schemeClr val="bg1"/>
                </a:solidFill>
                <a:latin typeface="Arial" panose="020B0604020202020204" pitchFamily="34" charset="0"/>
                <a:cs typeface="Arial" panose="020B0604020202020204" pitchFamily="34" charset="0"/>
              </a:rPr>
              <a:t>Health</a:t>
            </a:r>
            <a:r>
              <a:rPr lang="en-US" sz="2100" spc="-95" dirty="0">
                <a:solidFill>
                  <a:schemeClr val="bg1"/>
                </a:solidFill>
                <a:latin typeface="Arial" panose="020B0604020202020204" pitchFamily="34" charset="0"/>
                <a:cs typeface="Arial" panose="020B0604020202020204" pitchFamily="34" charset="0"/>
              </a:rPr>
              <a:t> </a:t>
            </a:r>
            <a:r>
              <a:rPr lang="en-US" sz="2100" spc="15" dirty="0">
                <a:solidFill>
                  <a:schemeClr val="bg1"/>
                </a:solidFill>
                <a:latin typeface="Arial" panose="020B0604020202020204" pitchFamily="34" charset="0"/>
                <a:cs typeface="Arial" panose="020B0604020202020204" pitchFamily="34" charset="0"/>
              </a:rPr>
              <a:t>Services</a:t>
            </a:r>
          </a:p>
        </p:txBody>
      </p:sp>
      <p:sp>
        <p:nvSpPr>
          <p:cNvPr id="5" name="Slide Number Placeholder 4"/>
          <p:cNvSpPr>
            <a:spLocks noGrp="1"/>
          </p:cNvSpPr>
          <p:nvPr>
            <p:ph type="sldNum" sz="quarter" idx="7"/>
          </p:nvPr>
        </p:nvSpPr>
        <p:spPr/>
        <p:txBody>
          <a:bodyPr/>
          <a:lstStyle/>
          <a:p>
            <a:pPr marL="38100">
              <a:lnSpc>
                <a:spcPts val="1864"/>
              </a:lnSpc>
            </a:pPr>
            <a:fld id="{81D60167-4931-47E6-BA6A-407CBD079E47}" type="slidenum">
              <a:rPr lang="en-US" spc="-5" smtClean="0"/>
              <a:t>9</a:t>
            </a:fld>
            <a:endParaRPr lang="en-US" spc="-5" dirty="0"/>
          </a:p>
        </p:txBody>
      </p:sp>
      <p:sp>
        <p:nvSpPr>
          <p:cNvPr id="6" name="Text Placeholder 2">
            <a:extLst>
              <a:ext uri="{FF2B5EF4-FFF2-40B4-BE49-F238E27FC236}">
                <a16:creationId xmlns:a16="http://schemas.microsoft.com/office/drawing/2014/main" id="{F841CD15-B4F5-42C4-8DFF-37F83F0B7A5C}"/>
              </a:ext>
            </a:extLst>
          </p:cNvPr>
          <p:cNvSpPr txBox="1">
            <a:spLocks/>
          </p:cNvSpPr>
          <p:nvPr/>
        </p:nvSpPr>
        <p:spPr>
          <a:xfrm>
            <a:off x="685801" y="1960908"/>
            <a:ext cx="10921299" cy="3226524"/>
          </a:xfrm>
          <a:prstGeom prst="rect">
            <a:avLst/>
          </a:prstGeom>
        </p:spPr>
        <p:txBody>
          <a:bodyPr wrap="square" lIns="0" tIns="0" rIns="0" bIns="0">
            <a:spAutoFit/>
          </a:bodyPr>
          <a:lstStyle>
            <a:lvl1pPr marL="0">
              <a:defRPr b="0" i="0">
                <a:solidFill>
                  <a:schemeClr val="tx1"/>
                </a:solidFill>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90170" marR="88900">
              <a:lnSpc>
                <a:spcPts val="3200"/>
              </a:lnSpc>
              <a:spcBef>
                <a:spcPts val="600"/>
              </a:spcBef>
            </a:pPr>
            <a:r>
              <a:rPr lang="en-US" sz="2400" spc="-10" dirty="0">
                <a:latin typeface="Verdana"/>
                <a:cs typeface="Verdana"/>
              </a:rPr>
              <a:t>ForwardHealth </a:t>
            </a:r>
            <a:r>
              <a:rPr lang="en-US" sz="2400" b="1" spc="-5" dirty="0">
                <a:latin typeface="Verdana"/>
                <a:cs typeface="Verdana"/>
              </a:rPr>
              <a:t>changed permanent policy </a:t>
            </a:r>
            <a:r>
              <a:rPr lang="en-US" sz="2400" dirty="0">
                <a:latin typeface="Verdana"/>
                <a:cs typeface="Verdana"/>
              </a:rPr>
              <a:t>for </a:t>
            </a:r>
            <a:r>
              <a:rPr lang="en-US" sz="2400" spc="-5" dirty="0">
                <a:latin typeface="Verdana"/>
                <a:cs typeface="Verdana"/>
              </a:rPr>
              <a:t>telehealth</a:t>
            </a:r>
            <a:r>
              <a:rPr lang="en-US" sz="2400" spc="10" dirty="0">
                <a:latin typeface="Verdana"/>
                <a:cs typeface="Verdana"/>
              </a:rPr>
              <a:t> </a:t>
            </a:r>
            <a:r>
              <a:rPr lang="en-US" sz="2400" spc="-5" dirty="0">
                <a:latin typeface="Verdana"/>
                <a:cs typeface="Verdana"/>
              </a:rPr>
              <a:t>services:</a:t>
            </a:r>
          </a:p>
          <a:p>
            <a:pPr marL="433070" marR="88900" indent="-342900">
              <a:spcBef>
                <a:spcPts val="600"/>
              </a:spcBef>
              <a:buFont typeface="Wingdings" panose="05000000000000000000" pitchFamily="2" charset="2"/>
              <a:buChar char="§"/>
            </a:pPr>
            <a:r>
              <a:rPr lang="en-US" sz="2400" spc="-15" dirty="0">
                <a:latin typeface="Verdana"/>
                <a:cs typeface="Verdana"/>
              </a:rPr>
              <a:t>Removed </a:t>
            </a:r>
            <a:r>
              <a:rPr lang="en-US" sz="2400" spc="-5" dirty="0">
                <a:latin typeface="Verdana"/>
                <a:cs typeface="Verdana"/>
              </a:rPr>
              <a:t>restrictions on the member’s location.</a:t>
            </a:r>
          </a:p>
          <a:p>
            <a:pPr marL="433070" marR="88900" indent="-342900">
              <a:spcBef>
                <a:spcPts val="600"/>
              </a:spcBef>
              <a:buFont typeface="Wingdings" panose="05000000000000000000" pitchFamily="2" charset="2"/>
              <a:buChar char="§"/>
            </a:pPr>
            <a:r>
              <a:rPr lang="en-US" sz="2400" spc="-15" dirty="0">
                <a:latin typeface="Verdana"/>
                <a:cs typeface="Verdana"/>
              </a:rPr>
              <a:t>Removed requirement for individual mental health and substance abuse practitioners to practice in a DQA-certified outpatient mental health clinic.</a:t>
            </a:r>
          </a:p>
          <a:p>
            <a:pPr marL="433070" marR="88900" indent="-342900">
              <a:lnSpc>
                <a:spcPct val="100000"/>
              </a:lnSpc>
              <a:spcBef>
                <a:spcPts val="600"/>
              </a:spcBef>
              <a:buFont typeface="Wingdings" panose="05000000000000000000" pitchFamily="2" charset="2"/>
              <a:buChar char="§"/>
            </a:pPr>
            <a:r>
              <a:rPr lang="en-US" sz="2400" spc="-15" dirty="0">
                <a:latin typeface="Verdana"/>
                <a:cs typeface="Verdana"/>
              </a:rPr>
              <a:t>Expanded permanent list of allowable services to inpatient consults, inpatient prolonged services, e-visits, nursing facility service assessments, and phone evaluation and management services</a:t>
            </a:r>
            <a:r>
              <a:rPr lang="en-US" sz="2400" spc="-5" dirty="0">
                <a:latin typeface="Verdana"/>
                <a:cs typeface="Verdana"/>
              </a:rPr>
              <a:t>.</a:t>
            </a:r>
            <a:r>
              <a:rPr lang="en-US" sz="2400" spc="-15" dirty="0">
                <a:latin typeface="Verdana"/>
                <a:cs typeface="Verdana"/>
              </a:rPr>
              <a:t> </a:t>
            </a:r>
            <a:endParaRPr lang="en-US" sz="2400" spc="-5" dirty="0">
              <a:latin typeface="Verdana"/>
              <a:cs typeface="Verdana"/>
            </a:endParaRPr>
          </a:p>
        </p:txBody>
      </p:sp>
      <p:sp>
        <p:nvSpPr>
          <p:cNvPr id="7" name="object 2">
            <a:extLst>
              <a:ext uri="{FF2B5EF4-FFF2-40B4-BE49-F238E27FC236}">
                <a16:creationId xmlns:a16="http://schemas.microsoft.com/office/drawing/2014/main" id="{FD614412-BC71-4468-88D5-4CE648CC7ABF}"/>
              </a:ext>
            </a:extLst>
          </p:cNvPr>
          <p:cNvSpPr txBox="1">
            <a:spLocks/>
          </p:cNvSpPr>
          <p:nvPr/>
        </p:nvSpPr>
        <p:spPr>
          <a:xfrm>
            <a:off x="685801" y="442984"/>
            <a:ext cx="10217960" cy="627736"/>
          </a:xfrm>
          <a:prstGeom prst="rect">
            <a:avLst/>
          </a:prstGeom>
        </p:spPr>
        <p:txBody>
          <a:bodyPr vert="horz" wrap="square" lIns="0" tIns="133985" rIns="0" bIns="0" rtlCol="0">
            <a:spAutoFit/>
          </a:bodyPr>
          <a:lstStyle>
            <a:lvl1pPr>
              <a:defRPr sz="4250" b="0" i="0">
                <a:solidFill>
                  <a:srgbClr val="575757"/>
                </a:solidFill>
                <a:latin typeface="Verdana"/>
                <a:ea typeface="+mj-ea"/>
                <a:cs typeface="Verdana"/>
              </a:defRPr>
            </a:lvl1pPr>
          </a:lstStyle>
          <a:p>
            <a:pPr marL="12700">
              <a:spcBef>
                <a:spcPts val="1055"/>
              </a:spcBef>
            </a:pPr>
            <a:r>
              <a:rPr lang="en-US" sz="3200" spc="10" dirty="0">
                <a:solidFill>
                  <a:schemeClr val="tx1"/>
                </a:solidFill>
              </a:rPr>
              <a:t>COVID-19 and </a:t>
            </a:r>
            <a:r>
              <a:rPr lang="en-US" sz="3200" spc="-40" dirty="0">
                <a:solidFill>
                  <a:schemeClr val="tx1"/>
                </a:solidFill>
              </a:rPr>
              <a:t>Telehealth</a:t>
            </a:r>
            <a:r>
              <a:rPr lang="en-US" sz="3200" spc="-105" dirty="0">
                <a:solidFill>
                  <a:schemeClr val="tx1"/>
                </a:solidFill>
              </a:rPr>
              <a:t> </a:t>
            </a:r>
            <a:r>
              <a:rPr lang="en-US" sz="3200" spc="-15" dirty="0">
                <a:solidFill>
                  <a:schemeClr val="tx1"/>
                </a:solidFill>
              </a:rPr>
              <a:t>Policy (2)</a:t>
            </a:r>
            <a:endParaRPr lang="en-US" sz="3200" kern="0" spc="-15" dirty="0">
              <a:solidFill>
                <a:schemeClr val="tx1"/>
              </a:solidFill>
            </a:endParaRPr>
          </a:p>
        </p:txBody>
      </p:sp>
    </p:spTree>
    <p:extLst>
      <p:ext uri="{BB962C8B-B14F-4D97-AF65-F5344CB8AC3E}">
        <p14:creationId xmlns:p14="http://schemas.microsoft.com/office/powerpoint/2010/main" val="4003474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A2D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B804131FDD9EC448C14EC319D42B77E" ma:contentTypeVersion="2" ma:contentTypeDescription="Create a new document." ma:contentTypeScope="" ma:versionID="0d2318577b7b1bd0f092ee2aa6d73e94">
  <xsd:schema xmlns:xsd="http://www.w3.org/2001/XMLSchema" xmlns:xs="http://www.w3.org/2001/XMLSchema" xmlns:p="http://schemas.microsoft.com/office/2006/metadata/properties" xmlns:ns2="df90bd9d-41b8-4f91-8d9b-db199c8f5086" targetNamespace="http://schemas.microsoft.com/office/2006/metadata/properties" ma:root="true" ma:fieldsID="5aa817980ef3736e916029f4dca0b173" ns2:_="">
    <xsd:import namespace="df90bd9d-41b8-4f91-8d9b-db199c8f5086"/>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f90bd9d-41b8-4f91-8d9b-db199c8f508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273F661-81B7-491B-8DE9-1A867DB1E5E3}">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df90bd9d-41b8-4f91-8d9b-db199c8f5086"/>
    <ds:schemaRef ds:uri="http://www.w3.org/XML/1998/namespace"/>
  </ds:schemaRefs>
</ds:datastoreItem>
</file>

<file path=customXml/itemProps2.xml><?xml version="1.0" encoding="utf-8"?>
<ds:datastoreItem xmlns:ds="http://schemas.openxmlformats.org/officeDocument/2006/customXml" ds:itemID="{72F901AF-2680-4E7A-9261-69C8F3C3D064}">
  <ds:schemaRefs>
    <ds:schemaRef ds:uri="http://schemas.microsoft.com/sharepoint/v3/contenttype/forms"/>
  </ds:schemaRefs>
</ds:datastoreItem>
</file>

<file path=customXml/itemProps3.xml><?xml version="1.0" encoding="utf-8"?>
<ds:datastoreItem xmlns:ds="http://schemas.openxmlformats.org/officeDocument/2006/customXml" ds:itemID="{49518C1C-F099-4EB7-AC7B-8C8ACEA627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f90bd9d-41b8-4f91-8d9b-db199c8f508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2986</TotalTime>
  <Words>1390</Words>
  <Application>Microsoft Office PowerPoint</Application>
  <PresentationFormat>Widescreen</PresentationFormat>
  <Paragraphs>184</Paragraphs>
  <Slides>22</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Verdana</vt:lpstr>
      <vt:lpstr>Wingdings</vt:lpstr>
      <vt:lpstr>Office Theme</vt:lpstr>
      <vt:lpstr>PowerPoint Presentation</vt:lpstr>
      <vt:lpstr>Overview</vt:lpstr>
      <vt:lpstr>Telehealth Timeline</vt:lpstr>
      <vt:lpstr>Pre-COVID-19 Telehealth Policy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Telehealth Expansion    Elisabeth Ross Division of Medicaid Services  Telehealth Expansion Project Management Office February 5, 2020</dc:title>
  <dc:creator>Aiello, Tom</dc:creator>
  <cp:lastModifiedBy>Swetz, Abigail V</cp:lastModifiedBy>
  <cp:revision>147</cp:revision>
  <cp:lastPrinted>2020-12-10T19:15:25Z</cp:lastPrinted>
  <dcterms:created xsi:type="dcterms:W3CDTF">2020-10-27T17:11:01Z</dcterms:created>
  <dcterms:modified xsi:type="dcterms:W3CDTF">2021-08-19T15:58:39Z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2020-03-17T00:00:00Z</vt:filetime>
  </property>
  <property fmtid="{D5CDD505-2E9C-101B-9397-08002B2CF9AE}" pid="3" name="Creator">
    <vt:lpwstr>Acrobat PDFMaker 20 for PowerPoint</vt:lpwstr>
  </property>
  <property fmtid="{D5CDD505-2E9C-101B-9397-08002B2CF9AE}" pid="4" name="LastSaved">
    <vt:filetime>2020-10-27T00:00:00Z</vt:filetime>
  </property>
  <property fmtid="{D5CDD505-2E9C-101B-9397-08002B2CF9AE}" pid="5" name="ContentTypeId">
    <vt:lpwstr>0x0101003B804131FDD9EC448C14EC319D42B77E</vt:lpwstr>
  </property>
</Properties>
</file>