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31"/>
  </p:notesMasterIdLst>
  <p:handoutMasterIdLst>
    <p:handoutMasterId r:id="rId32"/>
  </p:handoutMasterIdLst>
  <p:sldIdLst>
    <p:sldId id="256" r:id="rId6"/>
    <p:sldId id="332" r:id="rId7"/>
    <p:sldId id="333" r:id="rId8"/>
    <p:sldId id="319" r:id="rId9"/>
    <p:sldId id="279" r:id="rId10"/>
    <p:sldId id="262" r:id="rId11"/>
    <p:sldId id="263" r:id="rId12"/>
    <p:sldId id="264" r:id="rId13"/>
    <p:sldId id="283" r:id="rId14"/>
    <p:sldId id="300" r:id="rId15"/>
    <p:sldId id="267" r:id="rId16"/>
    <p:sldId id="323" r:id="rId17"/>
    <p:sldId id="324" r:id="rId18"/>
    <p:sldId id="321" r:id="rId19"/>
    <p:sldId id="320" r:id="rId20"/>
    <p:sldId id="334" r:id="rId21"/>
    <p:sldId id="328" r:id="rId22"/>
    <p:sldId id="318" r:id="rId23"/>
    <p:sldId id="310" r:id="rId24"/>
    <p:sldId id="330" r:id="rId25"/>
    <p:sldId id="325" r:id="rId26"/>
    <p:sldId id="327" r:id="rId27"/>
    <p:sldId id="271" r:id="rId28"/>
    <p:sldId id="298" r:id="rId29"/>
    <p:sldId id="331" r:id="rId30"/>
  </p:sldIdLst>
  <p:sldSz cx="9144000" cy="5143500" type="screen16x9"/>
  <p:notesSz cx="7010400" cy="92964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ima, Catherine P" initials="KCP" lastIdx="9" clrIdx="0"/>
  <p:cmAuthor id="1" name="Lori A. Schultz" initials="las" lastIdx="67" clrIdx="1"/>
  <p:cmAuthor id="2" name="Philipp, Dana G." initials="PDG" lastIdx="4" clrIdx="2"/>
  <p:cmAuthor id="3" name="Klima, Catherine P" initials="cpk" lastIdx="45" clrIdx="3"/>
  <p:cmAuthor id="4" name="Yunker, Claire" initials="YC" lastIdx="2" clrIdx="4"/>
  <p:cmAuthor id="5" name="Johnson, Sarah Kate" initials="JSK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8"/>
    <a:srgbClr val="D0D8E8"/>
    <a:srgbClr val="4F7E87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5248" autoAdjust="0"/>
  </p:normalViewPr>
  <p:slideViewPr>
    <p:cSldViewPr>
      <p:cViewPr varScale="1">
        <p:scale>
          <a:sx n="131" d="100"/>
          <a:sy n="131" d="100"/>
        </p:scale>
        <p:origin x="89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DCBB4E-CAAF-4C3F-BC23-BFD86CFB769A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AC0A1B-12F9-418F-914D-5C72714D61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70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BF3FD9-411B-4DD8-AB93-1B031745CD8A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540FB8-95F7-44CD-AFD9-064716362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3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8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61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61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61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66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55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55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52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5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51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0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37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30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73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7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9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47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70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24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1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0FB8-95F7-44CD-AFD9-064716362DE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6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94195" y="67215"/>
            <a:ext cx="2679810" cy="5009070"/>
          </a:xfrm>
          <a:prstGeom prst="rect">
            <a:avLst/>
          </a:prstGeom>
          <a:solidFill>
            <a:srgbClr val="003D78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824479" y="2497166"/>
            <a:ext cx="5997640" cy="1061905"/>
          </a:xfrm>
        </p:spPr>
        <p:txBody>
          <a:bodyPr>
            <a:noAutofit/>
          </a:bodyPr>
          <a:lstStyle>
            <a:lvl1pPr algn="r">
              <a:lnSpc>
                <a:spcPct val="150000"/>
              </a:lnSpc>
              <a:defRPr sz="4000" b="1">
                <a:solidFill>
                  <a:srgbClr val="4F7E87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70090" y="2601209"/>
            <a:ext cx="2504535" cy="85381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70090" y="3661644"/>
            <a:ext cx="2504535" cy="62558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Job Title</a:t>
            </a:r>
          </a:p>
          <a:p>
            <a:pPr lvl="0"/>
            <a:r>
              <a:rPr lang="en-US" dirty="0"/>
              <a:t>Presentation Date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826415" y="3631535"/>
            <a:ext cx="5995705" cy="685800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buNone/>
              <a:defRPr sz="3200">
                <a:solidFill>
                  <a:srgbClr val="79767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Oval 2"/>
          <p:cNvSpPr>
            <a:spLocks noChangeAspect="1"/>
          </p:cNvSpPr>
          <p:nvPr userDrawn="1"/>
        </p:nvSpPr>
        <p:spPr>
          <a:xfrm>
            <a:off x="2259895" y="179480"/>
            <a:ext cx="1005840" cy="10058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150" y="219005"/>
            <a:ext cx="4840234" cy="9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1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352550"/>
            <a:ext cx="8229600" cy="342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401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040485"/>
            <a:ext cx="7772400" cy="1143000"/>
          </a:xfrm>
        </p:spPr>
        <p:txBody>
          <a:bodyPr anchor="ctr"/>
          <a:lstStyle>
            <a:lvl1pPr algn="l">
              <a:defRPr sz="4000" b="1" cap="none" baseline="0">
                <a:solidFill>
                  <a:srgbClr val="4F7E87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192195"/>
            <a:ext cx="7772400" cy="1125140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79767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4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37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57300"/>
            <a:ext cx="40386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57300"/>
            <a:ext cx="40386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974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37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80160"/>
            <a:ext cx="4041648" cy="84124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F7E87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80160"/>
            <a:ext cx="4041648" cy="84124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4F7E87"/>
                </a:solidFill>
                <a:latin typeface="Century" panose="020406040505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14550"/>
            <a:ext cx="4040188" cy="257860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114550"/>
            <a:ext cx="4041775" cy="257860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5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443229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327024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996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0" y="590550"/>
            <a:ext cx="7315200" cy="33192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4129087"/>
            <a:ext cx="8229600" cy="57626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</p:spTree>
    <p:extLst>
      <p:ext uri="{BB962C8B-B14F-4D97-AF65-F5344CB8AC3E}">
        <p14:creationId xmlns:p14="http://schemas.microsoft.com/office/powerpoint/2010/main" val="351602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1872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-57595" y="-84575"/>
            <a:ext cx="457200" cy="5312650"/>
          </a:xfrm>
          <a:prstGeom prst="rect">
            <a:avLst/>
          </a:prstGeom>
          <a:solidFill>
            <a:srgbClr val="003D78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43C80DB-1E10-4B42-A90C-FD4E89BD33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4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2" r:id="rId4"/>
    <p:sldLayoutId id="2147483653" r:id="rId5"/>
    <p:sldLayoutId id="2147483656" r:id="rId6"/>
    <p:sldLayoutId id="2147483658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i="0" u="none" kern="1200" baseline="0">
          <a:solidFill>
            <a:srgbClr val="003D78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ts val="300"/>
        </a:spcBef>
        <a:buClr>
          <a:srgbClr val="4F7E87"/>
        </a:buClr>
        <a:buSzPct val="100000"/>
        <a:buFont typeface="Wingdings" panose="05000000000000000000" pitchFamily="2" charset="2"/>
        <a:buChar char="§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7013" algn="l" defTabSz="914400" rtl="0" eaLnBrk="1" latinLnBrk="0" hangingPunct="1">
        <a:spcBef>
          <a:spcPts val="300"/>
        </a:spcBef>
        <a:buClr>
          <a:srgbClr val="4F7E87"/>
        </a:buClr>
        <a:buSzPct val="100000"/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spcBef>
          <a:spcPts val="300"/>
        </a:spcBef>
        <a:buClr>
          <a:srgbClr val="4F7E87"/>
        </a:buClr>
        <a:buSzPct val="85000"/>
        <a:buFont typeface="Arial" panose="020B0604020202020204" pitchFamily="34" charset="0"/>
        <a:buChar char="♦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9163" indent="-228600" algn="l" defTabSz="914400" rtl="0" eaLnBrk="1" latinLnBrk="0" hangingPunct="1">
        <a:spcBef>
          <a:spcPts val="300"/>
        </a:spcBef>
        <a:buClr>
          <a:srgbClr val="4F7E87"/>
        </a:buClr>
        <a:buSzPct val="85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3000" indent="-228600" algn="l" defTabSz="914400" rtl="0" eaLnBrk="1" latinLnBrk="0" hangingPunct="1">
        <a:spcBef>
          <a:spcPts val="300"/>
        </a:spcBef>
        <a:buClr>
          <a:srgbClr val="4F7E87"/>
        </a:buClr>
        <a:buSzPct val="85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publications/p02184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publications/p02283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hcbs/ratestructure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min.govdelivery.com/accounts/WIDHS/subscriber/new?topic_id=WIDHS_506" TargetMode="External"/><Relationship Id="rId5" Type="http://schemas.openxmlformats.org/officeDocument/2006/relationships/hyperlink" Target="https://admin.govdelivery.com/accounts/WIDHS/subscriber/new?topic_id=WIDHS_337" TargetMode="External"/><Relationship Id="rId4" Type="http://schemas.openxmlformats.org/officeDocument/2006/relationships/hyperlink" Target="mailto:dhsproviderregistry@dhs.wisconsin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343150"/>
            <a:ext cx="5997640" cy="280035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819150"/>
            <a:ext cx="2667000" cy="3048000"/>
          </a:xfrm>
        </p:spPr>
        <p:txBody>
          <a:bodyPr/>
          <a:lstStyle/>
          <a:p>
            <a:pPr algn="ctr"/>
            <a:endParaRPr lang="en-US" sz="1800" dirty="0"/>
          </a:p>
          <a:p>
            <a:pPr algn="ctr"/>
            <a:endParaRPr lang="en-US" sz="1500" b="1" dirty="0"/>
          </a:p>
          <a:p>
            <a:pPr algn="ctr"/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04775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Children’s Long-Term Support (CLTS) Waiver Program </a:t>
            </a:r>
            <a:endParaRPr lang="en-US" sz="4000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226695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7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Rate Methodology: Alignment, 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352550"/>
            <a:ext cx="8229600" cy="3429000"/>
          </a:xfrm>
        </p:spPr>
        <p:txBody>
          <a:bodyPr/>
          <a:lstStyle/>
          <a:p>
            <a:r>
              <a:rPr lang="en-US" dirty="0"/>
              <a:t>Department of Children and Families (child care, foster care, institutional respite rates)</a:t>
            </a:r>
          </a:p>
          <a:p>
            <a:r>
              <a:rPr lang="en-US" dirty="0"/>
              <a:t>Department of Workforce Development, Division of Vocational Rehabilitation (employment support service fee structure)</a:t>
            </a:r>
          </a:p>
        </p:txBody>
      </p:sp>
    </p:spTree>
    <p:extLst>
      <p:ext uri="{BB962C8B-B14F-4D97-AF65-F5344CB8AC3E}">
        <p14:creationId xmlns:p14="http://schemas.microsoft.com/office/powerpoint/2010/main" val="777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Methodology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Provider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Direct </a:t>
            </a:r>
            <a:r>
              <a:rPr lang="en-US" dirty="0" smtClean="0"/>
              <a:t>caregiver costs</a:t>
            </a:r>
            <a:endParaRPr lang="en-US" dirty="0"/>
          </a:p>
          <a:p>
            <a:r>
              <a:rPr lang="en-US" dirty="0"/>
              <a:t>Care </a:t>
            </a:r>
            <a:r>
              <a:rPr lang="en-US" dirty="0" smtClean="0"/>
              <a:t>level</a:t>
            </a:r>
            <a:endParaRPr lang="en-US" dirty="0"/>
          </a:p>
          <a:p>
            <a:r>
              <a:rPr lang="en-US" dirty="0" smtClean="0"/>
              <a:t>Outliers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Methodology: Provider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123950"/>
            <a:ext cx="8382000" cy="3657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Types: Agency or Individual</a:t>
            </a:r>
          </a:p>
          <a:p>
            <a:pPr lvl="0"/>
            <a:r>
              <a:rPr lang="en-US" sz="2800" dirty="0" smtClean="0"/>
              <a:t>Provider </a:t>
            </a:r>
            <a:r>
              <a:rPr lang="en-US" sz="2800" dirty="0"/>
              <a:t>agency rates include higher administrative percentage due to </a:t>
            </a:r>
            <a:r>
              <a:rPr lang="en-US" sz="2800" dirty="0" smtClean="0"/>
              <a:t>increased employer roles </a:t>
            </a:r>
            <a:r>
              <a:rPr lang="en-US" sz="2800" dirty="0"/>
              <a:t>and </a:t>
            </a:r>
            <a:r>
              <a:rPr lang="en-US" sz="2800" dirty="0" smtClean="0"/>
              <a:t>responsibilities, such as:</a:t>
            </a:r>
            <a:endParaRPr lang="en-US" sz="2800" dirty="0"/>
          </a:p>
          <a:p>
            <a:pPr lvl="1"/>
            <a:r>
              <a:rPr lang="en-US" sz="2600" dirty="0"/>
              <a:t>Recruitment</a:t>
            </a:r>
          </a:p>
          <a:p>
            <a:pPr lvl="1"/>
            <a:r>
              <a:rPr lang="en-US" sz="2600" dirty="0"/>
              <a:t>Training</a:t>
            </a:r>
          </a:p>
          <a:p>
            <a:pPr lvl="1"/>
            <a:r>
              <a:rPr lang="en-US" sz="2600" dirty="0"/>
              <a:t>Supervision</a:t>
            </a:r>
          </a:p>
          <a:p>
            <a:pPr lvl="1"/>
            <a:r>
              <a:rPr lang="en-US" sz="2600" dirty="0" smtClean="0"/>
              <a:t>Issuing wages</a:t>
            </a:r>
          </a:p>
          <a:p>
            <a:pPr lvl="1"/>
            <a:r>
              <a:rPr lang="en-US" sz="2600" dirty="0" smtClean="0"/>
              <a:t>State and federal reporting </a:t>
            </a:r>
            <a:r>
              <a:rPr lang="en-US" sz="2600" dirty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20248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Rate Methodology: Direct Caregiver Costs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261872"/>
            <a:ext cx="8229600" cy="4205478"/>
          </a:xfrm>
        </p:spPr>
        <p:txBody>
          <a:bodyPr>
            <a:noAutofit/>
          </a:bodyPr>
          <a:lstStyle/>
          <a:p>
            <a:r>
              <a:rPr lang="en-US" dirty="0"/>
              <a:t>Most service rates include direct caregiver costs: </a:t>
            </a:r>
          </a:p>
          <a:p>
            <a:pPr lvl="1"/>
            <a:r>
              <a:rPr lang="en-US" dirty="0"/>
              <a:t>Wages </a:t>
            </a:r>
          </a:p>
          <a:p>
            <a:pPr lvl="1"/>
            <a:r>
              <a:rPr lang="en-US" dirty="0"/>
              <a:t>Withholdings (</a:t>
            </a:r>
            <a:r>
              <a:rPr lang="en-US" dirty="0" smtClean="0"/>
              <a:t>examples: federal </a:t>
            </a:r>
            <a:r>
              <a:rPr lang="en-US" dirty="0"/>
              <a:t>and state taxes, </a:t>
            </a:r>
            <a:r>
              <a:rPr lang="en-US" dirty="0" smtClean="0"/>
              <a:t>benefits) </a:t>
            </a:r>
            <a:endParaRPr lang="en-US" dirty="0"/>
          </a:p>
          <a:p>
            <a:r>
              <a:rPr lang="en-US" dirty="0"/>
              <a:t>Exception: Financial Management Services (FMS)</a:t>
            </a:r>
          </a:p>
          <a:p>
            <a:pPr lvl="1"/>
            <a:r>
              <a:rPr lang="en-US" dirty="0"/>
              <a:t>FMS rates only include administrative costs of processing service provider payments and related </a:t>
            </a:r>
            <a:r>
              <a:rPr lang="en-US" dirty="0" smtClean="0"/>
              <a:t>activities. </a:t>
            </a:r>
            <a:endParaRPr lang="en-US" dirty="0"/>
          </a:p>
          <a:p>
            <a:pPr lvl="1"/>
            <a:r>
              <a:rPr lang="en-US" dirty="0"/>
              <a:t>Flat, per participant per month (PPPM) rates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Methodology: Care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child’s care </a:t>
            </a:r>
            <a:r>
              <a:rPr lang="en-US" dirty="0" smtClean="0"/>
              <a:t>level </a:t>
            </a:r>
            <a:r>
              <a:rPr lang="en-US" dirty="0"/>
              <a:t>based on CLTS </a:t>
            </a:r>
            <a:r>
              <a:rPr lang="en-US" dirty="0" smtClean="0"/>
              <a:t>functional screen </a:t>
            </a:r>
            <a:r>
              <a:rPr lang="en-US" dirty="0"/>
              <a:t>data and other </a:t>
            </a:r>
            <a:r>
              <a:rPr lang="en-US" dirty="0" smtClean="0"/>
              <a:t>information</a:t>
            </a:r>
            <a:endParaRPr lang="en-US" dirty="0"/>
          </a:p>
          <a:p>
            <a:pPr lvl="0"/>
            <a:r>
              <a:rPr lang="en-US" dirty="0"/>
              <a:t>Services: supportive home care and respite</a:t>
            </a:r>
          </a:p>
          <a:p>
            <a:pPr lvl="0"/>
            <a:r>
              <a:rPr lang="en-US" dirty="0"/>
              <a:t>Levels: low, medium, </a:t>
            </a:r>
            <a:r>
              <a:rPr lang="en-US" dirty="0" smtClean="0"/>
              <a:t>high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Methodology: Outliers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Exceptions to the CLTS rate </a:t>
            </a:r>
            <a:r>
              <a:rPr lang="en-US" dirty="0" smtClean="0"/>
              <a:t>schedule </a:t>
            </a:r>
            <a:r>
              <a:rPr lang="en-US" dirty="0"/>
              <a:t>based on:</a:t>
            </a:r>
          </a:p>
          <a:p>
            <a:r>
              <a:rPr lang="en-US" dirty="0"/>
              <a:t>Participant’s individual care needs</a:t>
            </a:r>
          </a:p>
          <a:p>
            <a:r>
              <a:rPr lang="en-US" dirty="0"/>
              <a:t>Service availability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lvl="0"/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Rate Methodology: Day &amp; Group Rates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Day rate methodology: </a:t>
            </a:r>
          </a:p>
          <a:p>
            <a:pPr lvl="1"/>
            <a:r>
              <a:rPr lang="en-US" dirty="0" smtClean="0"/>
              <a:t>Respite </a:t>
            </a:r>
          </a:p>
          <a:p>
            <a:r>
              <a:rPr lang="en-US" dirty="0" smtClean="0"/>
              <a:t>Group rate methodology:</a:t>
            </a:r>
          </a:p>
          <a:p>
            <a:pPr lvl="1"/>
            <a:r>
              <a:rPr lang="en-US" dirty="0" smtClean="0"/>
              <a:t>Daily Living Skills Training</a:t>
            </a:r>
          </a:p>
          <a:p>
            <a:pPr lvl="1"/>
            <a:r>
              <a:rPr lang="en-US" dirty="0" smtClean="0"/>
              <a:t>Mentoring </a:t>
            </a:r>
          </a:p>
          <a:p>
            <a:pPr lvl="1"/>
            <a:r>
              <a:rPr lang="en-US" dirty="0" smtClean="0"/>
              <a:t>Supportive Home Care</a:t>
            </a:r>
          </a:p>
          <a:p>
            <a:pPr lvl="1"/>
            <a:r>
              <a:rPr lang="en-US" dirty="0" smtClean="0"/>
              <a:t>Respite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57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rates </a:t>
            </a:r>
            <a:r>
              <a:rPr lang="en-US" dirty="0" smtClean="0"/>
              <a:t>represent </a:t>
            </a:r>
            <a:r>
              <a:rPr lang="en-US" dirty="0"/>
              <a:t>the maximum amounts that can be paid for each service unit without </a:t>
            </a:r>
            <a:r>
              <a:rPr lang="en-US" dirty="0" smtClean="0"/>
              <a:t>an outlier rate (outlier rates can be considered in individual circumstances).</a:t>
            </a:r>
            <a:endParaRPr lang="en-US" dirty="0"/>
          </a:p>
          <a:p>
            <a:r>
              <a:rPr lang="en-US" dirty="0"/>
              <a:t>County waiver agencies (CWAs) are prohibited from negotiating rates with </a:t>
            </a:r>
            <a:r>
              <a:rPr lang="en-US" dirty="0" smtClean="0"/>
              <a:t>providers for in-scope services.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</a:t>
            </a:r>
            <a:r>
              <a:rPr lang="en-US" dirty="0" smtClean="0"/>
              <a:t>Implementation,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Services </a:t>
            </a:r>
            <a:r>
              <a:rPr lang="en-US" dirty="0"/>
              <a:t>may be paid at rates lower than </a:t>
            </a:r>
            <a:r>
              <a:rPr lang="en-US" dirty="0" smtClean="0"/>
              <a:t>DHS-based </a:t>
            </a:r>
            <a:r>
              <a:rPr lang="en-US" dirty="0"/>
              <a:t>rates in circumstances where </a:t>
            </a:r>
            <a:r>
              <a:rPr lang="en-US" dirty="0" smtClean="0"/>
              <a:t>the actual service cost  </a:t>
            </a:r>
            <a:r>
              <a:rPr lang="en-US" dirty="0" smtClean="0">
                <a:solidFill>
                  <a:prstClr val="black"/>
                </a:solidFill>
              </a:rPr>
              <a:t>(usual </a:t>
            </a:r>
            <a:r>
              <a:rPr lang="en-US" dirty="0">
                <a:solidFill>
                  <a:prstClr val="black"/>
                </a:solidFill>
              </a:rPr>
              <a:t>and customary)</a:t>
            </a:r>
            <a:r>
              <a:rPr lang="en-US" dirty="0" smtClean="0"/>
              <a:t> </a:t>
            </a:r>
            <a:r>
              <a:rPr lang="en-US" dirty="0"/>
              <a:t>is lower than the </a:t>
            </a:r>
            <a:r>
              <a:rPr lang="en-US" dirty="0" smtClean="0"/>
              <a:t>DHS-based </a:t>
            </a:r>
            <a:r>
              <a:rPr lang="en-US" dirty="0"/>
              <a:t>rate for a particular service. </a:t>
            </a:r>
          </a:p>
        </p:txBody>
      </p:sp>
    </p:spTree>
    <p:extLst>
      <p:ext uri="{BB962C8B-B14F-4D97-AF65-F5344CB8AC3E}">
        <p14:creationId xmlns:p14="http://schemas.microsoft.com/office/powerpoint/2010/main" val="3202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CLTS Provider Agreement 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200150"/>
            <a:ext cx="8458200" cy="3429000"/>
          </a:xfrm>
        </p:spPr>
        <p:txBody>
          <a:bodyPr>
            <a:noAutofit/>
          </a:bodyPr>
          <a:lstStyle/>
          <a:p>
            <a:r>
              <a:rPr lang="en-US" dirty="0"/>
              <a:t>To align with rate-setting initiative, updated January 2019 </a:t>
            </a:r>
            <a:r>
              <a:rPr lang="en-US" dirty="0" smtClean="0"/>
              <a:t>agreement </a:t>
            </a:r>
            <a:r>
              <a:rPr lang="en-US" dirty="0"/>
              <a:t>forms require providers to accept the DHS established rates. </a:t>
            </a:r>
          </a:p>
          <a:p>
            <a:r>
              <a:rPr lang="en-US" dirty="0"/>
              <a:t>Providers must complete, sign, scan, and upload updated agreement forms during registration process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Program updates</a:t>
            </a:r>
          </a:p>
          <a:p>
            <a:r>
              <a:rPr lang="en-US" dirty="0" smtClean="0"/>
              <a:t>Wait List Elimination Initiative </a:t>
            </a:r>
          </a:p>
          <a:p>
            <a:r>
              <a:rPr lang="en-US" dirty="0" smtClean="0"/>
              <a:t>Statewide Rate-Setting Initiative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33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CLTS Provider Agreement </a:t>
            </a:r>
            <a:r>
              <a:rPr lang="en-US" dirty="0" smtClean="0"/>
              <a:t>Forms,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57200" y="1276350"/>
            <a:ext cx="8382000" cy="3429000"/>
          </a:xfrm>
        </p:spPr>
        <p:txBody>
          <a:bodyPr>
            <a:no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providers re-register every four years.</a:t>
            </a:r>
          </a:p>
          <a:p>
            <a:r>
              <a:rPr lang="en-US" dirty="0"/>
              <a:t>DHS issues </a:t>
            </a:r>
            <a:r>
              <a:rPr lang="en-US" dirty="0" smtClean="0"/>
              <a:t>a reminder </a:t>
            </a:r>
            <a:r>
              <a:rPr lang="en-US" dirty="0"/>
              <a:t>message before </a:t>
            </a:r>
            <a:r>
              <a:rPr lang="en-US" dirty="0" smtClean="0"/>
              <a:t>the four-year </a:t>
            </a:r>
            <a:r>
              <a:rPr lang="en-US" dirty="0"/>
              <a:t>re-registration deadline.</a:t>
            </a:r>
          </a:p>
          <a:p>
            <a:r>
              <a:rPr lang="en-US" dirty="0"/>
              <a:t>CWAs will be able to access signed agreements from registry (provider only completes form once).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Schedule Updates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Follow-up to public comments</a:t>
            </a:r>
          </a:p>
          <a:p>
            <a:r>
              <a:rPr lang="en-US" dirty="0" smtClean="0"/>
              <a:t>Clarifications</a:t>
            </a:r>
          </a:p>
          <a:p>
            <a:r>
              <a:rPr lang="en-US" dirty="0" smtClean="0"/>
              <a:t>Adjustments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  <a:hlinkClick r:id="rId3"/>
              </a:rPr>
              <a:t>CLTS Waiver Program Rate Schedule, P-02184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CLTS Benefit Code </a:t>
            </a:r>
            <a:r>
              <a:rPr lang="en-US" dirty="0" smtClean="0"/>
              <a:t>Crosswalk </a:t>
            </a:r>
            <a:r>
              <a:rPr lang="en-US" dirty="0"/>
              <a:t>Updates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  <a:hlinkClick r:id="rId3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hlinkClick r:id="rId3"/>
              </a:rPr>
              <a:t>CLTS Code Crosswalk, P-02283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Transition to New 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1047750"/>
            <a:ext cx="691515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0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>
          <a:xfrm>
            <a:off x="533400" y="666750"/>
            <a:ext cx="82296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400" dirty="0">
                <a:solidFill>
                  <a:srgbClr val="003D78"/>
                </a:solidFill>
                <a:latin typeface="+mj-lt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8483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8458200" cy="1139190"/>
          </a:xfrm>
        </p:spPr>
        <p:txBody>
          <a:bodyPr>
            <a:normAutofit/>
          </a:bodyPr>
          <a:lstStyle/>
          <a:p>
            <a:r>
              <a:rPr lang="en-US" dirty="0" smtClean="0"/>
              <a:t>Resource and Contact </a:t>
            </a:r>
            <a:r>
              <a:rPr lang="en-US" dirty="0"/>
              <a:t>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8517"/>
              </p:ext>
            </p:extLst>
          </p:nvPr>
        </p:nvGraphicFramePr>
        <p:xfrm>
          <a:off x="771994" y="1138940"/>
          <a:ext cx="7391400" cy="382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42297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Website</a:t>
                      </a:r>
                      <a:endParaRPr 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D78"/>
                    </a:solidFill>
                  </a:tcPr>
                </a:tc>
              </a:tr>
              <a:tr h="3958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CLTS Rate-Setting Initiative</a:t>
                      </a:r>
                      <a:endParaRPr lang="en-US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229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Contact information for CWAs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D78"/>
                    </a:solidFill>
                  </a:tcPr>
                </a:tc>
              </a:tr>
              <a:tr h="976091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crosswalk, authorization questions, email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DHS Provider Registry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questions,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CLTS technical assistance leads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Sign up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receive updates for CLTS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rate-setting initiative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2297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Contact information for providers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D78"/>
                    </a:solidFill>
                  </a:tcPr>
                </a:tc>
              </a:tr>
              <a:tr h="976091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Registry, directory questions, email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  <a:hlinkClick r:id="rId4"/>
                        </a:rPr>
                        <a:t>DHS Provider Registry </a:t>
                      </a:r>
                      <a:r>
                        <a:rPr lang="en-US" dirty="0" smtClean="0">
                          <a:latin typeface="+mj-lt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  <a:hlinkClick r:id="rId6"/>
                        </a:rPr>
                        <a:t>Sign up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to receive updates for CLTS Waiver 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0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List Elimination Initiative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Initiative began in October 2017</a:t>
            </a:r>
          </a:p>
          <a:p>
            <a:r>
              <a:rPr lang="en-US" dirty="0" smtClean="0"/>
              <a:t>Wait List Elimination effort continues into 2019</a:t>
            </a:r>
          </a:p>
        </p:txBody>
      </p:sp>
    </p:spTree>
    <p:extLst>
      <p:ext uri="{BB962C8B-B14F-4D97-AF65-F5344CB8AC3E}">
        <p14:creationId xmlns:p14="http://schemas.microsoft.com/office/powerpoint/2010/main" val="232706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Rate-Setting 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Rate-setting initiative updates</a:t>
            </a:r>
            <a:endParaRPr lang="en-US" dirty="0"/>
          </a:p>
          <a:p>
            <a:r>
              <a:rPr lang="en-US" dirty="0"/>
              <a:t>Orientation to </a:t>
            </a:r>
            <a:r>
              <a:rPr lang="en-US" dirty="0" smtClean="0"/>
              <a:t>rate-setting materials</a:t>
            </a:r>
            <a:endParaRPr lang="en-US" dirty="0"/>
          </a:p>
          <a:p>
            <a:r>
              <a:rPr lang="en-US" dirty="0"/>
              <a:t>Transition to </a:t>
            </a:r>
            <a:r>
              <a:rPr lang="en-US" dirty="0" smtClean="0"/>
              <a:t>new rates</a:t>
            </a:r>
            <a:endParaRPr lang="en-US" dirty="0"/>
          </a:p>
          <a:p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Rate-Setting Initiative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Wisconsin Department </a:t>
            </a:r>
            <a:r>
              <a:rPr lang="en-US" sz="2800" dirty="0"/>
              <a:t>of Health Services (DHS) is implementing a uniform rate-setting methodology for most CLTS services to comply with federal Home and Community-Based Services waiver regulations. </a:t>
            </a:r>
          </a:p>
          <a:p>
            <a:r>
              <a:rPr lang="en-US" sz="2800" dirty="0"/>
              <a:t>This methodology will contribute to:</a:t>
            </a:r>
          </a:p>
          <a:p>
            <a:pPr lvl="1"/>
            <a:r>
              <a:rPr lang="en-US" dirty="0"/>
              <a:t>Statewide consistency. </a:t>
            </a:r>
          </a:p>
          <a:p>
            <a:pPr lvl="1"/>
            <a:r>
              <a:rPr lang="en-US" dirty="0"/>
              <a:t>Transparency in established rates.</a:t>
            </a:r>
          </a:p>
          <a:p>
            <a:pPr lvl="1"/>
            <a:r>
              <a:rPr lang="en-US" dirty="0"/>
              <a:t>Program standardization.</a:t>
            </a:r>
          </a:p>
          <a:p>
            <a:pPr lvl="1"/>
            <a:r>
              <a:rPr lang="en-US" dirty="0" smtClean="0"/>
              <a:t>Service-specific </a:t>
            </a:r>
            <a:r>
              <a:rPr lang="en-US" dirty="0"/>
              <a:t>outcomes.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Services Included in </a:t>
            </a:r>
            <a:r>
              <a:rPr lang="en-US" sz="3600" dirty="0" smtClean="0"/>
              <a:t>Rate-Setting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2228850"/>
          </a:xfrm>
        </p:spPr>
        <p:txBody>
          <a:bodyPr/>
          <a:lstStyle/>
          <a:p>
            <a:r>
              <a:rPr lang="en-US" dirty="0"/>
              <a:t>Adult family home</a:t>
            </a:r>
          </a:p>
          <a:p>
            <a:r>
              <a:rPr lang="en-US" dirty="0"/>
              <a:t>Case management</a:t>
            </a:r>
          </a:p>
          <a:p>
            <a:r>
              <a:rPr lang="en-US" dirty="0"/>
              <a:t>Child care</a:t>
            </a:r>
          </a:p>
          <a:p>
            <a:r>
              <a:rPr lang="en-US" dirty="0"/>
              <a:t>Community integration services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2000250"/>
          </a:xfrm>
        </p:spPr>
        <p:txBody>
          <a:bodyPr/>
          <a:lstStyle/>
          <a:p>
            <a:r>
              <a:rPr lang="en-US" dirty="0"/>
              <a:t>Counseling and therapeutic services</a:t>
            </a:r>
          </a:p>
          <a:p>
            <a:r>
              <a:rPr lang="en-US" dirty="0"/>
              <a:t>Daily living skills training</a:t>
            </a:r>
          </a:p>
          <a:p>
            <a:r>
              <a:rPr lang="en-US" dirty="0"/>
              <a:t>Day services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38" y="394335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Most rates represent a ratio </a:t>
            </a:r>
            <a:r>
              <a:rPr lang="en-US" sz="2400" dirty="0" smtClean="0">
                <a:latin typeface="+mj-lt"/>
              </a:rPr>
              <a:t>of</a:t>
            </a:r>
          </a:p>
          <a:p>
            <a:pPr algn="ctr"/>
            <a:r>
              <a:rPr lang="en-US" sz="2400" dirty="0" smtClean="0">
                <a:latin typeface="+mj-lt"/>
              </a:rPr>
              <a:t>one </a:t>
            </a:r>
            <a:r>
              <a:rPr lang="en-US" sz="2400" dirty="0">
                <a:latin typeface="+mj-lt"/>
              </a:rPr>
              <a:t>direct </a:t>
            </a:r>
            <a:r>
              <a:rPr lang="en-US" sz="2400" dirty="0" smtClean="0">
                <a:latin typeface="+mj-lt"/>
              </a:rPr>
              <a:t>caregiver </a:t>
            </a:r>
            <a:r>
              <a:rPr lang="en-US" sz="2400" dirty="0">
                <a:latin typeface="+mj-lt"/>
              </a:rPr>
              <a:t>to one CLTS participant. </a:t>
            </a:r>
          </a:p>
        </p:txBody>
      </p:sp>
    </p:spTree>
    <p:extLst>
      <p:ext uri="{BB962C8B-B14F-4D97-AF65-F5344CB8AC3E}">
        <p14:creationId xmlns:p14="http://schemas.microsoft.com/office/powerpoint/2010/main" val="31310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Services Included in </a:t>
            </a:r>
            <a:r>
              <a:rPr lang="en-US" sz="3600" dirty="0" smtClean="0"/>
              <a:t>Rate-Setting</a:t>
            </a:r>
            <a:r>
              <a:rPr lang="en-US" sz="3600" dirty="0"/>
              <a:t>,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2609850"/>
          </a:xfrm>
        </p:spPr>
        <p:txBody>
          <a:bodyPr/>
          <a:lstStyle/>
          <a:p>
            <a:r>
              <a:rPr lang="en-US" dirty="0" smtClean="0"/>
              <a:t>Financial </a:t>
            </a:r>
            <a:r>
              <a:rPr lang="en-US" dirty="0"/>
              <a:t>management services</a:t>
            </a:r>
          </a:p>
          <a:p>
            <a:r>
              <a:rPr lang="en-US" dirty="0" smtClean="0"/>
              <a:t>Mentoring</a:t>
            </a:r>
            <a:endParaRPr lang="en-US" dirty="0"/>
          </a:p>
          <a:p>
            <a:r>
              <a:rPr lang="en-US" dirty="0"/>
              <a:t>Nursing services</a:t>
            </a:r>
          </a:p>
          <a:p>
            <a:r>
              <a:rPr lang="en-US" dirty="0"/>
              <a:t>Respite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66938" y="1428750"/>
            <a:ext cx="4038600" cy="2381250"/>
          </a:xfrm>
        </p:spPr>
        <p:txBody>
          <a:bodyPr/>
          <a:lstStyle/>
          <a:p>
            <a:r>
              <a:rPr lang="en-US" dirty="0" smtClean="0"/>
              <a:t>Supported </a:t>
            </a:r>
            <a:r>
              <a:rPr lang="en-US" dirty="0"/>
              <a:t>employment</a:t>
            </a:r>
          </a:p>
          <a:p>
            <a:r>
              <a:rPr lang="en-US" dirty="0"/>
              <a:t>Supportive home care</a:t>
            </a:r>
          </a:p>
          <a:p>
            <a:r>
              <a:rPr lang="en-US" dirty="0"/>
              <a:t>Transportation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138" y="394335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Most rates represent a ratio </a:t>
            </a:r>
            <a:r>
              <a:rPr lang="en-US" sz="2400" dirty="0" smtClean="0">
                <a:latin typeface="+mj-lt"/>
              </a:rPr>
              <a:t>of</a:t>
            </a:r>
          </a:p>
          <a:p>
            <a:pPr algn="ctr"/>
            <a:r>
              <a:rPr lang="en-US" sz="2400" dirty="0" smtClean="0">
                <a:latin typeface="+mj-lt"/>
              </a:rPr>
              <a:t>one </a:t>
            </a:r>
            <a:r>
              <a:rPr lang="en-US" sz="2400" dirty="0">
                <a:latin typeface="+mj-lt"/>
              </a:rPr>
              <a:t>direct </a:t>
            </a:r>
            <a:r>
              <a:rPr lang="en-US" sz="2400" dirty="0" smtClean="0">
                <a:latin typeface="+mj-lt"/>
              </a:rPr>
              <a:t>caregiver </a:t>
            </a:r>
            <a:r>
              <a:rPr lang="en-US" sz="2400" dirty="0">
                <a:latin typeface="+mj-lt"/>
              </a:rPr>
              <a:t>to one CLTS participant.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2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Services Exempt From </a:t>
            </a:r>
            <a:r>
              <a:rPr lang="en-US" dirty="0" smtClean="0"/>
              <a:t>Rate-Setting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Adaptive aids </a:t>
            </a:r>
          </a:p>
          <a:p>
            <a:r>
              <a:rPr lang="en-US" dirty="0"/>
              <a:t>Children’s foster care*</a:t>
            </a:r>
          </a:p>
          <a:p>
            <a:r>
              <a:rPr lang="en-US" dirty="0"/>
              <a:t>Communication aids</a:t>
            </a:r>
          </a:p>
          <a:p>
            <a:r>
              <a:rPr lang="en-US" dirty="0"/>
              <a:t>Consumer education and training</a:t>
            </a:r>
          </a:p>
          <a:p>
            <a:r>
              <a:rPr lang="en-US" dirty="0"/>
              <a:t>Home modifications</a:t>
            </a:r>
          </a:p>
          <a:p>
            <a:r>
              <a:rPr lang="en-US" dirty="0"/>
              <a:t>Housing counseling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Personal emergency response systems</a:t>
            </a:r>
          </a:p>
          <a:p>
            <a:r>
              <a:rPr lang="en-US" dirty="0"/>
              <a:t>Relocation services </a:t>
            </a:r>
          </a:p>
          <a:p>
            <a:r>
              <a:rPr lang="en-US" dirty="0"/>
              <a:t>Specialized medical and therapeutic supplies</a:t>
            </a:r>
          </a:p>
          <a:p>
            <a:r>
              <a:rPr lang="en-US" dirty="0"/>
              <a:t>Training for unpaid caregivers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40055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*DHS will continue to set children’s foster care rates in coordination with the Department of Children and Families.</a:t>
            </a:r>
          </a:p>
        </p:txBody>
      </p:sp>
    </p:spTree>
    <p:extLst>
      <p:ext uri="{BB962C8B-B14F-4D97-AF65-F5344CB8AC3E}">
        <p14:creationId xmlns:p14="http://schemas.microsoft.com/office/powerpoint/2010/main" val="17909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Methodology: Alignment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C80DB-1E10-4B42-A90C-FD4E89BD339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Rate methodology aligns with existing </a:t>
            </a:r>
            <a:r>
              <a:rPr lang="en-US" dirty="0" smtClean="0"/>
              <a:t>rates </a:t>
            </a:r>
            <a:r>
              <a:rPr lang="en-US" dirty="0"/>
              <a:t>for comparable services:</a:t>
            </a:r>
          </a:p>
          <a:p>
            <a:r>
              <a:rPr lang="en-US" dirty="0"/>
              <a:t>Medicaid fee-for-services (therapies, transportation, nursing, personal care)</a:t>
            </a:r>
          </a:p>
          <a:p>
            <a:r>
              <a:rPr lang="en-US" dirty="0"/>
              <a:t>Family Care and IRIS (adult family homes, financial management services)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hildren’s Long-Term Support (CLTS) Waiver Program Rate-Setting Initiative Orientation &amp;quot;&quot;/&gt;&lt;property id=&quot;20307&quot; value=&quot;256&quot;/&gt;&lt;/object&gt;&lt;object type=&quot;3&quot; unique_id=&quot;10008&quot;&gt;&lt;property id=&quot;20148&quot; value=&quot;5&quot;/&gt;&lt;property id=&quot;20300&quot; value=&quot;Slide 3 - &amp;quot;Rate-Setting Initiative&amp;quot;&quot;/&gt;&lt;property id=&quot;20307&quot; value=&quot;279&quot;/&gt;&lt;/object&gt;&lt;object type=&quot;3&quot; unique_id=&quot;10010&quot;&gt;&lt;property id=&quot;20148&quot; value=&quot;5&quot;/&gt;&lt;property id=&quot;20300&quot; value=&quot;Slide 5 - &amp;quot;Services Included in Rate-Setting&amp;quot;&quot;/&gt;&lt;property id=&quot;20307&quot; value=&quot;262&quot;/&gt;&lt;/object&gt;&lt;object type=&quot;3&quot; unique_id=&quot;10011&quot;&gt;&lt;property id=&quot;20148&quot; value=&quot;5&quot;/&gt;&lt;property id=&quot;20300&quot; value=&quot;Slide 6 - &amp;quot;Services Included in Rate-Setting, continued&amp;quot;&quot;/&gt;&lt;property id=&quot;20307&quot; value=&quot;263&quot;/&gt;&lt;/object&gt;&lt;object type=&quot;3&quot; unique_id=&quot;10012&quot;&gt;&lt;property id=&quot;20148&quot; value=&quot;5&quot;/&gt;&lt;property id=&quot;20300&quot; value=&quot;Slide 7 - &amp;quot;Services Exempt From Rate-Setting&amp;quot;&quot;/&gt;&lt;property id=&quot;20307&quot; value=&quot;264&quot;/&gt;&lt;/object&gt;&lt;object type=&quot;3&quot; unique_id=&quot;10013&quot;&gt;&lt;property id=&quot;20148&quot; value=&quot;5&quot;/&gt;&lt;property id=&quot;20300&quot; value=&quot;Slide 4 - &amp;quot;Service Specific Outcomes&amp;quot;&quot;/&gt;&lt;property id=&quot;20307&quot; value=&quot;282&quot;/&gt;&lt;/object&gt;&lt;object type=&quot;3&quot; unique_id=&quot;10014&quot;&gt;&lt;property id=&quot;20148&quot; value=&quot;5&quot;/&gt;&lt;property id=&quot;20300&quot; value=&quot;Slide 8 - &amp;quot;Rate Methodology: Alignment&amp;quot;&quot;/&gt;&lt;property id=&quot;20307&quot; value=&quot;283&quot;/&gt;&lt;/object&gt;&lt;object type=&quot;3&quot; unique_id=&quot;10015&quot;&gt;&lt;property id=&quot;20148&quot; value=&quot;5&quot;/&gt;&lt;property id=&quot;20300&quot; value=&quot;Slide 10 - &amp;quot;Rate Methodology Components&amp;quot;&quot;/&gt;&lt;property id=&quot;20307&quot; value=&quot;267&quot;/&gt;&lt;/object&gt;&lt;object type=&quot;3&quot; unique_id=&quot;10022&quot;&gt;&lt;property id=&quot;20148&quot; value=&quot;5&quot;/&gt;&lt;property id=&quot;20300&quot; value=&quot;Slide 21 - &amp;quot;Transition to New Rates&amp;quot;&quot;/&gt;&lt;property id=&quot;20307&quot; value=&quot;271&quot;/&gt;&lt;/object&gt;&lt;object type=&quot;3&quot; unique_id=&quot;10031&quot;&gt;&lt;property id=&quot;20148&quot; value=&quot;5&quot;/&gt;&lt;property id=&quot;20300&quot; value=&quot;Slide 24 - &amp;quot;Resource and Contact Information&amp;quot;&quot;/&gt;&lt;property id=&quot;20307&quot; value=&quot;272&quot;/&gt;&lt;/object&gt;&lt;object type=&quot;3&quot; unique_id=&quot;10396&quot;&gt;&lt;property id=&quot;20148&quot; value=&quot;5&quot;/&gt;&lt;property id=&quot;20300&quot; value=&quot;Slide 9 - &amp;quot;Rate Methodology: Alignment, continued&amp;quot;&quot;/&gt;&lt;property id=&quot;20307&quot; value=&quot;300&quot;/&gt;&lt;/object&gt;&lt;object type=&quot;3&quot; unique_id=&quot;10399&quot;&gt;&lt;property id=&quot;20148&quot; value=&quot;5&quot;/&gt;&lt;property id=&quot;20300&quot; value=&quot;Slide 23&quot;/&gt;&lt;property id=&quot;20307&quot; value=&quot;298&quot;/&gt;&lt;/object&gt;&lt;object type=&quot;3&quot; unique_id=&quot;11228&quot;&gt;&lt;property id=&quot;20148&quot; value=&quot;5&quot;/&gt;&lt;property id=&quot;20300&quot; value=&quot;Slide 16 - &amp;quot;CLTS Provider Agreement Forms&amp;quot;&quot;/&gt;&lt;property id=&quot;20307&quot; value=&quot;310&quot;/&gt;&lt;/object&gt;&lt;object type=&quot;3&quot; unique_id=&quot;11236&quot;&gt;&lt;property id=&quot;20148&quot; value=&quot;5&quot;/&gt;&lt;property id=&quot;20300&quot; value=&quot;Slide 2 - &amp;quot;County Waiver Agency Rate-Setting Orientation Agenda&amp;quot;&quot;/&gt;&lt;property id=&quot;20307&quot; value=&quot;319&quot;/&gt;&lt;/object&gt;&lt;object type=&quot;3&quot; unique_id=&quot;11237&quot;&gt;&lt;property id=&quot;20148&quot; value=&quot;5&quot;/&gt;&lt;property id=&quot;20300&quot; value=&quot;Slide 11 - &amp;quot;Rate Methodology: Provider Type&amp;quot;&quot;/&gt;&lt;property id=&quot;20307&quot; value=&quot;323&quot;/&gt;&lt;/object&gt;&lt;object type=&quot;3&quot; unique_id=&quot;11238&quot;&gt;&lt;property id=&quot;20148&quot; value=&quot;5&quot;/&gt;&lt;property id=&quot;20300&quot; value=&quot;Slide 12 - &amp;quot;Rate Methodology: Direct Caregiver Costs&amp;quot;&quot;/&gt;&lt;property id=&quot;20307&quot; value=&quot;324&quot;/&gt;&lt;/object&gt;&lt;object type=&quot;3&quot; unique_id=&quot;11239&quot;&gt;&lt;property id=&quot;20148&quot; value=&quot;5&quot;/&gt;&lt;property id=&quot;20300&quot; value=&quot;Slide 13 - &amp;quot;Rate Methodology: Care Level&amp;quot;&quot;/&gt;&lt;property id=&quot;20307&quot; value=&quot;321&quot;/&gt;&lt;/object&gt;&lt;object type=&quot;3&quot; unique_id=&quot;11240&quot;&gt;&lt;property id=&quot;20148&quot; value=&quot;5&quot;/&gt;&lt;property id=&quot;20300&quot; value=&quot;Slide 14 - &amp;quot;Rate Methodology: Outliers&amp;quot;&quot;/&gt;&lt;property id=&quot;20307&quot; value=&quot;320&quot;/&gt;&lt;/object&gt;&lt;object type=&quot;3&quot; unique_id=&quot;11241&quot;&gt;&lt;property id=&quot;20148&quot; value=&quot;5&quot;/&gt;&lt;property id=&quot;20300&quot; value=&quot;Slide 15 - &amp;quot;Rate Implementation&amp;quot;&quot;/&gt;&lt;property id=&quot;20307&quot; value=&quot;318&quot;/&gt;&lt;/object&gt;&lt;object type=&quot;3&quot; unique_id=&quot;11242&quot;&gt;&lt;property id=&quot;20148&quot; value=&quot;5&quot;/&gt;&lt;property id=&quot;20300&quot; value=&quot;Slide 17 - &amp;quot;Rate Schedule Updates&amp;quot;&quot;/&gt;&lt;property id=&quot;20307&quot; value=&quot;325&quot;/&gt;&lt;/object&gt;&lt;object type=&quot;3&quot; unique_id=&quot;11243&quot;&gt;&lt;property id=&quot;20148&quot; value=&quot;5&quot;/&gt;&lt;property id=&quot;20300&quot; value=&quot;Slide 18 - &amp;quot;CLTS Service Description Updates&amp;quot;&quot;/&gt;&lt;property id=&quot;20307&quot; value=&quot;311&quot;/&gt;&lt;/object&gt;&lt;object type=&quot;3&quot; unique_id=&quot;11244&quot;&gt;&lt;property id=&quot;20148&quot; value=&quot;5&quot;/&gt;&lt;property id=&quot;20300&quot; value=&quot;Slide 19 - &amp;quot;CLTS Benefit Code Cross Walk Updates&amp;quot;&quot;/&gt;&lt;property id=&quot;20307&quot; value=&quot;327&quot;/&gt;&lt;/object&gt;&lt;object type=&quot;3&quot; unique_id=&quot;11245&quot;&gt;&lt;property id=&quot;20148&quot; value=&quot;5&quot;/&gt;&lt;property id=&quot;20300&quot; value=&quot;Slide 20 - &amp;quot;Rate Schedule Examples&amp;quot;&quot;/&gt;&lt;property id=&quot;20307&quot; value=&quot;326&quot;/&gt;&lt;/object&gt;&lt;object type=&quot;3&quot; unique_id=&quot;11246&quot;&gt;&lt;property id=&quot;20148&quot; value=&quot;5&quot;/&gt;&lt;property id=&quot;20300&quot; value=&quot;Slide 22 - &amp;quot;Next steps: Outreach and Training &amp;quot;&quot;/&gt;&lt;property id=&quot;20307&quot; value=&quot;322&quot;/&gt;&lt;/object&gt;&lt;/object&gt;&lt;object type=&quot;8&quot; unique_id=&quot;1006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pttemplate4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Arial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2016-12-26T19:31:12+00:00</_dlc_ExpireDa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6FE248F05D41A7A66833E66EC9B3" ma:contentTypeVersion="6" ma:contentTypeDescription="Create a new document." ma:contentTypeScope="" ma:versionID="4fe1017329e2f4579024bd68074d7b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d3ddb2664c569c3ea0a0d814c2ebde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A5FE6FE248F05D41A7A66833E66EC9B3|-1520387817" UniqueId="faf7ea42-74b7-4c11-99cc-03e3d934164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211A3D70-BEA5-4502-938D-D3B11D75AF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E21F0B-0998-4ED9-83DC-C8058AC3B2A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03F556-5FB6-4CB1-AB0B-940CD63F4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64D2FAA-3572-4F88-B16E-56360247EEE0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ppttemplate4-2</Template>
  <TotalTime>5744</TotalTime>
  <Words>795</Words>
  <Application>Microsoft Office PowerPoint</Application>
  <PresentationFormat>On-screen Show (16:9)</PresentationFormat>
  <Paragraphs>180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</vt:lpstr>
      <vt:lpstr>Courier New</vt:lpstr>
      <vt:lpstr>Wingdings</vt:lpstr>
      <vt:lpstr>ppttemplate4-2</vt:lpstr>
      <vt:lpstr>   </vt:lpstr>
      <vt:lpstr>Overview </vt:lpstr>
      <vt:lpstr>Wait List Elimination Initiative </vt:lpstr>
      <vt:lpstr>Rate-Setting Agenda</vt:lpstr>
      <vt:lpstr>Rate-Setting Initiative</vt:lpstr>
      <vt:lpstr>Services Included in Rate-Setting</vt:lpstr>
      <vt:lpstr>Services Included in Rate-Setting, continued</vt:lpstr>
      <vt:lpstr>Services Exempt From Rate-Setting</vt:lpstr>
      <vt:lpstr>Rate Methodology: Alignment</vt:lpstr>
      <vt:lpstr>Rate Methodology: Alignment, continued</vt:lpstr>
      <vt:lpstr>Rate Methodology Components</vt:lpstr>
      <vt:lpstr>Rate Methodology: Provider Type</vt:lpstr>
      <vt:lpstr>Rate Methodology: Direct Caregiver Costs</vt:lpstr>
      <vt:lpstr>Rate Methodology: Care Level</vt:lpstr>
      <vt:lpstr>Rate Methodology: Outliers</vt:lpstr>
      <vt:lpstr>Rate Methodology: Day &amp; Group Rates </vt:lpstr>
      <vt:lpstr>Rate Implementation</vt:lpstr>
      <vt:lpstr>Rate Implementation, continued</vt:lpstr>
      <vt:lpstr>CLTS Provider Agreement Forms</vt:lpstr>
      <vt:lpstr>CLTS Provider Agreement Forms, continued</vt:lpstr>
      <vt:lpstr>Rate Schedule Updates</vt:lpstr>
      <vt:lpstr>CLTS Benefit Code Crosswalk Updates</vt:lpstr>
      <vt:lpstr>Transition to New Rates</vt:lpstr>
      <vt:lpstr>PowerPoint Presentation</vt:lpstr>
      <vt:lpstr>Resource and Contact Information</vt:lpstr>
    </vt:vector>
  </TitlesOfParts>
  <Company>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Tull</dc:creator>
  <cp:lastModifiedBy>Coleen Krasowski</cp:lastModifiedBy>
  <cp:revision>259</cp:revision>
  <cp:lastPrinted>2019-05-06T15:54:57Z</cp:lastPrinted>
  <dcterms:created xsi:type="dcterms:W3CDTF">2018-04-20T15:42:51Z</dcterms:created>
  <dcterms:modified xsi:type="dcterms:W3CDTF">2019-05-06T20:16:04Z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0x010100A5FE6FE248F05D41A7A66833E66EC9B3</vt:lpwstr>
  </property>
  <property fmtid="{D5CDD505-2E9C-101B-9397-08002B2CF9AE}" pid="3" name="_dlc_policyId">
    <vt:lpwstr>0x010100A5FE6FE248F05D41A7A66833E66EC9B3|-1520387817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id="Microsoft.Office.RecordsManagement.PolicyFeatures.Expiration.Formula.BuiltIn"&gt;&lt;number&gt;14&lt;/number&gt;&lt;property&gt;Created&lt;/property&gt;&lt;propertyId&gt;8c06beca-0777-48f7-91c7-6da68bc07b69&lt;/propertyId&gt;&lt;period&gt;days&lt;/period&gt;&lt;/formula&gt;</vt:lpwstr>
  </property>
</Properties>
</file>