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65" r:id="rId2"/>
    <p:sldId id="313" r:id="rId3"/>
    <p:sldId id="308" r:id="rId4"/>
    <p:sldId id="309" r:id="rId5"/>
    <p:sldId id="261" r:id="rId6"/>
    <p:sldId id="263" r:id="rId7"/>
    <p:sldId id="315" r:id="rId8"/>
    <p:sldId id="321" r:id="rId9"/>
    <p:sldId id="324" r:id="rId10"/>
    <p:sldId id="325" r:id="rId11"/>
    <p:sldId id="326" r:id="rId12"/>
    <p:sldId id="327" r:id="rId13"/>
    <p:sldId id="328" r:id="rId14"/>
    <p:sldId id="330" r:id="rId15"/>
    <p:sldId id="323" r:id="rId16"/>
    <p:sldId id="316" r:id="rId17"/>
    <p:sldId id="284" r:id="rId18"/>
    <p:sldId id="317" r:id="rId19"/>
    <p:sldId id="329" r:id="rId20"/>
    <p:sldId id="266" r:id="rId21"/>
    <p:sldId id="311" r:id="rId22"/>
    <p:sldId id="312" r:id="rId23"/>
    <p:sldId id="285" r:id="rId24"/>
    <p:sldId id="298" r:id="rId25"/>
    <p:sldId id="287" r:id="rId26"/>
    <p:sldId id="286" r:id="rId27"/>
    <p:sldId id="268" r:id="rId28"/>
    <p:sldId id="296" r:id="rId29"/>
    <p:sldId id="295" r:id="rId30"/>
    <p:sldId id="297" r:id="rId31"/>
    <p:sldId id="299" r:id="rId32"/>
    <p:sldId id="310" r:id="rId33"/>
    <p:sldId id="314" r:id="rId34"/>
    <p:sldId id="289" r:id="rId35"/>
    <p:sldId id="290" r:id="rId36"/>
    <p:sldId id="291" r:id="rId37"/>
    <p:sldId id="292" r:id="rId38"/>
    <p:sldId id="293" r:id="rId39"/>
    <p:sldId id="294" r:id="rId40"/>
    <p:sldId id="269" r:id="rId41"/>
    <p:sldId id="300" r:id="rId42"/>
    <p:sldId id="270" r:id="rId43"/>
    <p:sldId id="272" r:id="rId44"/>
    <p:sldId id="273" r:id="rId45"/>
    <p:sldId id="276" r:id="rId46"/>
    <p:sldId id="275" r:id="rId47"/>
    <p:sldId id="288" r:id="rId48"/>
    <p:sldId id="331" r:id="rId49"/>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24A7"/>
    <a:srgbClr val="3554A7"/>
    <a:srgbClr val="D25A00"/>
    <a:srgbClr val="E42236"/>
    <a:srgbClr val="000000"/>
    <a:srgbClr val="FFB13F"/>
    <a:srgbClr val="FF9801"/>
    <a:srgbClr val="E34013"/>
    <a:srgbClr val="0065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8736" autoAdjust="0"/>
  </p:normalViewPr>
  <p:slideViewPr>
    <p:cSldViewPr snapToGrid="0" snapToObjects="1">
      <p:cViewPr varScale="1">
        <p:scale>
          <a:sx n="68" d="100"/>
          <a:sy n="68" d="100"/>
        </p:scale>
        <p:origin x="284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AD7B64-75E0-44EA-8BF4-D54C362877E4}" type="doc">
      <dgm:prSet loTypeId="urn:microsoft.com/office/officeart/2005/8/layout/process1" loCatId="process" qsTypeId="urn:microsoft.com/office/officeart/2005/8/quickstyle/simple1" qsCatId="simple" csTypeId="urn:microsoft.com/office/officeart/2005/8/colors/accent1_2" csCatId="accent1" phldr="1"/>
      <dgm:spPr/>
    </dgm:pt>
    <dgm:pt modelId="{E5A402F1-2ABA-460E-AD99-0DD004326E63}">
      <dgm:prSet phldrT="[Text]"/>
      <dgm:spPr>
        <a:solidFill>
          <a:srgbClr val="E42236"/>
        </a:solidFill>
      </dgm:spPr>
      <dgm:t>
        <a:bodyPr/>
        <a:lstStyle/>
        <a:p>
          <a:r>
            <a:rPr lang="en-US" dirty="0" smtClean="0"/>
            <a:t>County’s Cost of Care</a:t>
          </a:r>
          <a:endParaRPr lang="en-US" dirty="0"/>
        </a:p>
      </dgm:t>
    </dgm:pt>
    <dgm:pt modelId="{D329B17A-1217-45E0-AACE-FDCE45FD553F}" type="parTrans" cxnId="{CAA36DD6-F2DB-4A75-9E2F-194458AFFEB8}">
      <dgm:prSet/>
      <dgm:spPr/>
      <dgm:t>
        <a:bodyPr/>
        <a:lstStyle/>
        <a:p>
          <a:endParaRPr lang="en-US"/>
        </a:p>
      </dgm:t>
    </dgm:pt>
    <dgm:pt modelId="{B0280EF0-1CFA-4557-97BE-7B50C2CBEB12}" type="sibTrans" cxnId="{CAA36DD6-F2DB-4A75-9E2F-194458AFFEB8}">
      <dgm:prSet/>
      <dgm:spPr/>
      <dgm:t>
        <a:bodyPr/>
        <a:lstStyle/>
        <a:p>
          <a:endParaRPr lang="en-US" dirty="0"/>
        </a:p>
      </dgm:t>
    </dgm:pt>
    <dgm:pt modelId="{4C0E923C-76FB-4494-929D-2DE457C2430C}">
      <dgm:prSet phldrT="[Text]"/>
      <dgm:spPr>
        <a:solidFill>
          <a:srgbClr val="0070C0"/>
        </a:solidFill>
      </dgm:spPr>
      <dgm:t>
        <a:bodyPr/>
        <a:lstStyle/>
        <a:p>
          <a:r>
            <a:rPr lang="en-US" dirty="0" smtClean="0"/>
            <a:t>Refunds</a:t>
          </a:r>
          <a:endParaRPr lang="en-US" dirty="0"/>
        </a:p>
      </dgm:t>
    </dgm:pt>
    <dgm:pt modelId="{91D13AA3-820C-4AAD-A2AE-46C699C07ABF}" type="parTrans" cxnId="{057B9E86-7B86-4263-BC48-C58FF5D39B72}">
      <dgm:prSet/>
      <dgm:spPr/>
      <dgm:t>
        <a:bodyPr/>
        <a:lstStyle/>
        <a:p>
          <a:endParaRPr lang="en-US"/>
        </a:p>
      </dgm:t>
    </dgm:pt>
    <dgm:pt modelId="{436D59F3-1EC3-495A-88FC-CE4B66FEA888}" type="sibTrans" cxnId="{057B9E86-7B86-4263-BC48-C58FF5D39B72}">
      <dgm:prSet/>
      <dgm:spPr/>
      <dgm:t>
        <a:bodyPr/>
        <a:lstStyle/>
        <a:p>
          <a:endParaRPr lang="en-US" dirty="0"/>
        </a:p>
      </dgm:t>
    </dgm:pt>
    <dgm:pt modelId="{B2F95B7E-E43C-4F69-8090-B4A7D93840D1}">
      <dgm:prSet phldrT="[Text]"/>
      <dgm:spPr>
        <a:solidFill>
          <a:srgbClr val="00B050"/>
        </a:solidFill>
      </dgm:spPr>
      <dgm:t>
        <a:bodyPr/>
        <a:lstStyle/>
        <a:p>
          <a:r>
            <a:rPr lang="en-US" dirty="0" smtClean="0"/>
            <a:t>Amount used in Title IV-E claiming calculations</a:t>
          </a:r>
          <a:endParaRPr lang="en-US" dirty="0"/>
        </a:p>
      </dgm:t>
    </dgm:pt>
    <dgm:pt modelId="{E7E08E4E-B126-4D7E-A504-755E420EE92A}" type="parTrans" cxnId="{5EED052D-D347-4E81-9044-5FCA3BD940AE}">
      <dgm:prSet/>
      <dgm:spPr/>
      <dgm:t>
        <a:bodyPr/>
        <a:lstStyle/>
        <a:p>
          <a:endParaRPr lang="en-US"/>
        </a:p>
      </dgm:t>
    </dgm:pt>
    <dgm:pt modelId="{C6A02709-0A7D-42B6-A9A6-6DAD71D42DD3}" type="sibTrans" cxnId="{5EED052D-D347-4E81-9044-5FCA3BD940AE}">
      <dgm:prSet/>
      <dgm:spPr/>
      <dgm:t>
        <a:bodyPr/>
        <a:lstStyle/>
        <a:p>
          <a:endParaRPr lang="en-US"/>
        </a:p>
      </dgm:t>
    </dgm:pt>
    <dgm:pt modelId="{00A5AB37-E93D-4D6F-97B6-FB5FD6A14F9D}" type="pres">
      <dgm:prSet presAssocID="{69AD7B64-75E0-44EA-8BF4-D54C362877E4}" presName="Name0" presStyleCnt="0">
        <dgm:presLayoutVars>
          <dgm:dir/>
          <dgm:resizeHandles val="exact"/>
        </dgm:presLayoutVars>
      </dgm:prSet>
      <dgm:spPr/>
    </dgm:pt>
    <dgm:pt modelId="{36E980FF-36A4-4424-B3F6-38C45AC7A356}" type="pres">
      <dgm:prSet presAssocID="{E5A402F1-2ABA-460E-AD99-0DD004326E63}" presName="node" presStyleLbl="node1" presStyleIdx="0" presStyleCnt="3">
        <dgm:presLayoutVars>
          <dgm:bulletEnabled val="1"/>
        </dgm:presLayoutVars>
      </dgm:prSet>
      <dgm:spPr/>
      <dgm:t>
        <a:bodyPr/>
        <a:lstStyle/>
        <a:p>
          <a:endParaRPr lang="en-US"/>
        </a:p>
      </dgm:t>
    </dgm:pt>
    <dgm:pt modelId="{F25CDBE9-A023-4E83-B032-A0DB0AD3544D}" type="pres">
      <dgm:prSet presAssocID="{B0280EF0-1CFA-4557-97BE-7B50C2CBEB12}" presName="sibTrans" presStyleLbl="sibTrans2D1" presStyleIdx="0" presStyleCnt="2"/>
      <dgm:spPr>
        <a:prstGeom prst="mathMinus">
          <a:avLst/>
        </a:prstGeom>
      </dgm:spPr>
      <dgm:t>
        <a:bodyPr/>
        <a:lstStyle/>
        <a:p>
          <a:endParaRPr lang="en-US"/>
        </a:p>
      </dgm:t>
    </dgm:pt>
    <dgm:pt modelId="{53E98FE2-94FA-45FE-8572-39CB4511B6E3}" type="pres">
      <dgm:prSet presAssocID="{B0280EF0-1CFA-4557-97BE-7B50C2CBEB12}" presName="connectorText" presStyleLbl="sibTrans2D1" presStyleIdx="0" presStyleCnt="2"/>
      <dgm:spPr/>
      <dgm:t>
        <a:bodyPr/>
        <a:lstStyle/>
        <a:p>
          <a:endParaRPr lang="en-US"/>
        </a:p>
      </dgm:t>
    </dgm:pt>
    <dgm:pt modelId="{2EA9D8D6-944E-4777-A5AF-EFD23D15796B}" type="pres">
      <dgm:prSet presAssocID="{4C0E923C-76FB-4494-929D-2DE457C2430C}" presName="node" presStyleLbl="node1" presStyleIdx="1" presStyleCnt="3">
        <dgm:presLayoutVars>
          <dgm:bulletEnabled val="1"/>
        </dgm:presLayoutVars>
      </dgm:prSet>
      <dgm:spPr/>
      <dgm:t>
        <a:bodyPr/>
        <a:lstStyle/>
        <a:p>
          <a:endParaRPr lang="en-US"/>
        </a:p>
      </dgm:t>
    </dgm:pt>
    <dgm:pt modelId="{A6E71A59-0FAC-47D3-AFF6-9205C06C4998}" type="pres">
      <dgm:prSet presAssocID="{436D59F3-1EC3-495A-88FC-CE4B66FEA888}" presName="sibTrans" presStyleLbl="sibTrans2D1" presStyleIdx="1" presStyleCnt="2"/>
      <dgm:spPr>
        <a:prstGeom prst="mathEqual">
          <a:avLst/>
        </a:prstGeom>
      </dgm:spPr>
      <dgm:t>
        <a:bodyPr/>
        <a:lstStyle/>
        <a:p>
          <a:endParaRPr lang="en-US"/>
        </a:p>
      </dgm:t>
    </dgm:pt>
    <dgm:pt modelId="{134D29E0-C24C-4AFA-BDBF-440141666D59}" type="pres">
      <dgm:prSet presAssocID="{436D59F3-1EC3-495A-88FC-CE4B66FEA888}" presName="connectorText" presStyleLbl="sibTrans2D1" presStyleIdx="1" presStyleCnt="2"/>
      <dgm:spPr/>
      <dgm:t>
        <a:bodyPr/>
        <a:lstStyle/>
        <a:p>
          <a:endParaRPr lang="en-US"/>
        </a:p>
      </dgm:t>
    </dgm:pt>
    <dgm:pt modelId="{A4949F12-A30E-4BF3-BCCE-8EB1D4A6BD75}" type="pres">
      <dgm:prSet presAssocID="{B2F95B7E-E43C-4F69-8090-B4A7D93840D1}" presName="node" presStyleLbl="node1" presStyleIdx="2" presStyleCnt="3">
        <dgm:presLayoutVars>
          <dgm:bulletEnabled val="1"/>
        </dgm:presLayoutVars>
      </dgm:prSet>
      <dgm:spPr/>
      <dgm:t>
        <a:bodyPr/>
        <a:lstStyle/>
        <a:p>
          <a:endParaRPr lang="en-US"/>
        </a:p>
      </dgm:t>
    </dgm:pt>
  </dgm:ptLst>
  <dgm:cxnLst>
    <dgm:cxn modelId="{5B975601-DDBE-4321-921B-7A3A08A9203E}" type="presOf" srcId="{B0280EF0-1CFA-4557-97BE-7B50C2CBEB12}" destId="{53E98FE2-94FA-45FE-8572-39CB4511B6E3}" srcOrd="1" destOrd="0" presId="urn:microsoft.com/office/officeart/2005/8/layout/process1"/>
    <dgm:cxn modelId="{07F2C965-DE3B-4200-BC58-AD0A34A2E98C}" type="presOf" srcId="{69AD7B64-75E0-44EA-8BF4-D54C362877E4}" destId="{00A5AB37-E93D-4D6F-97B6-FB5FD6A14F9D}" srcOrd="0" destOrd="0" presId="urn:microsoft.com/office/officeart/2005/8/layout/process1"/>
    <dgm:cxn modelId="{ABF93C49-4FD2-423E-9814-77F913EBE4B6}" type="presOf" srcId="{B2F95B7E-E43C-4F69-8090-B4A7D93840D1}" destId="{A4949F12-A30E-4BF3-BCCE-8EB1D4A6BD75}" srcOrd="0" destOrd="0" presId="urn:microsoft.com/office/officeart/2005/8/layout/process1"/>
    <dgm:cxn modelId="{057B9E86-7B86-4263-BC48-C58FF5D39B72}" srcId="{69AD7B64-75E0-44EA-8BF4-D54C362877E4}" destId="{4C0E923C-76FB-4494-929D-2DE457C2430C}" srcOrd="1" destOrd="0" parTransId="{91D13AA3-820C-4AAD-A2AE-46C699C07ABF}" sibTransId="{436D59F3-1EC3-495A-88FC-CE4B66FEA888}"/>
    <dgm:cxn modelId="{05C8BD69-8EEE-44BC-AC7E-78B6FA3B967E}" type="presOf" srcId="{E5A402F1-2ABA-460E-AD99-0DD004326E63}" destId="{36E980FF-36A4-4424-B3F6-38C45AC7A356}" srcOrd="0" destOrd="0" presId="urn:microsoft.com/office/officeart/2005/8/layout/process1"/>
    <dgm:cxn modelId="{5EED052D-D347-4E81-9044-5FCA3BD940AE}" srcId="{69AD7B64-75E0-44EA-8BF4-D54C362877E4}" destId="{B2F95B7E-E43C-4F69-8090-B4A7D93840D1}" srcOrd="2" destOrd="0" parTransId="{E7E08E4E-B126-4D7E-A504-755E420EE92A}" sibTransId="{C6A02709-0A7D-42B6-A9A6-6DAD71D42DD3}"/>
    <dgm:cxn modelId="{DC70F5E8-0232-4B48-A584-0C0244DA29A7}" type="presOf" srcId="{436D59F3-1EC3-495A-88FC-CE4B66FEA888}" destId="{A6E71A59-0FAC-47D3-AFF6-9205C06C4998}" srcOrd="0" destOrd="0" presId="urn:microsoft.com/office/officeart/2005/8/layout/process1"/>
    <dgm:cxn modelId="{CAA36DD6-F2DB-4A75-9E2F-194458AFFEB8}" srcId="{69AD7B64-75E0-44EA-8BF4-D54C362877E4}" destId="{E5A402F1-2ABA-460E-AD99-0DD004326E63}" srcOrd="0" destOrd="0" parTransId="{D329B17A-1217-45E0-AACE-FDCE45FD553F}" sibTransId="{B0280EF0-1CFA-4557-97BE-7B50C2CBEB12}"/>
    <dgm:cxn modelId="{C22E191E-2673-4C9D-B2E5-E66F71908E27}" type="presOf" srcId="{436D59F3-1EC3-495A-88FC-CE4B66FEA888}" destId="{134D29E0-C24C-4AFA-BDBF-440141666D59}" srcOrd="1" destOrd="0" presId="urn:microsoft.com/office/officeart/2005/8/layout/process1"/>
    <dgm:cxn modelId="{F7611476-6460-43D9-807E-F38A61EC20E1}" type="presOf" srcId="{4C0E923C-76FB-4494-929D-2DE457C2430C}" destId="{2EA9D8D6-944E-4777-A5AF-EFD23D15796B}" srcOrd="0" destOrd="0" presId="urn:microsoft.com/office/officeart/2005/8/layout/process1"/>
    <dgm:cxn modelId="{B583C9CC-CC29-4BB9-8804-353A7A7C4101}" type="presOf" srcId="{B0280EF0-1CFA-4557-97BE-7B50C2CBEB12}" destId="{F25CDBE9-A023-4E83-B032-A0DB0AD3544D}" srcOrd="0" destOrd="0" presId="urn:microsoft.com/office/officeart/2005/8/layout/process1"/>
    <dgm:cxn modelId="{5FA63715-1CD2-470D-8F89-3CE1F2ED74B0}" type="presParOf" srcId="{00A5AB37-E93D-4D6F-97B6-FB5FD6A14F9D}" destId="{36E980FF-36A4-4424-B3F6-38C45AC7A356}" srcOrd="0" destOrd="0" presId="urn:microsoft.com/office/officeart/2005/8/layout/process1"/>
    <dgm:cxn modelId="{CDBCB425-898E-41F8-A609-C462AF72C4AE}" type="presParOf" srcId="{00A5AB37-E93D-4D6F-97B6-FB5FD6A14F9D}" destId="{F25CDBE9-A023-4E83-B032-A0DB0AD3544D}" srcOrd="1" destOrd="0" presId="urn:microsoft.com/office/officeart/2005/8/layout/process1"/>
    <dgm:cxn modelId="{580EE4A9-817D-473E-8745-E41B041F7257}" type="presParOf" srcId="{F25CDBE9-A023-4E83-B032-A0DB0AD3544D}" destId="{53E98FE2-94FA-45FE-8572-39CB4511B6E3}" srcOrd="0" destOrd="0" presId="urn:microsoft.com/office/officeart/2005/8/layout/process1"/>
    <dgm:cxn modelId="{EF2FEC6D-ABCC-4C83-B661-0E11F4150E30}" type="presParOf" srcId="{00A5AB37-E93D-4D6F-97B6-FB5FD6A14F9D}" destId="{2EA9D8D6-944E-4777-A5AF-EFD23D15796B}" srcOrd="2" destOrd="0" presId="urn:microsoft.com/office/officeart/2005/8/layout/process1"/>
    <dgm:cxn modelId="{8457FBD7-9A14-4E14-AD68-9CFB17A9956D}" type="presParOf" srcId="{00A5AB37-E93D-4D6F-97B6-FB5FD6A14F9D}" destId="{A6E71A59-0FAC-47D3-AFF6-9205C06C4998}" srcOrd="3" destOrd="0" presId="urn:microsoft.com/office/officeart/2005/8/layout/process1"/>
    <dgm:cxn modelId="{E8F24570-BF16-4280-9BC9-51B154F14707}" type="presParOf" srcId="{A6E71A59-0FAC-47D3-AFF6-9205C06C4998}" destId="{134D29E0-C24C-4AFA-BDBF-440141666D59}" srcOrd="0" destOrd="0" presId="urn:microsoft.com/office/officeart/2005/8/layout/process1"/>
    <dgm:cxn modelId="{F9F0D5EA-52C0-48CD-B8ED-F5CDCD21DF54}" type="presParOf" srcId="{00A5AB37-E93D-4D6F-97B6-FB5FD6A14F9D}" destId="{A4949F12-A30E-4BF3-BCCE-8EB1D4A6BD75}"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980FF-36A4-4424-B3F6-38C45AC7A356}">
      <dsp:nvSpPr>
        <dsp:cNvPr id="0" name=""/>
        <dsp:cNvSpPr/>
      </dsp:nvSpPr>
      <dsp:spPr>
        <a:xfrm>
          <a:off x="5357" y="1498833"/>
          <a:ext cx="1601390" cy="1231069"/>
        </a:xfrm>
        <a:prstGeom prst="roundRect">
          <a:avLst>
            <a:gd name="adj" fmla="val 10000"/>
          </a:avLst>
        </a:prstGeom>
        <a:solidFill>
          <a:srgbClr val="E4223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County’s Cost of Care</a:t>
          </a:r>
          <a:endParaRPr lang="en-US" sz="1800" kern="1200" dirty="0"/>
        </a:p>
      </dsp:txBody>
      <dsp:txXfrm>
        <a:off x="41414" y="1534890"/>
        <a:ext cx="1529276" cy="1158955"/>
      </dsp:txXfrm>
    </dsp:sp>
    <dsp:sp modelId="{F25CDBE9-A023-4E83-B032-A0DB0AD3544D}">
      <dsp:nvSpPr>
        <dsp:cNvPr id="0" name=""/>
        <dsp:cNvSpPr/>
      </dsp:nvSpPr>
      <dsp:spPr>
        <a:xfrm>
          <a:off x="1766887" y="1915796"/>
          <a:ext cx="339494" cy="397144"/>
        </a:xfrm>
        <a:prstGeom prst="mathMin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1766887" y="1995225"/>
        <a:ext cx="237646" cy="238286"/>
      </dsp:txXfrm>
    </dsp:sp>
    <dsp:sp modelId="{2EA9D8D6-944E-4777-A5AF-EFD23D15796B}">
      <dsp:nvSpPr>
        <dsp:cNvPr id="0" name=""/>
        <dsp:cNvSpPr/>
      </dsp:nvSpPr>
      <dsp:spPr>
        <a:xfrm>
          <a:off x="2247304" y="1498833"/>
          <a:ext cx="1601390" cy="1231069"/>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Refunds</a:t>
          </a:r>
          <a:endParaRPr lang="en-US" sz="1800" kern="1200" dirty="0"/>
        </a:p>
      </dsp:txBody>
      <dsp:txXfrm>
        <a:off x="2283361" y="1534890"/>
        <a:ext cx="1529276" cy="1158955"/>
      </dsp:txXfrm>
    </dsp:sp>
    <dsp:sp modelId="{A6E71A59-0FAC-47D3-AFF6-9205C06C4998}">
      <dsp:nvSpPr>
        <dsp:cNvPr id="0" name=""/>
        <dsp:cNvSpPr/>
      </dsp:nvSpPr>
      <dsp:spPr>
        <a:xfrm>
          <a:off x="4008834" y="1915796"/>
          <a:ext cx="339494" cy="397144"/>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4008834" y="1995225"/>
        <a:ext cx="237646" cy="238286"/>
      </dsp:txXfrm>
    </dsp:sp>
    <dsp:sp modelId="{A4949F12-A30E-4BF3-BCCE-8EB1D4A6BD75}">
      <dsp:nvSpPr>
        <dsp:cNvPr id="0" name=""/>
        <dsp:cNvSpPr/>
      </dsp:nvSpPr>
      <dsp:spPr>
        <a:xfrm>
          <a:off x="4489251" y="1498833"/>
          <a:ext cx="1601390" cy="1231069"/>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Amount used in Title IV-E claiming calculations</a:t>
          </a:r>
          <a:endParaRPr lang="en-US" sz="1800" kern="1200" dirty="0"/>
        </a:p>
      </dsp:txBody>
      <dsp:txXfrm>
        <a:off x="4525308" y="1534890"/>
        <a:ext cx="1529276" cy="115895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7FD30D5-5283-4CE2-90E8-D7F5B8B8BABE}" type="datetimeFigureOut">
              <a:rPr lang="en-US" smtClean="0"/>
              <a:t>5/10/2018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29ED1B5-A01A-4CE4-A889-75F275426258}" type="slidenum">
              <a:rPr lang="en-US" smtClean="0"/>
              <a:t>‹#›</a:t>
            </a:fld>
            <a:endParaRPr lang="en-US" dirty="0"/>
          </a:p>
        </p:txBody>
      </p:sp>
    </p:spTree>
    <p:extLst>
      <p:ext uri="{BB962C8B-B14F-4D97-AF65-F5344CB8AC3E}">
        <p14:creationId xmlns:p14="http://schemas.microsoft.com/office/powerpoint/2010/main" val="2195499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Sign</a:t>
            </a:r>
            <a:r>
              <a:rPr lang="en-US" baseline="0" dirty="0" smtClean="0"/>
              <a:t> in Sheet</a:t>
            </a:r>
          </a:p>
        </p:txBody>
      </p:sp>
      <p:sp>
        <p:nvSpPr>
          <p:cNvPr id="4" name="Slide Number Placeholder 3"/>
          <p:cNvSpPr>
            <a:spLocks noGrp="1"/>
          </p:cNvSpPr>
          <p:nvPr>
            <p:ph type="sldNum" sz="quarter" idx="10"/>
          </p:nvPr>
        </p:nvSpPr>
        <p:spPr/>
        <p:txBody>
          <a:bodyPr/>
          <a:lstStyle/>
          <a:p>
            <a:fld id="{FC9CF6AE-1A7C-4D4D-9447-7FD4178AD391}" type="slidenum">
              <a:rPr lang="en-US" smtClean="0"/>
              <a:t>1</a:t>
            </a:fld>
            <a:endParaRPr lang="en-US" dirty="0"/>
          </a:p>
        </p:txBody>
      </p:sp>
    </p:spTree>
    <p:extLst>
      <p:ext uri="{BB962C8B-B14F-4D97-AF65-F5344CB8AC3E}">
        <p14:creationId xmlns:p14="http://schemas.microsoft.com/office/powerpoint/2010/main" val="2027514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Benefit Record</a:t>
            </a:r>
          </a:p>
          <a:p>
            <a:pPr marL="698830" lvl="1" indent="-232943">
              <a:buAutoNum type="arabicPeriod"/>
            </a:pPr>
            <a:r>
              <a:rPr lang="en-US" baseline="0" dirty="0" smtClean="0"/>
              <a:t>Shows what types of payments receiving for child</a:t>
            </a:r>
          </a:p>
          <a:p>
            <a:pPr marL="698830" lvl="1" indent="-232943">
              <a:buAutoNum type="arabicPeriod"/>
            </a:pPr>
            <a:r>
              <a:rPr lang="en-US" baseline="0" dirty="0" smtClean="0"/>
              <a:t>The reason this is important is because different benefit types have different rules</a:t>
            </a:r>
          </a:p>
          <a:p>
            <a:pPr marL="1164717" lvl="2" indent="-232943">
              <a:buAutoNum type="arabicPeriod"/>
            </a:pPr>
            <a:r>
              <a:rPr lang="en-US" baseline="0" dirty="0" smtClean="0"/>
              <a:t>For example, if the child is receiving child support, we can apply the child support to any expenses incurred at any point the child was in care</a:t>
            </a:r>
          </a:p>
          <a:p>
            <a:pPr marL="1164717" lvl="2" indent="-232943">
              <a:buAutoNum type="arabicPeriod"/>
            </a:pPr>
            <a:r>
              <a:rPr lang="en-US" baseline="0" dirty="0" smtClean="0"/>
              <a:t>SSA is a lot more locked down – it can only be applied to the previous month’s cost of care</a:t>
            </a:r>
          </a:p>
          <a:p>
            <a:endParaRPr lang="en-US" dirty="0"/>
          </a:p>
        </p:txBody>
      </p:sp>
      <p:sp>
        <p:nvSpPr>
          <p:cNvPr id="4" name="Slide Number Placeholder 3"/>
          <p:cNvSpPr>
            <a:spLocks noGrp="1"/>
          </p:cNvSpPr>
          <p:nvPr>
            <p:ph type="sldNum" sz="quarter" idx="10"/>
          </p:nvPr>
        </p:nvSpPr>
        <p:spPr/>
        <p:txBody>
          <a:bodyPr/>
          <a:lstStyle/>
          <a:p>
            <a:fld id="{A29ED1B5-A01A-4CE4-A889-75F275426258}" type="slidenum">
              <a:rPr lang="en-US" smtClean="0"/>
              <a:t>10</a:t>
            </a:fld>
            <a:endParaRPr lang="en-US" dirty="0"/>
          </a:p>
        </p:txBody>
      </p:sp>
    </p:spTree>
    <p:extLst>
      <p:ext uri="{BB962C8B-B14F-4D97-AF65-F5344CB8AC3E}">
        <p14:creationId xmlns:p14="http://schemas.microsoft.com/office/powerpoint/2010/main" val="3696612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7" lvl="1"/>
            <a:r>
              <a:rPr lang="en-US" dirty="0" smtClean="0"/>
              <a:t>Child support is automated</a:t>
            </a:r>
          </a:p>
          <a:p>
            <a:pPr marL="698830" lvl="1" indent="-232943">
              <a:buAutoNum type="arabicPeriod"/>
            </a:pPr>
            <a:r>
              <a:rPr lang="en-US" dirty="0" smtClean="0"/>
              <a:t>On</a:t>
            </a:r>
            <a:r>
              <a:rPr lang="en-US" baseline="0" dirty="0" smtClean="0"/>
              <a:t> placement, KIDS Referral questions – depending how answered, referral sent over to KIDS/Child Support.  When child support payments are received, we get those payments, and we will update the ledger in the trust account automatically.  It’s DCF money, so it’s very easy for us to interface with another DCF system (KIDS).</a:t>
            </a:r>
          </a:p>
          <a:p>
            <a:pPr marL="698830" lvl="1" indent="-232943">
              <a:buAutoNum type="arabicPeriod"/>
            </a:pPr>
            <a:r>
              <a:rPr lang="en-US" baseline="0" dirty="0" smtClean="0"/>
              <a:t>Not able to be edited since we know the amount is correct</a:t>
            </a:r>
          </a:p>
          <a:p>
            <a:endParaRPr lang="en-US" baseline="0" dirty="0" smtClean="0"/>
          </a:p>
          <a:p>
            <a:r>
              <a:rPr lang="en-US" dirty="0" smtClean="0">
                <a:effectLst/>
              </a:rPr>
              <a:t>Benefits are payments made by a parent through a court order and collected by KIDS and dispersed to the appropriate County providing care for the child.</a:t>
            </a:r>
          </a:p>
          <a:p>
            <a:r>
              <a:rPr lang="en-US" dirty="0" smtClean="0">
                <a:effectLst/>
              </a:rPr>
              <a:t>Benefits shall reimburse all outstanding cost of care (Food, Clothing and Housing) for that child beginning with current month costs.</a:t>
            </a:r>
          </a:p>
          <a:p>
            <a:endParaRPr lang="en-US" dirty="0"/>
          </a:p>
        </p:txBody>
      </p:sp>
      <p:sp>
        <p:nvSpPr>
          <p:cNvPr id="4" name="Slide Number Placeholder 3"/>
          <p:cNvSpPr>
            <a:spLocks noGrp="1"/>
          </p:cNvSpPr>
          <p:nvPr>
            <p:ph type="sldNum" sz="quarter" idx="10"/>
          </p:nvPr>
        </p:nvSpPr>
        <p:spPr/>
        <p:txBody>
          <a:bodyPr/>
          <a:lstStyle/>
          <a:p>
            <a:fld id="{A29ED1B5-A01A-4CE4-A889-75F275426258}" type="slidenum">
              <a:rPr lang="en-US" smtClean="0"/>
              <a:t>11</a:t>
            </a:fld>
            <a:endParaRPr lang="en-US" dirty="0"/>
          </a:p>
        </p:txBody>
      </p:sp>
    </p:spTree>
    <p:extLst>
      <p:ext uri="{BB962C8B-B14F-4D97-AF65-F5344CB8AC3E}">
        <p14:creationId xmlns:p14="http://schemas.microsoft.com/office/powerpoint/2010/main" val="301104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It is important to note that a ledger entry cannot be made on a specific benefit until that benefit has been documented on the Benefit Record tab.</a:t>
            </a:r>
          </a:p>
          <a:p>
            <a:pPr defTabSz="931774">
              <a:defRPr/>
            </a:pPr>
            <a:endParaRPr lang="en-US" baseline="0" dirty="0" smtClean="0"/>
          </a:p>
          <a:p>
            <a:pPr defTabSz="931774">
              <a:defRPr/>
            </a:pPr>
            <a:r>
              <a:rPr lang="en-US" baseline="0" dirty="0" smtClean="0"/>
              <a:t>NOTE: if the notes on the benefit record contain special characters, can cause you to not be able to edit that record/type.</a:t>
            </a:r>
          </a:p>
          <a:p>
            <a:endParaRPr lang="en-US" dirty="0"/>
          </a:p>
        </p:txBody>
      </p:sp>
      <p:sp>
        <p:nvSpPr>
          <p:cNvPr id="4" name="Slide Number Placeholder 3"/>
          <p:cNvSpPr>
            <a:spLocks noGrp="1"/>
          </p:cNvSpPr>
          <p:nvPr>
            <p:ph type="sldNum" sz="quarter" idx="10"/>
          </p:nvPr>
        </p:nvSpPr>
        <p:spPr/>
        <p:txBody>
          <a:bodyPr/>
          <a:lstStyle/>
          <a:p>
            <a:fld id="{A29ED1B5-A01A-4CE4-A889-75F275426258}" type="slidenum">
              <a:rPr lang="en-US" smtClean="0"/>
              <a:t>12</a:t>
            </a:fld>
            <a:endParaRPr lang="en-US" dirty="0"/>
          </a:p>
        </p:txBody>
      </p:sp>
    </p:spTree>
    <p:extLst>
      <p:ext uri="{BB962C8B-B14F-4D97-AF65-F5344CB8AC3E}">
        <p14:creationId xmlns:p14="http://schemas.microsoft.com/office/powerpoint/2010/main" val="492908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‘Benefit is available for’ drop down is system derived based on the Type of benefit chosen. For example, when a user chooses Type of SSA, the system automatically selects “Prior Month” as the value in the ‘Benefit is available for’ drop down. This ultimately tells the system that any SSA money that comes in to offset the child’s cost of care shall reimburse a child’s prior month’s cost for care based on the month it was received. It also stipulates that any remaining funds that exceeded the cost of care shall remain in the trust account to be used for personal needs. </a:t>
            </a:r>
            <a:endParaRPr lang="en-US" baseline="0" dirty="0" smtClean="0"/>
          </a:p>
          <a:p>
            <a:endParaRPr lang="en-US" dirty="0" smtClean="0"/>
          </a:p>
          <a:p>
            <a:r>
              <a:rPr lang="en-US" dirty="0" smtClean="0"/>
              <a:t>Default based on federal or state requirements for th</a:t>
            </a:r>
            <a:r>
              <a:rPr lang="en-US" baseline="0" dirty="0" smtClean="0"/>
              <a:t>e benefit type.  When a new benefit is set in eWiSACWIS, the system defaults the “Benefit is available for…” field to a specific value.  </a:t>
            </a:r>
          </a:p>
          <a:p>
            <a:r>
              <a:rPr lang="en-US" baseline="0" dirty="0" smtClean="0"/>
              <a:t>Enabled to allow the user to change the value if the situation arises, but in most circumstances, this should be left alone.</a:t>
            </a:r>
          </a:p>
          <a:p>
            <a:pPr marL="171450" indent="-171450">
              <a:buFont typeface="Arial" panose="020B0604020202020204" pitchFamily="34" charset="0"/>
              <a:buChar char="•"/>
            </a:pPr>
            <a:r>
              <a:rPr lang="en-US" baseline="0" dirty="0" smtClean="0"/>
              <a:t>Prior Month:</a:t>
            </a:r>
          </a:p>
          <a:p>
            <a:pPr marL="628650" lvl="1" indent="-171450">
              <a:buFont typeface="Arial" panose="020B0604020202020204" pitchFamily="34" charset="0"/>
              <a:buChar char="•"/>
            </a:pPr>
            <a:r>
              <a:rPr lang="en-US" baseline="0" dirty="0" smtClean="0"/>
              <a:t>Railroad Retirees</a:t>
            </a:r>
          </a:p>
          <a:p>
            <a:pPr marL="628650" lvl="1" indent="-171450">
              <a:buFont typeface="Arial" panose="020B0604020202020204" pitchFamily="34" charset="0"/>
              <a:buChar char="•"/>
            </a:pPr>
            <a:r>
              <a:rPr lang="en-US" baseline="0" dirty="0" smtClean="0"/>
              <a:t>SSA</a:t>
            </a:r>
          </a:p>
          <a:p>
            <a:pPr marL="628650" lvl="1" indent="-171450">
              <a:buFont typeface="Arial" panose="020B0604020202020204" pitchFamily="34" charset="0"/>
              <a:buChar char="•"/>
            </a:pPr>
            <a:r>
              <a:rPr lang="en-US" baseline="0" dirty="0" smtClean="0"/>
              <a:t>VA</a:t>
            </a:r>
          </a:p>
          <a:p>
            <a:pPr marL="171450" indent="-171450">
              <a:buFont typeface="Arial" panose="020B0604020202020204" pitchFamily="34" charset="0"/>
              <a:buChar char="•"/>
            </a:pPr>
            <a:r>
              <a:rPr lang="en-US" baseline="0" dirty="0" smtClean="0"/>
              <a:t>All Outstanding:</a:t>
            </a:r>
          </a:p>
          <a:p>
            <a:pPr marL="628650" lvl="1" indent="-171450">
              <a:buFont typeface="Arial" panose="020B0604020202020204" pitchFamily="34" charset="0"/>
              <a:buChar char="•"/>
            </a:pPr>
            <a:r>
              <a:rPr lang="en-US" baseline="0" dirty="0" smtClean="0"/>
              <a:t>All other benefit types</a:t>
            </a:r>
          </a:p>
          <a:p>
            <a:pPr marL="628650" lvl="1"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29ED1B5-A01A-4CE4-A889-75F275426258}" type="slidenum">
              <a:rPr lang="en-US" smtClean="0"/>
              <a:t>13</a:t>
            </a:fld>
            <a:endParaRPr lang="en-US" dirty="0"/>
          </a:p>
        </p:txBody>
      </p:sp>
    </p:spTree>
    <p:extLst>
      <p:ext uri="{BB962C8B-B14F-4D97-AF65-F5344CB8AC3E}">
        <p14:creationId xmlns:p14="http://schemas.microsoft.com/office/powerpoint/2010/main" val="2475639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Effective Date serves two purposes. It’s a book-keeping date that documents when that benefit became available for the county to use against their outstanding cost of care. It also is used by eWiSACWIS as the earliest date that refunds of that type can be used against cost of care.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Let’s take a look at a simple example on the next slide.</a:t>
            </a:r>
            <a:endParaRPr lang="en-US" dirty="0"/>
          </a:p>
        </p:txBody>
      </p:sp>
      <p:sp>
        <p:nvSpPr>
          <p:cNvPr id="4" name="Slide Number Placeholder 3"/>
          <p:cNvSpPr>
            <a:spLocks noGrp="1"/>
          </p:cNvSpPr>
          <p:nvPr>
            <p:ph type="sldNum" sz="quarter" idx="10"/>
          </p:nvPr>
        </p:nvSpPr>
        <p:spPr/>
        <p:txBody>
          <a:bodyPr/>
          <a:lstStyle/>
          <a:p>
            <a:fld id="{A29ED1B5-A01A-4CE4-A889-75F275426258}" type="slidenum">
              <a:rPr lang="en-US" smtClean="0"/>
              <a:t>14</a:t>
            </a:fld>
            <a:endParaRPr lang="en-US" dirty="0"/>
          </a:p>
        </p:txBody>
      </p:sp>
    </p:spTree>
    <p:extLst>
      <p:ext uri="{BB962C8B-B14F-4D97-AF65-F5344CB8AC3E}">
        <p14:creationId xmlns:p14="http://schemas.microsoft.com/office/powerpoint/2010/main" val="314155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mn-lt"/>
                <a:ea typeface="+mn-ea"/>
                <a:cs typeface="+mn-cs"/>
              </a:rPr>
              <a:t>Simple example to show impact of effective date.</a:t>
            </a:r>
          </a:p>
          <a:p>
            <a:r>
              <a:rPr lang="en-US" sz="1000" b="0" i="0" u="none" strike="noStrike" kern="1200" baseline="0" dirty="0" smtClean="0">
                <a:solidFill>
                  <a:schemeClr val="tx1"/>
                </a:solidFill>
                <a:latin typeface="+mn-lt"/>
                <a:ea typeface="+mn-ea"/>
                <a:cs typeface="+mn-cs"/>
              </a:rPr>
              <a:t>If May </a:t>
            </a:r>
            <a:r>
              <a:rPr lang="en-US" sz="1000" b="0" i="0" u="none" strike="noStrike" kern="1200" baseline="0" dirty="0" smtClean="0">
                <a:solidFill>
                  <a:schemeClr val="tx1"/>
                </a:solidFill>
                <a:latin typeface="+mn-lt"/>
                <a:ea typeface="+mn-ea"/>
                <a:cs typeface="+mn-cs"/>
              </a:rPr>
              <a:t>1</a:t>
            </a:r>
            <a:r>
              <a:rPr lang="en-US" sz="1000" b="0" i="0" u="none" strike="noStrike" kern="1200" baseline="30000" dirty="0" smtClean="0">
                <a:solidFill>
                  <a:schemeClr val="tx1"/>
                </a:solidFill>
                <a:latin typeface="+mn-lt"/>
                <a:ea typeface="+mn-ea"/>
                <a:cs typeface="+mn-cs"/>
              </a:rPr>
              <a:t>st</a:t>
            </a:r>
            <a:r>
              <a:rPr lang="en-US" sz="1000" b="0" i="0" u="none" strike="noStrike" kern="1200" baseline="0" dirty="0" smtClean="0">
                <a:solidFill>
                  <a:schemeClr val="tx1"/>
                </a:solidFill>
                <a:latin typeface="+mn-lt"/>
                <a:ea typeface="+mn-ea"/>
                <a:cs typeface="+mn-cs"/>
              </a:rPr>
              <a:t> is </a:t>
            </a:r>
            <a:r>
              <a:rPr lang="en-US" sz="1000" b="0" i="0" u="none" strike="noStrike" kern="1200" baseline="0" dirty="0" smtClean="0">
                <a:solidFill>
                  <a:schemeClr val="tx1"/>
                </a:solidFill>
                <a:latin typeface="+mn-lt"/>
                <a:ea typeface="+mn-ea"/>
                <a:cs typeface="+mn-cs"/>
              </a:rPr>
              <a:t>entered as the effective date, won’t draw down, even though SSI applies to ‘All Outstanding</a:t>
            </a:r>
            <a:r>
              <a:rPr lang="en-US" sz="1000" b="0" i="0" u="none" strike="noStrike" kern="1200" baseline="0" dirty="0" smtClean="0">
                <a:solidFill>
                  <a:schemeClr val="tx1"/>
                </a:solidFill>
                <a:latin typeface="+mn-lt"/>
                <a:ea typeface="+mn-ea"/>
                <a:cs typeface="+mn-cs"/>
              </a:rPr>
              <a:t>’.  eWiSACWIS will ignore these entries, as the Effective Date directs that this benefit did not become eligible to be used against cost of care until May 1</a:t>
            </a:r>
            <a:r>
              <a:rPr lang="en-US" sz="1000" b="0" i="0" u="none" strike="noStrike" kern="1200" baseline="30000" dirty="0" smtClean="0">
                <a:solidFill>
                  <a:schemeClr val="tx1"/>
                </a:solidFill>
                <a:latin typeface="+mn-lt"/>
                <a:ea typeface="+mn-ea"/>
                <a:cs typeface="+mn-cs"/>
              </a:rPr>
              <a:t>st</a:t>
            </a:r>
            <a:r>
              <a:rPr lang="en-US" sz="1000" b="0" i="0" u="none" strike="noStrike" kern="1200" baseline="0" dirty="0" smtClean="0">
                <a:solidFill>
                  <a:schemeClr val="tx1"/>
                </a:solidFill>
                <a:latin typeface="+mn-lt"/>
                <a:ea typeface="+mn-ea"/>
                <a:cs typeface="+mn-cs"/>
              </a:rPr>
              <a:t>. </a:t>
            </a:r>
            <a:endParaRPr lang="en-US" sz="1000" b="0" i="0" u="none" strike="noStrike" kern="1200" baseline="0" dirty="0" smtClean="0">
              <a:solidFill>
                <a:schemeClr val="tx1"/>
              </a:solidFill>
              <a:latin typeface="+mn-lt"/>
              <a:ea typeface="+mn-ea"/>
              <a:cs typeface="+mn-cs"/>
            </a:endParaRPr>
          </a:p>
          <a:p>
            <a:r>
              <a:rPr lang="en-US" sz="1000" b="0" i="0" u="none" strike="noStrike" kern="1200" baseline="0" dirty="0" smtClean="0">
                <a:solidFill>
                  <a:schemeClr val="tx1"/>
                </a:solidFill>
                <a:latin typeface="+mn-lt"/>
                <a:ea typeface="+mn-ea"/>
                <a:cs typeface="+mn-cs"/>
              </a:rPr>
              <a:t>At $3,000/month, the trust account balance would be $0 after the 3 months if Jan 1 was entered as the effective date.</a:t>
            </a:r>
          </a:p>
          <a:p>
            <a:r>
              <a:rPr lang="en-US" sz="1000" b="0" i="0" u="none" strike="noStrike" kern="1200" baseline="0" dirty="0" smtClean="0">
                <a:solidFill>
                  <a:schemeClr val="tx1"/>
                </a:solidFill>
                <a:latin typeface="+mn-lt"/>
                <a:ea typeface="+mn-ea"/>
                <a:cs typeface="+mn-cs"/>
              </a:rPr>
              <a:t>If May 1 is entered as the effective date, the balance would remain at $9,000.</a:t>
            </a:r>
          </a:p>
          <a:p>
            <a:r>
              <a:rPr lang="en-US" sz="1000" b="0" i="0" u="none" strike="noStrike" kern="1200" baseline="0" dirty="0" smtClean="0">
                <a:solidFill>
                  <a:schemeClr val="tx1"/>
                </a:solidFill>
                <a:latin typeface="+mn-lt"/>
                <a:ea typeface="+mn-ea"/>
                <a:cs typeface="+mn-cs"/>
              </a:rPr>
              <a:t>(See ticket 572611 for example that could be used to illustrate using Analysis page to figure this out</a:t>
            </a:r>
            <a:r>
              <a:rPr lang="en-US" sz="1000" b="0" i="0" u="none" strike="noStrike" kern="1200" baseline="0" dirty="0" smtClean="0">
                <a:solidFill>
                  <a:schemeClr val="tx1"/>
                </a:solidFill>
                <a:latin typeface="+mn-lt"/>
                <a:ea typeface="+mn-ea"/>
                <a:cs typeface="+mn-cs"/>
              </a:rPr>
              <a:t>.)</a:t>
            </a:r>
            <a:endParaRPr lang="en-US" sz="1000" b="0" i="0" u="none" strike="noStrike" kern="1200" baseline="0" dirty="0" smtClean="0">
              <a:solidFill>
                <a:schemeClr val="tx1"/>
              </a:solidFill>
              <a:latin typeface="+mn-lt"/>
              <a:ea typeface="+mn-ea"/>
              <a:cs typeface="+mn-cs"/>
            </a:endParaRPr>
          </a:p>
          <a:p>
            <a:endParaRPr lang="en-US" sz="1000" b="0" i="0" u="none" strike="noStrike" kern="1200" baseline="0" dirty="0" smtClean="0">
              <a:solidFill>
                <a:schemeClr val="tx1"/>
              </a:solidFill>
              <a:latin typeface="+mn-lt"/>
              <a:ea typeface="+mn-ea"/>
              <a:cs typeface="+mn-cs"/>
            </a:endParaRPr>
          </a:p>
          <a:p>
            <a:r>
              <a:rPr lang="en-US" sz="1000" b="0" i="0" u="none" strike="noStrike" kern="1200" baseline="0" dirty="0" smtClean="0">
                <a:solidFill>
                  <a:schemeClr val="tx1"/>
                </a:solidFill>
                <a:latin typeface="+mn-lt"/>
                <a:ea typeface="+mn-ea"/>
                <a:cs typeface="+mn-cs"/>
              </a:rPr>
              <a:t>Q: On Child 9811998 you stated to make sure his Benefit “Effective date” is correct. Is this date in eWiSACWIS the date the child started SSA or the date we created the Trust Account due to out of home placement?  In CARES the effective date and start of SSA Disbursement is 8/2014.  The child was in out of home placement at the start of his SSA 8/2014.  eWiSACWIS has 4/3/2015.  It looks like I have access to just change the date if need be, but I’m not sure what this affects. Can I just change it? Is this a policy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0" dirty="0" smtClean="0">
                <a:solidFill>
                  <a:schemeClr val="tx1"/>
                </a:solidFill>
                <a:latin typeface="+mn-lt"/>
                <a:ea typeface="+mn-ea"/>
                <a:cs typeface="+mn-cs"/>
              </a:rPr>
              <a:t>A: Changing the date on benefit type – Yes, they can go back and change the benefit type start date to be the later of either 1) the beginning of the placement episode or 2) the date they became eligible for the benefit type. In this situation it sounds like they were eligible for SSA before the placement episode began so they can backdate the benefit effective date to the beginning of the placement episode</a:t>
            </a:r>
            <a:r>
              <a:rPr lang="en-US" sz="1000" b="0" i="0" u="none" strike="noStrike" kern="1200" baseline="0" dirty="0" smtClean="0">
                <a:solidFill>
                  <a:schemeClr val="tx1"/>
                </a:solidFill>
                <a:latin typeface="+mn-lt"/>
                <a:ea typeface="+mn-ea"/>
                <a:cs typeface="+mn-cs"/>
              </a:rPr>
              <a:t>.</a:t>
            </a:r>
            <a:endParaRPr lang="en-US" sz="1000" b="0" i="0" u="none" strike="noStrike" kern="1200" baseline="0" dirty="0" smtClean="0">
              <a:solidFill>
                <a:schemeClr val="tx1"/>
              </a:solidFill>
              <a:latin typeface="+mn-lt"/>
              <a:ea typeface="+mn-ea"/>
              <a:cs typeface="+mn-cs"/>
            </a:endParaRPr>
          </a:p>
          <a:p>
            <a:endParaRPr lang="en-US" sz="1000" b="0" i="0" u="none" strike="noStrike" kern="1200" baseline="0" dirty="0" smtClean="0">
              <a:solidFill>
                <a:schemeClr val="tx1"/>
              </a:solidFill>
              <a:latin typeface="+mn-lt"/>
              <a:ea typeface="+mn-ea"/>
              <a:cs typeface="+mn-cs"/>
            </a:endParaRPr>
          </a:p>
          <a:p>
            <a:r>
              <a:rPr lang="en-US" sz="1000" b="0" i="0" u="none" strike="noStrike" kern="1200" baseline="0" dirty="0" smtClean="0">
                <a:solidFill>
                  <a:schemeClr val="tx1"/>
                </a:solidFill>
                <a:latin typeface="+mn-lt"/>
                <a:ea typeface="+mn-ea"/>
                <a:cs typeface="+mn-cs"/>
              </a:rPr>
              <a:t>Q: I want to know about your take on placement documentation/ bringing down the balance on a TA. Apparently child’s placement has not been documented and costs of care are not in eWiSACWIS. Are you (policy?) OK with skipping the placement documentation and only documenting the manual withdrawal to document what the county used already in prior years?</a:t>
            </a:r>
          </a:p>
          <a:p>
            <a:r>
              <a:rPr lang="en-US" sz="1000" b="0" i="0" u="none" strike="noStrike" kern="1200" baseline="0" dirty="0" smtClean="0">
                <a:solidFill>
                  <a:schemeClr val="tx1"/>
                </a:solidFill>
                <a:latin typeface="+mn-lt"/>
                <a:ea typeface="+mn-ea"/>
                <a:cs typeface="+mn-cs"/>
              </a:rPr>
              <a:t>A; Skipping placement documentation – If the placement was never documented in eWiSACWIS we never submitted that placement as part of our IV-E claim. IV-E requires that IV-E reimbursable expenses be covered with trust account funds before non-IV-E COC expenses. In translation, they should only do manual adjustments for COC expenses (placement or otherwise) not documented in eWiSACWIS if the COC in eWiSACWIS is zero. If COC in eWiSACWIS is paid in full they can apply trust account money to non-eWiSACWIS COC expenses and manually adjust from eWiSACWIS. We have a number of kids that this has happened on. If they have paid off all COC expenses (eWiSACWIS and non-eWiSACWIS) and the child has left care, the money must be returned.</a:t>
            </a:r>
          </a:p>
          <a:p>
            <a:endParaRPr lang="en-US" dirty="0"/>
          </a:p>
        </p:txBody>
      </p:sp>
      <p:sp>
        <p:nvSpPr>
          <p:cNvPr id="4" name="Slide Number Placeholder 3"/>
          <p:cNvSpPr>
            <a:spLocks noGrp="1"/>
          </p:cNvSpPr>
          <p:nvPr>
            <p:ph type="sldNum" sz="quarter" idx="10"/>
          </p:nvPr>
        </p:nvSpPr>
        <p:spPr/>
        <p:txBody>
          <a:bodyPr/>
          <a:lstStyle/>
          <a:p>
            <a:fld id="{A29ED1B5-A01A-4CE4-A889-75F275426258}" type="slidenum">
              <a:rPr lang="en-US" smtClean="0"/>
              <a:t>15</a:t>
            </a:fld>
            <a:endParaRPr lang="en-US" dirty="0"/>
          </a:p>
        </p:txBody>
      </p:sp>
    </p:spTree>
    <p:extLst>
      <p:ext uri="{BB962C8B-B14F-4D97-AF65-F5344CB8AC3E}">
        <p14:creationId xmlns:p14="http://schemas.microsoft.com/office/powerpoint/2010/main" val="962958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2"/>
                </a:solidFill>
              </a:rPr>
              <a:t>Provides a checkbook style listing of all deposits of benefits received and all withdrawals that have gone against the child-specific cost of care for the county</a:t>
            </a:r>
          </a:p>
          <a:p>
            <a:endParaRPr lang="en-US" sz="10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t>Before you can document a deposit or withdrawal on the ledger tab, you need to create and save</a:t>
            </a:r>
            <a:r>
              <a:rPr lang="en-US" sz="1000" baseline="0" dirty="0" smtClean="0"/>
              <a:t> the benefit record.  You also need an assignment to the case in order to update the ledger</a:t>
            </a:r>
            <a:r>
              <a:rPr lang="en-US" sz="1000"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A reimbursement row reflects a draw down of a benefit against cost of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Reimbursements will follow a first in, first out approach (FIFO)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Reimbursement Detail hyperlink will open the ‘Payment Reimbursement History’ page – to view draw downs that went against the current payment, the IV-E reimbursement history, and the days of care history.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0" dirty="0" smtClean="0">
                <a:solidFill>
                  <a:schemeClr val="tx1"/>
                </a:solidFill>
                <a:latin typeface="+mn-lt"/>
                <a:ea typeface="+mn-ea"/>
                <a:cs typeface="+mn-cs"/>
              </a:rPr>
              <a:t>A Reversal can only be done against a reimbursement. The reversal is a process that backs the reimbursement completely out of the Trust Account. For example, if SSA is incorrectly used to draw down against cost of care, then the Trust Account Manager can “reverse” this process. By checking the reversal checkbox of the appropriate reimbursement detail, the system will pull the reimbursement back from the payment it was drawn down against, and it will put those monies back into the trust account. You will be given the opportunity to tell the system whether the benefit's funds should remain in the trust account or if they should be withdrawn out so that future draw down batches will not occur against those monies. </a:t>
            </a:r>
            <a:endParaRPr lang="en-US" sz="10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29ED1B5-A01A-4CE4-A889-75F275426258}" type="slidenum">
              <a:rPr lang="en-US" smtClean="0"/>
              <a:t>16</a:t>
            </a:fld>
            <a:endParaRPr lang="en-US" dirty="0"/>
          </a:p>
        </p:txBody>
      </p:sp>
    </p:spTree>
    <p:extLst>
      <p:ext uri="{BB962C8B-B14F-4D97-AF65-F5344CB8AC3E}">
        <p14:creationId xmlns:p14="http://schemas.microsoft.com/office/powerpoint/2010/main" val="1097750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dirty="0"/>
              <a:t>The Options drop down contains two functional actions. One option will take you to an Analysis page. The second option will export the ledger detail to an Excel Spreadsheet. </a:t>
            </a:r>
            <a:endParaRPr lang="en-US" sz="1000" baseline="0" dirty="0" smtClean="0"/>
          </a:p>
          <a:p>
            <a:endParaRPr lang="en-US" sz="1000" dirty="0" smtClean="0"/>
          </a:p>
          <a:p>
            <a:r>
              <a:rPr lang="en-US" sz="1000" dirty="0"/>
              <a:t>The Analysis page offers Trust Account Managers a way to view their Trust Account data through two different avenues. You can view trust information from the perspective of the deposits that have come in for a child, or you can look at specific payment data and analyze the Drawdowns that have occurred against that payment. </a:t>
            </a:r>
          </a:p>
          <a:p>
            <a:r>
              <a:rPr lang="en-US" sz="1000" dirty="0"/>
              <a:t>The radio buttons in the Analysis Detail Criteria group box tell the system how you want to view your data. The From and To fields further let you narrow your search results based on the dates entered.</a:t>
            </a:r>
          </a:p>
          <a:p>
            <a:endParaRPr lang="en-US" sz="1000" dirty="0"/>
          </a:p>
          <a:p>
            <a:pPr defTabSz="931774">
              <a:defRPr/>
            </a:pPr>
            <a:r>
              <a:rPr lang="en-US" sz="1000" dirty="0"/>
              <a:t>The second option (Export Ledgers) on the Ledger tab is to export the ledger detail to an Excel Spreadsheet. Once the export has finished, the results can be found in the eWiSACWIS folder. The results will come unformatted. </a:t>
            </a:r>
            <a:endParaRPr lang="en-US" sz="1000" baseline="0" dirty="0" smtClean="0"/>
          </a:p>
          <a:p>
            <a:r>
              <a:rPr lang="en-US" dirty="0"/>
              <a:t> </a:t>
            </a:r>
          </a:p>
          <a:p>
            <a:endParaRPr lang="en-US" dirty="0"/>
          </a:p>
        </p:txBody>
      </p:sp>
      <p:sp>
        <p:nvSpPr>
          <p:cNvPr id="4" name="Slide Number Placeholder 3"/>
          <p:cNvSpPr>
            <a:spLocks noGrp="1"/>
          </p:cNvSpPr>
          <p:nvPr>
            <p:ph type="sldNum" sz="quarter" idx="10"/>
          </p:nvPr>
        </p:nvSpPr>
        <p:spPr/>
        <p:txBody>
          <a:bodyPr/>
          <a:lstStyle/>
          <a:p>
            <a:fld id="{A29ED1B5-A01A-4CE4-A889-75F275426258}" type="slidenum">
              <a:rPr lang="en-US" smtClean="0"/>
              <a:t>17</a:t>
            </a:fld>
            <a:endParaRPr lang="en-US" dirty="0"/>
          </a:p>
        </p:txBody>
      </p:sp>
    </p:spTree>
    <p:extLst>
      <p:ext uri="{BB962C8B-B14F-4D97-AF65-F5344CB8AC3E}">
        <p14:creationId xmlns:p14="http://schemas.microsoft.com/office/powerpoint/2010/main" val="1692582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Above the tabs, the Person Information box group box displays demographic information such as name, eWiSACWIS person ID, and Social Security Number. Along with this information, the group box also holds the Current Balance, Reimbursable Cost of Care, and Total Cost of Care. The difference between Reimbursable Cost of Care and Total Cost of Care is that the reimbursable cost of care only includes cost of care that is eligible for reimbursement. Meaning, the check the payment is associated with is in an Outstanding status (check numbers entered) and that the type of cost of care is a IV-E reimbursable cost. Kinship is not a reimbursable cost.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If there is a difference between Total Cost of Care and Reimbursable Cost of Care, then one must look to see if all check data has been entered correctly and/or is the type of cost of care a IV-E reimbursable type. The Person Information box group box also documents the bank that is being used to hold the benefits that come in for the children that have incurred cost of care in the county. </a:t>
            </a:r>
            <a:endParaRPr lang="en-US" dirty="0"/>
          </a:p>
        </p:txBody>
      </p:sp>
      <p:sp>
        <p:nvSpPr>
          <p:cNvPr id="4" name="Slide Number Placeholder 3"/>
          <p:cNvSpPr>
            <a:spLocks noGrp="1"/>
          </p:cNvSpPr>
          <p:nvPr>
            <p:ph type="sldNum" sz="quarter" idx="10"/>
          </p:nvPr>
        </p:nvSpPr>
        <p:spPr/>
        <p:txBody>
          <a:bodyPr/>
          <a:lstStyle/>
          <a:p>
            <a:fld id="{A29ED1B5-A01A-4CE4-A889-75F275426258}" type="slidenum">
              <a:rPr lang="en-US" smtClean="0"/>
              <a:t>18</a:t>
            </a:fld>
            <a:endParaRPr lang="en-US" dirty="0"/>
          </a:p>
        </p:txBody>
      </p:sp>
    </p:spTree>
    <p:extLst>
      <p:ext uri="{BB962C8B-B14F-4D97-AF65-F5344CB8AC3E}">
        <p14:creationId xmlns:p14="http://schemas.microsoft.com/office/powerpoint/2010/main" val="1020751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Usually between 10</a:t>
            </a:r>
            <a:r>
              <a:rPr lang="en-US" baseline="30000" dirty="0" smtClean="0"/>
              <a:t>th</a:t>
            </a:r>
            <a:r>
              <a:rPr lang="en-US" dirty="0" smtClean="0"/>
              <a:t> – 15</a:t>
            </a:r>
            <a:r>
              <a:rPr lang="en-US" baseline="30000" dirty="0" smtClean="0"/>
              <a:t>th</a:t>
            </a:r>
            <a:r>
              <a:rPr lang="en-US" dirty="0" smtClean="0"/>
              <a:t> of the month</a:t>
            </a:r>
          </a:p>
          <a:p>
            <a:endParaRPr lang="en-US" dirty="0" smtClean="0"/>
          </a:p>
          <a:p>
            <a:r>
              <a:rPr lang="en-US" dirty="0" smtClean="0"/>
              <a:t>Q: Made</a:t>
            </a:r>
            <a:r>
              <a:rPr lang="en-US" baseline="0" dirty="0" smtClean="0"/>
              <a:t> updates – should I wait until MF3 runs to see if the amounts update then?</a:t>
            </a:r>
          </a:p>
          <a:p>
            <a:r>
              <a:rPr lang="en-US" baseline="0" dirty="0" smtClean="0"/>
              <a:t>A: The MF3 trust run will not automatically generate reversals for moneys that are recorded as collected but should not have been collected.  You can manually check the reversal checkbox in the ledger for rows in which money was not actually collected.</a:t>
            </a:r>
          </a:p>
          <a:p>
            <a:endParaRPr lang="en-US" baseline="0" dirty="0" smtClean="0"/>
          </a:p>
          <a:p>
            <a:r>
              <a:rPr lang="en-US" baseline="0" dirty="0" smtClean="0"/>
              <a:t>Important note: For trust accounts, eWiSACWIS merely provides a ledger. It doesn’t actually move any money.  If you need to return money you collected by mistake, then it is not enough to correct your ledger – you need to return the money in real life too.  Determine whether you need to return money and to whom, and then adjust the ledger to accurately reflect what happened in real life.</a:t>
            </a:r>
            <a:endParaRPr lang="en-US" dirty="0"/>
          </a:p>
        </p:txBody>
      </p:sp>
      <p:sp>
        <p:nvSpPr>
          <p:cNvPr id="4" name="Slide Number Placeholder 3"/>
          <p:cNvSpPr>
            <a:spLocks noGrp="1"/>
          </p:cNvSpPr>
          <p:nvPr>
            <p:ph type="sldNum" sz="quarter" idx="10"/>
          </p:nvPr>
        </p:nvSpPr>
        <p:spPr/>
        <p:txBody>
          <a:bodyPr/>
          <a:lstStyle/>
          <a:p>
            <a:fld id="{A29ED1B5-A01A-4CE4-A889-75F275426258}" type="slidenum">
              <a:rPr lang="en-US" smtClean="0"/>
              <a:t>19</a:t>
            </a:fld>
            <a:endParaRPr lang="en-US" dirty="0"/>
          </a:p>
        </p:txBody>
      </p:sp>
    </p:spTree>
    <p:extLst>
      <p:ext uri="{BB962C8B-B14F-4D97-AF65-F5344CB8AC3E}">
        <p14:creationId xmlns:p14="http://schemas.microsoft.com/office/powerpoint/2010/main" val="2700042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p>
          <a:p>
            <a:r>
              <a:rPr lang="en-US" dirty="0" smtClean="0"/>
              <a:t>Introduction</a:t>
            </a:r>
          </a:p>
          <a:p>
            <a:r>
              <a:rPr lang="en-US" dirty="0" smtClean="0"/>
              <a:t>Reminder to</a:t>
            </a:r>
            <a:r>
              <a:rPr lang="en-US" baseline="0" dirty="0" smtClean="0"/>
              <a:t> sign in</a:t>
            </a:r>
            <a:endParaRPr lang="en-US" dirty="0"/>
          </a:p>
        </p:txBody>
      </p:sp>
      <p:sp>
        <p:nvSpPr>
          <p:cNvPr id="4" name="Slide Number Placeholder 3"/>
          <p:cNvSpPr>
            <a:spLocks noGrp="1"/>
          </p:cNvSpPr>
          <p:nvPr>
            <p:ph type="sldNum" sz="quarter" idx="10"/>
          </p:nvPr>
        </p:nvSpPr>
        <p:spPr/>
        <p:txBody>
          <a:bodyPr/>
          <a:lstStyle/>
          <a:p>
            <a:fld id="{A29ED1B5-A01A-4CE4-A889-75F275426258}" type="slidenum">
              <a:rPr lang="en-US" smtClean="0"/>
              <a:t>2</a:t>
            </a:fld>
            <a:endParaRPr lang="en-US" dirty="0"/>
          </a:p>
        </p:txBody>
      </p:sp>
    </p:spTree>
    <p:extLst>
      <p:ext uri="{BB962C8B-B14F-4D97-AF65-F5344CB8AC3E}">
        <p14:creationId xmlns:p14="http://schemas.microsoft.com/office/powerpoint/2010/main" val="2084684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Non-WiSACWIS Benefits are benefits that are coming in for children that were never on eWiSACWIS. For example, if a county is receiving Child Support to offset cost of care for a child that had been in placement with the county 15 years ago, then those benefits will be documented through the Non-WiSACWIS Benefits page. </a:t>
            </a:r>
          </a:p>
          <a:p>
            <a:r>
              <a:rPr lang="en-US" sz="1000" dirty="0"/>
              <a:t>The most obvious road block to documenting these types of refunds in eWiSACWIS is that the children are most likely not known as persons to the system. Given this, the Non-WiSACWIS Benefits page was developed specifically to document benefits for these individuals. However, there is one caveat. In some instances, a child may have bridged the gap between having been in care before SACWIS and having ended their out-of-home care after the county became fiscally live on eWiSACWIS. In this instance, the county will need to document the benefits that have come in for that child two ways. </a:t>
            </a:r>
          </a:p>
          <a:p>
            <a:endParaRPr lang="en-US" sz="1000" dirty="0"/>
          </a:p>
          <a:p>
            <a:r>
              <a:rPr lang="en-US" sz="1000" dirty="0"/>
              <a:t>First, the county will need to document all benefits into the child’s eWiSACWIS Trust Account. Once all eWiSACWIS cost of care has been reimbursed, then the county will need to continue documenting benefits that have come in to offset the cost of care incurred prior to the county going fiscally live into the Non-WiSACWIS Benefits page. </a:t>
            </a:r>
          </a:p>
          <a:p>
            <a:endParaRPr lang="en-US" sz="1000" b="1" dirty="0"/>
          </a:p>
          <a:p>
            <a:r>
              <a:rPr lang="en-US" sz="1000" b="1" dirty="0"/>
              <a:t>Note: </a:t>
            </a:r>
            <a:r>
              <a:rPr lang="en-US" sz="1000" dirty="0"/>
              <a:t>It is the responsibility of the county to calculate “life of case” costs for the child. In other words, the county is responsible for knowing when all of their costs (that were not a part of eWiSACWIS) have been fully recouped. </a:t>
            </a:r>
            <a:endParaRPr lang="en-US" sz="1000" baseline="0" dirty="0" smtClean="0"/>
          </a:p>
          <a:p>
            <a:endParaRPr lang="en-US" dirty="0"/>
          </a:p>
        </p:txBody>
      </p:sp>
      <p:sp>
        <p:nvSpPr>
          <p:cNvPr id="4" name="Slide Number Placeholder 3"/>
          <p:cNvSpPr>
            <a:spLocks noGrp="1"/>
          </p:cNvSpPr>
          <p:nvPr>
            <p:ph type="sldNum" sz="quarter" idx="10"/>
          </p:nvPr>
        </p:nvSpPr>
        <p:spPr/>
        <p:txBody>
          <a:bodyPr/>
          <a:lstStyle/>
          <a:p>
            <a:fld id="{A29ED1B5-A01A-4CE4-A889-75F275426258}" type="slidenum">
              <a:rPr lang="en-US" smtClean="0"/>
              <a:t>20</a:t>
            </a:fld>
            <a:endParaRPr lang="en-US" dirty="0"/>
          </a:p>
        </p:txBody>
      </p:sp>
    </p:spTree>
    <p:extLst>
      <p:ext uri="{BB962C8B-B14F-4D97-AF65-F5344CB8AC3E}">
        <p14:creationId xmlns:p14="http://schemas.microsoft.com/office/powerpoint/2010/main" val="790144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9ED1B5-A01A-4CE4-A889-75F275426258}" type="slidenum">
              <a:rPr lang="en-US" smtClean="0"/>
              <a:t>21</a:t>
            </a:fld>
            <a:endParaRPr lang="en-US" dirty="0"/>
          </a:p>
        </p:txBody>
      </p:sp>
    </p:spTree>
    <p:extLst>
      <p:ext uri="{BB962C8B-B14F-4D97-AF65-F5344CB8AC3E}">
        <p14:creationId xmlns:p14="http://schemas.microsoft.com/office/powerpoint/2010/main" val="40904091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Complete</a:t>
            </a:r>
            <a:r>
              <a:rPr lang="en-US" baseline="0" dirty="0" smtClean="0"/>
              <a:t> all required fields to the best of your knowledge.</a:t>
            </a:r>
          </a:p>
          <a:p>
            <a:endParaRPr lang="en-US" baseline="0" dirty="0" smtClean="0"/>
          </a:p>
          <a:p>
            <a:r>
              <a:rPr lang="en-US" b="1" baseline="0" dirty="0" smtClean="0"/>
              <a:t>Facility type:</a:t>
            </a:r>
          </a:p>
          <a:p>
            <a:r>
              <a:rPr lang="en-US" baseline="0" dirty="0" smtClean="0"/>
              <a:t>Foster Home</a:t>
            </a:r>
          </a:p>
          <a:p>
            <a:r>
              <a:rPr lang="en-US" baseline="0" dirty="0" smtClean="0"/>
              <a:t>Group Home</a:t>
            </a:r>
          </a:p>
          <a:p>
            <a:r>
              <a:rPr lang="en-US" baseline="0" dirty="0" smtClean="0"/>
              <a:t>Kinship</a:t>
            </a:r>
          </a:p>
          <a:p>
            <a:r>
              <a:rPr lang="en-US" baseline="0" dirty="0" smtClean="0"/>
              <a:t>RCC</a:t>
            </a:r>
            <a:br>
              <a:rPr lang="en-US" baseline="0" dirty="0" smtClean="0"/>
            </a:br>
            <a:r>
              <a:rPr lang="en-US" baseline="0" dirty="0" smtClean="0"/>
              <a:t>TFH</a:t>
            </a:r>
          </a:p>
          <a:p>
            <a:r>
              <a:rPr lang="en-US" baseline="0" dirty="0" smtClean="0"/>
              <a:t>Unknown</a:t>
            </a:r>
          </a:p>
          <a:p>
            <a:endParaRPr lang="en-US" baseline="0" dirty="0" smtClean="0"/>
          </a:p>
          <a:p>
            <a:r>
              <a:rPr lang="en-US" b="1" baseline="0" dirty="0" smtClean="0"/>
              <a:t>FFP Status:</a:t>
            </a:r>
          </a:p>
          <a:p>
            <a:r>
              <a:rPr lang="en-US" baseline="0" dirty="0" smtClean="0"/>
              <a:t>Eligible and Not Reimbursable</a:t>
            </a:r>
          </a:p>
          <a:p>
            <a:r>
              <a:rPr lang="en-US" baseline="0" dirty="0" smtClean="0"/>
              <a:t>Eligible and Reimbursable</a:t>
            </a:r>
          </a:p>
          <a:p>
            <a:r>
              <a:rPr lang="en-US" baseline="0" dirty="0" smtClean="0"/>
              <a:t>Not Eligible</a:t>
            </a:r>
          </a:p>
          <a:p>
            <a:r>
              <a:rPr lang="en-US" baseline="0" dirty="0" smtClean="0"/>
              <a:t>Unknown</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29ED1B5-A01A-4CE4-A889-75F275426258}" type="slidenum">
              <a:rPr lang="en-US" smtClean="0"/>
              <a:t>22</a:t>
            </a:fld>
            <a:endParaRPr lang="en-US" dirty="0"/>
          </a:p>
        </p:txBody>
      </p:sp>
    </p:spTree>
    <p:extLst>
      <p:ext uri="{BB962C8B-B14F-4D97-AF65-F5344CB8AC3E}">
        <p14:creationId xmlns:p14="http://schemas.microsoft.com/office/powerpoint/2010/main" val="2461698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If reimbursements are not occurring against your cost of care there are a few possible reasons why: </a:t>
            </a:r>
          </a:p>
          <a:p>
            <a:endParaRPr lang="en-US" sz="1000" dirty="0"/>
          </a:p>
          <a:p>
            <a:r>
              <a:rPr lang="en-US" sz="1000" dirty="0"/>
              <a:t>1. The cost of care is not in an outstanding status (does not have check numbers attached). Remember only Outstanding cost of care will be touched by the reimbursement batches. Timing is critical. The Reimbursement batches run mid month, so if the check numbers are not entered in a timely manner then there may be delays in the reflection of the reimbursement. </a:t>
            </a:r>
          </a:p>
          <a:p>
            <a:endParaRPr lang="en-US" sz="1000" dirty="0"/>
          </a:p>
          <a:p>
            <a:r>
              <a:rPr lang="en-US" sz="1000" dirty="0"/>
              <a:t>2. The Benefit Record is “on hold.” Remember, when a benefit record is placed “on hold” the reimbursement batches will not touch it. </a:t>
            </a:r>
          </a:p>
          <a:p>
            <a:endParaRPr lang="en-US" sz="1000" dirty="0"/>
          </a:p>
          <a:p>
            <a:r>
              <a:rPr lang="en-US" sz="1000" dirty="0"/>
              <a:t>3. There is no cost of care for the time period specific to the benefit type. For example, the child goes into care January 3rd and the child receives a very quick turn around on SSA. The first check comes to the child January 25th. SSA can only be used for prior month costs of care (unless special permission is granted). There is no cost of care in this scenario for December and therefore, the SSA will remain in balance. </a:t>
            </a:r>
          </a:p>
          <a:p>
            <a:endParaRPr lang="en-US" sz="1000" dirty="0"/>
          </a:p>
          <a:p>
            <a:r>
              <a:rPr lang="en-US" sz="1000" dirty="0"/>
              <a:t>4. The cost of care is not reimbursable. Kinship cost of care for example is not factored into the trust account as it is TANF money and not IV-E eligible. </a:t>
            </a:r>
          </a:p>
          <a:p>
            <a:endParaRPr lang="en-US" dirty="0"/>
          </a:p>
        </p:txBody>
      </p:sp>
      <p:sp>
        <p:nvSpPr>
          <p:cNvPr id="4" name="Slide Number Placeholder 3"/>
          <p:cNvSpPr>
            <a:spLocks noGrp="1"/>
          </p:cNvSpPr>
          <p:nvPr>
            <p:ph type="sldNum" sz="quarter" idx="10"/>
          </p:nvPr>
        </p:nvSpPr>
        <p:spPr/>
        <p:txBody>
          <a:bodyPr/>
          <a:lstStyle/>
          <a:p>
            <a:fld id="{A29ED1B5-A01A-4CE4-A889-75F275426258}" type="slidenum">
              <a:rPr lang="en-US" smtClean="0"/>
              <a:t>23</a:t>
            </a:fld>
            <a:endParaRPr lang="en-US" dirty="0"/>
          </a:p>
        </p:txBody>
      </p:sp>
    </p:spTree>
    <p:extLst>
      <p:ext uri="{BB962C8B-B14F-4D97-AF65-F5344CB8AC3E}">
        <p14:creationId xmlns:p14="http://schemas.microsoft.com/office/powerpoint/2010/main" val="2793063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9ED1B5-A01A-4CE4-A889-75F275426258}" type="slidenum">
              <a:rPr lang="en-US" smtClean="0"/>
              <a:t>24</a:t>
            </a:fld>
            <a:endParaRPr lang="en-US" dirty="0"/>
          </a:p>
        </p:txBody>
      </p:sp>
    </p:spTree>
    <p:extLst>
      <p:ext uri="{BB962C8B-B14F-4D97-AF65-F5344CB8AC3E}">
        <p14:creationId xmlns:p14="http://schemas.microsoft.com/office/powerpoint/2010/main" val="15165235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likely a disconnect in the data (specifically the child ID) between KIDS and eWiSACWIS. Verify with KIDS what person ID they have for the child represented in eWiSACWIS. It’s possible the interface isn’t occurring because KIDS can’t find the child due to an incorrect person ID. </a:t>
            </a:r>
          </a:p>
          <a:p>
            <a:endParaRPr lang="en-US" dirty="0"/>
          </a:p>
        </p:txBody>
      </p:sp>
      <p:sp>
        <p:nvSpPr>
          <p:cNvPr id="4" name="Slide Number Placeholder 3"/>
          <p:cNvSpPr>
            <a:spLocks noGrp="1"/>
          </p:cNvSpPr>
          <p:nvPr>
            <p:ph type="sldNum" sz="quarter" idx="10"/>
          </p:nvPr>
        </p:nvSpPr>
        <p:spPr/>
        <p:txBody>
          <a:bodyPr/>
          <a:lstStyle/>
          <a:p>
            <a:fld id="{A29ED1B5-A01A-4CE4-A889-75F275426258}" type="slidenum">
              <a:rPr lang="en-US" smtClean="0"/>
              <a:t>25</a:t>
            </a:fld>
            <a:endParaRPr lang="en-US" dirty="0"/>
          </a:p>
        </p:txBody>
      </p:sp>
    </p:spTree>
    <p:extLst>
      <p:ext uri="{BB962C8B-B14F-4D97-AF65-F5344CB8AC3E}">
        <p14:creationId xmlns:p14="http://schemas.microsoft.com/office/powerpoint/2010/main" val="34650532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9ED1B5-A01A-4CE4-A889-75F275426258}" type="slidenum">
              <a:rPr lang="en-US" smtClean="0"/>
              <a:t>26</a:t>
            </a:fld>
            <a:endParaRPr lang="en-US" dirty="0"/>
          </a:p>
        </p:txBody>
      </p:sp>
    </p:spTree>
    <p:extLst>
      <p:ext uri="{BB962C8B-B14F-4D97-AF65-F5344CB8AC3E}">
        <p14:creationId xmlns:p14="http://schemas.microsoft.com/office/powerpoint/2010/main" val="12805315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9ED1B5-A01A-4CE4-A889-75F275426258}" type="slidenum">
              <a:rPr lang="en-US" smtClean="0"/>
              <a:t>27</a:t>
            </a:fld>
            <a:endParaRPr lang="en-US" dirty="0"/>
          </a:p>
        </p:txBody>
      </p:sp>
    </p:spTree>
    <p:extLst>
      <p:ext uri="{BB962C8B-B14F-4D97-AF65-F5344CB8AC3E}">
        <p14:creationId xmlns:p14="http://schemas.microsoft.com/office/powerpoint/2010/main" val="35914551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06481" lvl="1" indent="-349415">
              <a:spcAft>
                <a:spcPts val="611"/>
              </a:spcAft>
              <a:buSzPct val="120000"/>
              <a:buFont typeface="Arial" panose="020B0604020202020204" pitchFamily="34" charset="0"/>
              <a:buChar char="•"/>
            </a:pPr>
            <a:r>
              <a:rPr lang="en-US" sz="2400" dirty="0">
                <a:solidFill>
                  <a:srgbClr val="0065A4"/>
                </a:solidFill>
                <a:latin typeface="Georgia" charset="0"/>
                <a:cs typeface="Arial" charset="0"/>
              </a:rPr>
              <a:t>SSI benefits are income-based.  To continue receiving SSI, a beneficiary must not have resources worth more than $2,000.  Once the trust account balance exceeds $2,000, the child is no longer eligible to receive benefits.  The amount was reduced over the years to limit the instances of a child going over the $2,000 mark and, therefore, becoming ineligible.</a:t>
            </a:r>
          </a:p>
          <a:p>
            <a:pPr marL="1514132" lvl="2" indent="-349415">
              <a:spcAft>
                <a:spcPts val="611"/>
              </a:spcAft>
              <a:buSzPct val="120000"/>
              <a:buFont typeface="Arial" panose="020B0604020202020204" pitchFamily="34" charset="0"/>
              <a:buChar char="•"/>
            </a:pPr>
            <a:r>
              <a:rPr lang="en-US" sz="2400" dirty="0">
                <a:solidFill>
                  <a:srgbClr val="0065A4"/>
                </a:solidFill>
                <a:latin typeface="Georgia" charset="0"/>
                <a:cs typeface="Arial" charset="0"/>
              </a:rPr>
              <a:t>Any SSI benefits received after the trust account exceeds the $2,000 limit will be considered an overpayment and will need to be repaid.</a:t>
            </a:r>
          </a:p>
          <a:p>
            <a:endParaRPr lang="en-US" dirty="0"/>
          </a:p>
        </p:txBody>
      </p:sp>
      <p:sp>
        <p:nvSpPr>
          <p:cNvPr id="4" name="Slide Number Placeholder 3"/>
          <p:cNvSpPr>
            <a:spLocks noGrp="1"/>
          </p:cNvSpPr>
          <p:nvPr>
            <p:ph type="sldNum" sz="quarter" idx="10"/>
          </p:nvPr>
        </p:nvSpPr>
        <p:spPr/>
        <p:txBody>
          <a:bodyPr/>
          <a:lstStyle/>
          <a:p>
            <a:fld id="{A29ED1B5-A01A-4CE4-A889-75F275426258}" type="slidenum">
              <a:rPr lang="en-US" smtClean="0"/>
              <a:t>28</a:t>
            </a:fld>
            <a:endParaRPr lang="en-US" dirty="0"/>
          </a:p>
        </p:txBody>
      </p:sp>
    </p:spTree>
    <p:extLst>
      <p:ext uri="{BB962C8B-B14F-4D97-AF65-F5344CB8AC3E}">
        <p14:creationId xmlns:p14="http://schemas.microsoft.com/office/powerpoint/2010/main" val="20327119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9ED1B5-A01A-4CE4-A889-75F275426258}" type="slidenum">
              <a:rPr lang="en-US" smtClean="0"/>
              <a:t>29</a:t>
            </a:fld>
            <a:endParaRPr lang="en-US" dirty="0"/>
          </a:p>
        </p:txBody>
      </p:sp>
    </p:spTree>
    <p:extLst>
      <p:ext uri="{BB962C8B-B14F-4D97-AF65-F5344CB8AC3E}">
        <p14:creationId xmlns:p14="http://schemas.microsoft.com/office/powerpoint/2010/main" val="601747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Financial</a:t>
            </a:r>
            <a:r>
              <a:rPr lang="en-US" b="1" baseline="0" dirty="0" smtClean="0"/>
              <a:t> interface</a:t>
            </a:r>
          </a:p>
          <a:p>
            <a:r>
              <a:rPr lang="en-US" baseline="0" dirty="0" smtClean="0"/>
              <a:t>Two-way interface/file exchange between eWiSACWIS and the County</a:t>
            </a:r>
          </a:p>
          <a:p>
            <a:r>
              <a:rPr lang="en-US" baseline="0" dirty="0" smtClean="0"/>
              <a:t>eWiSACWIS sends provider and payment information to the County.</a:t>
            </a:r>
          </a:p>
          <a:p>
            <a:r>
              <a:rPr lang="en-US" baseline="0" dirty="0" smtClean="0"/>
              <a:t>The County sends back check numbers and dates to eWiSACWIS.</a:t>
            </a:r>
          </a:p>
          <a:p>
            <a:endParaRPr lang="en-US" b="1" baseline="0" dirty="0" smtClean="0"/>
          </a:p>
          <a:p>
            <a:r>
              <a:rPr lang="en-US" b="1" baseline="0" dirty="0" smtClean="0"/>
              <a:t>REPL = replication database</a:t>
            </a:r>
          </a:p>
          <a:p>
            <a:r>
              <a:rPr lang="en-US" baseline="0" dirty="0" smtClean="0"/>
              <a:t>One-way transfer from eWiSACWIS to the County. A subset of the production eWiSACWIS tables are replicated to the county locations for reporting and financial interface processing on a nightly basis.</a:t>
            </a:r>
          </a:p>
          <a:p>
            <a:pPr marL="171450" indent="-171450">
              <a:buFont typeface="Arial" panose="020B0604020202020204" pitchFamily="34" charset="0"/>
              <a:buChar char="•"/>
            </a:pPr>
            <a:r>
              <a:rPr lang="en-US" baseline="0" dirty="0" smtClean="0"/>
              <a:t>Only about 10-15 counties use REPL</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29ED1B5-A01A-4CE4-A889-75F275426258}" type="slidenum">
              <a:rPr lang="en-US" smtClean="0"/>
              <a:t>3</a:t>
            </a:fld>
            <a:endParaRPr lang="en-US" dirty="0"/>
          </a:p>
        </p:txBody>
      </p:sp>
    </p:spTree>
    <p:extLst>
      <p:ext uri="{BB962C8B-B14F-4D97-AF65-F5344CB8AC3E}">
        <p14:creationId xmlns:p14="http://schemas.microsoft.com/office/powerpoint/2010/main" val="28932331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‘On Hold’ </a:t>
            </a:r>
            <a:r>
              <a:rPr lang="en-US" sz="1000" dirty="0" smtClean="0"/>
              <a:t>feature for benefits continuing to come in even</a:t>
            </a:r>
            <a:r>
              <a:rPr lang="en-US" sz="1000" baseline="0" dirty="0" smtClean="0"/>
              <a:t> though child is no longer in case and cost of care balance is zero:</a:t>
            </a:r>
          </a:p>
          <a:p>
            <a:r>
              <a:rPr lang="en-US" sz="1000" b="0" i="0" u="none" strike="noStrike" kern="1200" baseline="0" dirty="0" smtClean="0">
                <a:solidFill>
                  <a:schemeClr val="tx1"/>
                </a:solidFill>
                <a:latin typeface="+mn-lt"/>
                <a:ea typeface="+mn-ea"/>
                <a:cs typeface="+mn-cs"/>
              </a:rPr>
              <a:t>The purpose of this function is to allow Trust Account Managers to tell the draw down batches to ignore any refunds of a certain type. </a:t>
            </a:r>
          </a:p>
          <a:p>
            <a:endParaRPr lang="en-US" sz="1000" b="0" i="0" u="none" strike="noStrike" kern="1200" baseline="0" dirty="0" smtClean="0">
              <a:solidFill>
                <a:schemeClr val="tx1"/>
              </a:solidFill>
              <a:latin typeface="+mn-lt"/>
              <a:ea typeface="+mn-ea"/>
              <a:cs typeface="+mn-cs"/>
            </a:endParaRPr>
          </a:p>
          <a:p>
            <a:r>
              <a:rPr lang="en-US" sz="1000" b="0" i="0" u="none" strike="noStrike" kern="1200" baseline="0" dirty="0" smtClean="0">
                <a:solidFill>
                  <a:schemeClr val="tx1"/>
                </a:solidFill>
                <a:latin typeface="+mn-lt"/>
                <a:ea typeface="+mn-ea"/>
                <a:cs typeface="+mn-cs"/>
              </a:rPr>
              <a:t>One must remember that placing a benefit “On Hold” will stop draw downs from taking place against any refunds that have come in for that type. Therefore, if those refunds remain in the Trust Account (i.e. Are not withdrawn out), then the Trust Account, by virtue of not being able to draw down those refunds, will begin to accrue a balance. If that balance exceeds the Maximum Balance allotted ($1500.00), the Trust Account will be flagged as being Over the Limit. </a:t>
            </a:r>
          </a:p>
          <a:p>
            <a:endParaRPr lang="en-US" sz="1000" b="0" i="0" u="none" strike="noStrike" kern="1200" baseline="0" dirty="0" smtClean="0">
              <a:solidFill>
                <a:schemeClr val="tx1"/>
              </a:solidFill>
              <a:latin typeface="+mn-lt"/>
              <a:ea typeface="+mn-ea"/>
              <a:cs typeface="+mn-cs"/>
            </a:endParaRPr>
          </a:p>
          <a:p>
            <a:r>
              <a:rPr lang="en-US" sz="1000" b="0" i="0" u="none" strike="noStrike" kern="1200" baseline="0" dirty="0" smtClean="0">
                <a:solidFill>
                  <a:schemeClr val="tx1"/>
                </a:solidFill>
                <a:latin typeface="+mn-lt"/>
                <a:ea typeface="+mn-ea"/>
                <a:cs typeface="+mn-cs"/>
              </a:rPr>
              <a:t>No reimbursements will occur against a benefit record that is placed on hold.  Placing a benefit on hold may be necessary if another department or agency supersedes the claiming of the benefit and the county wants to ensure that these monies are not being used to offset their cost of care.</a:t>
            </a:r>
            <a:endParaRPr lang="en-US" sz="1000" dirty="0"/>
          </a:p>
        </p:txBody>
      </p:sp>
      <p:sp>
        <p:nvSpPr>
          <p:cNvPr id="4" name="Slide Number Placeholder 3"/>
          <p:cNvSpPr>
            <a:spLocks noGrp="1"/>
          </p:cNvSpPr>
          <p:nvPr>
            <p:ph type="sldNum" sz="quarter" idx="10"/>
          </p:nvPr>
        </p:nvSpPr>
        <p:spPr/>
        <p:txBody>
          <a:bodyPr/>
          <a:lstStyle/>
          <a:p>
            <a:fld id="{A29ED1B5-A01A-4CE4-A889-75F275426258}" type="slidenum">
              <a:rPr lang="en-US" smtClean="0"/>
              <a:t>30</a:t>
            </a:fld>
            <a:endParaRPr lang="en-US" dirty="0"/>
          </a:p>
        </p:txBody>
      </p:sp>
    </p:spTree>
    <p:extLst>
      <p:ext uri="{BB962C8B-B14F-4D97-AF65-F5344CB8AC3E}">
        <p14:creationId xmlns:p14="http://schemas.microsoft.com/office/powerpoint/2010/main" val="1278264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9ED1B5-A01A-4CE4-A889-75F275426258}" type="slidenum">
              <a:rPr lang="en-US" smtClean="0"/>
              <a:t>31</a:t>
            </a:fld>
            <a:endParaRPr lang="en-US" dirty="0"/>
          </a:p>
        </p:txBody>
      </p:sp>
    </p:spTree>
    <p:extLst>
      <p:ext uri="{BB962C8B-B14F-4D97-AF65-F5344CB8AC3E}">
        <p14:creationId xmlns:p14="http://schemas.microsoft.com/office/powerpoint/2010/main" val="40333664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 of reports that can be helpful when dealing with trust accounts.</a:t>
            </a:r>
          </a:p>
          <a:p>
            <a:endParaRPr lang="en-US" dirty="0" smtClean="0"/>
          </a:p>
          <a:p>
            <a:r>
              <a:rPr lang="en-US" dirty="0" smtClean="0"/>
              <a:t>Descriptions</a:t>
            </a:r>
            <a:r>
              <a:rPr lang="en-US" baseline="0" dirty="0" smtClean="0"/>
              <a:t> of reports can be found at the URL on the screen.</a:t>
            </a:r>
          </a:p>
          <a:p>
            <a:endParaRPr lang="en-US" baseline="0" dirty="0" smtClean="0"/>
          </a:p>
          <a:p>
            <a:r>
              <a:rPr lang="en-US" baseline="0" dirty="0" smtClean="0"/>
              <a:t>County security delegate can grant access to reports.</a:t>
            </a:r>
            <a:endParaRPr lang="en-US" dirty="0"/>
          </a:p>
        </p:txBody>
      </p:sp>
      <p:sp>
        <p:nvSpPr>
          <p:cNvPr id="4" name="Slide Number Placeholder 3"/>
          <p:cNvSpPr>
            <a:spLocks noGrp="1"/>
          </p:cNvSpPr>
          <p:nvPr>
            <p:ph type="sldNum" sz="quarter" idx="10"/>
          </p:nvPr>
        </p:nvSpPr>
        <p:spPr/>
        <p:txBody>
          <a:bodyPr/>
          <a:lstStyle/>
          <a:p>
            <a:fld id="{A29ED1B5-A01A-4CE4-A889-75F275426258}" type="slidenum">
              <a:rPr lang="en-US" smtClean="0"/>
              <a:t>32</a:t>
            </a:fld>
            <a:endParaRPr lang="en-US" dirty="0"/>
          </a:p>
        </p:txBody>
      </p:sp>
    </p:spTree>
    <p:extLst>
      <p:ext uri="{BB962C8B-B14F-4D97-AF65-F5344CB8AC3E}">
        <p14:creationId xmlns:p14="http://schemas.microsoft.com/office/powerpoint/2010/main" val="34046449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common reason is a mismatch</a:t>
            </a:r>
            <a:r>
              <a:rPr lang="en-US" baseline="0" dirty="0" smtClean="0"/>
              <a:t> of IDs or names.  You will likely need to touch base with KIDS (child support) staff to determine the reason and how to remedy.</a:t>
            </a:r>
            <a:endParaRPr lang="en-US" dirty="0"/>
          </a:p>
        </p:txBody>
      </p:sp>
      <p:sp>
        <p:nvSpPr>
          <p:cNvPr id="4" name="Slide Number Placeholder 3"/>
          <p:cNvSpPr>
            <a:spLocks noGrp="1"/>
          </p:cNvSpPr>
          <p:nvPr>
            <p:ph type="sldNum" sz="quarter" idx="10"/>
          </p:nvPr>
        </p:nvSpPr>
        <p:spPr/>
        <p:txBody>
          <a:bodyPr/>
          <a:lstStyle/>
          <a:p>
            <a:fld id="{A29ED1B5-A01A-4CE4-A889-75F275426258}" type="slidenum">
              <a:rPr lang="en-US" smtClean="0"/>
              <a:t>33</a:t>
            </a:fld>
            <a:endParaRPr lang="en-US" dirty="0"/>
          </a:p>
        </p:txBody>
      </p:sp>
    </p:spTree>
    <p:extLst>
      <p:ext uri="{BB962C8B-B14F-4D97-AF65-F5344CB8AC3E}">
        <p14:creationId xmlns:p14="http://schemas.microsoft.com/office/powerpoint/2010/main" val="38486813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t>
            </a:r>
            <a:r>
              <a:rPr lang="en-US" dirty="0"/>
              <a:t>an overpayment occurs, it is immediately factored into the IV-E claiming calculation. This means that one should assess the status of the overpayment to determine if it is truly an overpayment. If there was an error in the creation of the overpayment, then the overpayment should be immediately cancelled since it is being incorrectly factored into the IV-E claiming calculation. </a:t>
            </a:r>
          </a:p>
          <a:p>
            <a:endParaRPr lang="en-US" dirty="0"/>
          </a:p>
          <a:p>
            <a:r>
              <a:rPr lang="en-US" dirty="0"/>
              <a:t>Reminder about how intertwined with trust accounts?  If payment made with trust money, overpayment occurs, overpayment is repaid, may need to adjust the account once receive repayment.</a:t>
            </a:r>
          </a:p>
          <a:p>
            <a:endParaRPr lang="en-US" dirty="0"/>
          </a:p>
        </p:txBody>
      </p:sp>
      <p:sp>
        <p:nvSpPr>
          <p:cNvPr id="4" name="Slide Number Placeholder 3"/>
          <p:cNvSpPr>
            <a:spLocks noGrp="1"/>
          </p:cNvSpPr>
          <p:nvPr>
            <p:ph type="sldNum" sz="quarter" idx="10"/>
          </p:nvPr>
        </p:nvSpPr>
        <p:spPr/>
        <p:txBody>
          <a:bodyPr/>
          <a:lstStyle/>
          <a:p>
            <a:fld id="{A29ED1B5-A01A-4CE4-A889-75F275426258}" type="slidenum">
              <a:rPr lang="en-US" smtClean="0"/>
              <a:t>34</a:t>
            </a:fld>
            <a:endParaRPr lang="en-US" dirty="0"/>
          </a:p>
        </p:txBody>
      </p:sp>
    </p:spTree>
    <p:extLst>
      <p:ext uri="{BB962C8B-B14F-4D97-AF65-F5344CB8AC3E}">
        <p14:creationId xmlns:p14="http://schemas.microsoft.com/office/powerpoint/2010/main" val="42783711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Outstanding = not yet repaid</a:t>
            </a:r>
            <a:endParaRPr lang="en-US" dirty="0"/>
          </a:p>
        </p:txBody>
      </p:sp>
      <p:sp>
        <p:nvSpPr>
          <p:cNvPr id="4" name="Slide Number Placeholder 3"/>
          <p:cNvSpPr>
            <a:spLocks noGrp="1"/>
          </p:cNvSpPr>
          <p:nvPr>
            <p:ph type="sldNum" sz="quarter" idx="10"/>
          </p:nvPr>
        </p:nvSpPr>
        <p:spPr/>
        <p:txBody>
          <a:bodyPr/>
          <a:lstStyle/>
          <a:p>
            <a:fld id="{A29ED1B5-A01A-4CE4-A889-75F275426258}" type="slidenum">
              <a:rPr lang="en-US" smtClean="0"/>
              <a:t>35</a:t>
            </a:fld>
            <a:endParaRPr lang="en-US" dirty="0"/>
          </a:p>
        </p:txBody>
      </p:sp>
    </p:spTree>
    <p:extLst>
      <p:ext uri="{BB962C8B-B14F-4D97-AF65-F5344CB8AC3E}">
        <p14:creationId xmlns:p14="http://schemas.microsoft.com/office/powerpoint/2010/main" val="18686303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9ED1B5-A01A-4CE4-A889-75F275426258}" type="slidenum">
              <a:rPr lang="en-US" smtClean="0"/>
              <a:t>36</a:t>
            </a:fld>
            <a:endParaRPr lang="en-US" dirty="0"/>
          </a:p>
        </p:txBody>
      </p:sp>
    </p:spTree>
    <p:extLst>
      <p:ext uri="{BB962C8B-B14F-4D97-AF65-F5344CB8AC3E}">
        <p14:creationId xmlns:p14="http://schemas.microsoft.com/office/powerpoint/2010/main" val="18882510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Provider Repayment</a:t>
            </a:r>
            <a:r>
              <a:rPr lang="en-US" baseline="0" dirty="0" smtClean="0"/>
              <a:t> Method is county-specific</a:t>
            </a:r>
            <a:endParaRPr lang="en-US" dirty="0"/>
          </a:p>
        </p:txBody>
      </p:sp>
      <p:sp>
        <p:nvSpPr>
          <p:cNvPr id="4" name="Slide Number Placeholder 3"/>
          <p:cNvSpPr>
            <a:spLocks noGrp="1"/>
          </p:cNvSpPr>
          <p:nvPr>
            <p:ph type="sldNum" sz="quarter" idx="10"/>
          </p:nvPr>
        </p:nvSpPr>
        <p:spPr/>
        <p:txBody>
          <a:bodyPr/>
          <a:lstStyle/>
          <a:p>
            <a:fld id="{A29ED1B5-A01A-4CE4-A889-75F275426258}" type="slidenum">
              <a:rPr lang="en-US" smtClean="0"/>
              <a:t>37</a:t>
            </a:fld>
            <a:endParaRPr lang="en-US" dirty="0"/>
          </a:p>
        </p:txBody>
      </p:sp>
    </p:spTree>
    <p:extLst>
      <p:ext uri="{BB962C8B-B14F-4D97-AF65-F5344CB8AC3E}">
        <p14:creationId xmlns:p14="http://schemas.microsoft.com/office/powerpoint/2010/main" val="19092482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9ED1B5-A01A-4CE4-A889-75F275426258}" type="slidenum">
              <a:rPr lang="en-US" smtClean="0"/>
              <a:t>38</a:t>
            </a:fld>
            <a:endParaRPr lang="en-US" dirty="0"/>
          </a:p>
        </p:txBody>
      </p:sp>
    </p:spTree>
    <p:extLst>
      <p:ext uri="{BB962C8B-B14F-4D97-AF65-F5344CB8AC3E}">
        <p14:creationId xmlns:p14="http://schemas.microsoft.com/office/powerpoint/2010/main" val="23117978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dirty="0"/>
              <a:t>check that remains In Process has not had a check number or check date applied to it. This check and its associated payments are not being included in our IV-E calculations. These monies will not be reimbursed when the Trust Account Draw Down batches run. </a:t>
            </a:r>
            <a:endParaRPr lang="en-US" dirty="0" smtClean="0"/>
          </a:p>
          <a:p>
            <a:endParaRPr lang="en-US" dirty="0" smtClean="0"/>
          </a:p>
          <a:p>
            <a:r>
              <a:rPr lang="en-US" dirty="0" smtClean="0"/>
              <a:t>Manual:</a:t>
            </a:r>
          </a:p>
          <a:p>
            <a:r>
              <a:rPr lang="en-US" dirty="0" smtClean="0"/>
              <a:t>Financial</a:t>
            </a:r>
            <a:r>
              <a:rPr lang="en-US" baseline="0" dirty="0" smtClean="0"/>
              <a:t> </a:t>
            </a:r>
            <a:r>
              <a:rPr lang="en-US" baseline="0" dirty="0" smtClean="0">
                <a:sym typeface="Wingdings" panose="05000000000000000000" pitchFamily="2" charset="2"/>
              </a:rPr>
              <a:t> Checks and Payments  Check Number Recording</a:t>
            </a:r>
            <a:endParaRPr lang="en-US" dirty="0"/>
          </a:p>
        </p:txBody>
      </p:sp>
      <p:sp>
        <p:nvSpPr>
          <p:cNvPr id="4" name="Slide Number Placeholder 3"/>
          <p:cNvSpPr>
            <a:spLocks noGrp="1"/>
          </p:cNvSpPr>
          <p:nvPr>
            <p:ph type="sldNum" sz="quarter" idx="10"/>
          </p:nvPr>
        </p:nvSpPr>
        <p:spPr/>
        <p:txBody>
          <a:bodyPr/>
          <a:lstStyle/>
          <a:p>
            <a:fld id="{A29ED1B5-A01A-4CE4-A889-75F275426258}" type="slidenum">
              <a:rPr lang="en-US" smtClean="0"/>
              <a:t>39</a:t>
            </a:fld>
            <a:endParaRPr lang="en-US" dirty="0"/>
          </a:p>
        </p:txBody>
      </p:sp>
    </p:spTree>
    <p:extLst>
      <p:ext uri="{BB962C8B-B14F-4D97-AF65-F5344CB8AC3E}">
        <p14:creationId xmlns:p14="http://schemas.microsoft.com/office/powerpoint/2010/main" val="1696094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Retiring</a:t>
            </a:r>
            <a:r>
              <a:rPr lang="en-US" baseline="0" dirty="0" smtClean="0"/>
              <a:t> VPN and moving to </a:t>
            </a:r>
            <a:r>
              <a:rPr lang="en-US" baseline="0" dirty="0" smtClean="0"/>
              <a:t>FTP</a:t>
            </a:r>
          </a:p>
          <a:p>
            <a:endParaRPr lang="en-US" baseline="0" dirty="0" smtClean="0"/>
          </a:p>
          <a:p>
            <a:r>
              <a:rPr lang="en-US" baseline="0" dirty="0" smtClean="0"/>
              <a:t>Ask if anyone is interested in going first  - indicate on sign-in sheet or come talk to me after</a:t>
            </a:r>
            <a:endParaRPr lang="en-US" dirty="0"/>
          </a:p>
        </p:txBody>
      </p:sp>
      <p:sp>
        <p:nvSpPr>
          <p:cNvPr id="4" name="Slide Number Placeholder 3"/>
          <p:cNvSpPr>
            <a:spLocks noGrp="1"/>
          </p:cNvSpPr>
          <p:nvPr>
            <p:ph type="sldNum" sz="quarter" idx="10"/>
          </p:nvPr>
        </p:nvSpPr>
        <p:spPr/>
        <p:txBody>
          <a:bodyPr/>
          <a:lstStyle/>
          <a:p>
            <a:fld id="{A29ED1B5-A01A-4CE4-A889-75F275426258}" type="slidenum">
              <a:rPr lang="en-US" smtClean="0"/>
              <a:t>4</a:t>
            </a:fld>
            <a:endParaRPr lang="en-US" dirty="0"/>
          </a:p>
        </p:txBody>
      </p:sp>
    </p:spTree>
    <p:extLst>
      <p:ext uri="{BB962C8B-B14F-4D97-AF65-F5344CB8AC3E}">
        <p14:creationId xmlns:p14="http://schemas.microsoft.com/office/powerpoint/2010/main" val="23497595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9ED1B5-A01A-4CE4-A889-75F275426258}" type="slidenum">
              <a:rPr lang="en-US" smtClean="0"/>
              <a:t>40</a:t>
            </a:fld>
            <a:endParaRPr lang="en-US" dirty="0"/>
          </a:p>
        </p:txBody>
      </p:sp>
    </p:spTree>
    <p:extLst>
      <p:ext uri="{BB962C8B-B14F-4D97-AF65-F5344CB8AC3E}">
        <p14:creationId xmlns:p14="http://schemas.microsoft.com/office/powerpoint/2010/main" val="32605610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9ED1B5-A01A-4CE4-A889-75F275426258}" type="slidenum">
              <a:rPr lang="en-US" smtClean="0"/>
              <a:t>41</a:t>
            </a:fld>
            <a:endParaRPr lang="en-US" dirty="0"/>
          </a:p>
        </p:txBody>
      </p:sp>
    </p:spTree>
    <p:extLst>
      <p:ext uri="{BB962C8B-B14F-4D97-AF65-F5344CB8AC3E}">
        <p14:creationId xmlns:p14="http://schemas.microsoft.com/office/powerpoint/2010/main" val="33403688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9ED1B5-A01A-4CE4-A889-75F275426258}" type="slidenum">
              <a:rPr lang="en-US" smtClean="0"/>
              <a:t>42</a:t>
            </a:fld>
            <a:endParaRPr lang="en-US" dirty="0"/>
          </a:p>
        </p:txBody>
      </p:sp>
    </p:spTree>
    <p:extLst>
      <p:ext uri="{BB962C8B-B14F-4D97-AF65-F5344CB8AC3E}">
        <p14:creationId xmlns:p14="http://schemas.microsoft.com/office/powerpoint/2010/main" val="31709525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9ED1B5-A01A-4CE4-A889-75F275426258}" type="slidenum">
              <a:rPr lang="en-US" smtClean="0"/>
              <a:t>43</a:t>
            </a:fld>
            <a:endParaRPr lang="en-US" dirty="0"/>
          </a:p>
        </p:txBody>
      </p:sp>
    </p:spTree>
    <p:extLst>
      <p:ext uri="{BB962C8B-B14F-4D97-AF65-F5344CB8AC3E}">
        <p14:creationId xmlns:p14="http://schemas.microsoft.com/office/powerpoint/2010/main" val="32646658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9ED1B5-A01A-4CE4-A889-75F275426258}" type="slidenum">
              <a:rPr lang="en-US" smtClean="0"/>
              <a:t>44</a:t>
            </a:fld>
            <a:endParaRPr lang="en-US" dirty="0"/>
          </a:p>
        </p:txBody>
      </p:sp>
    </p:spTree>
    <p:extLst>
      <p:ext uri="{BB962C8B-B14F-4D97-AF65-F5344CB8AC3E}">
        <p14:creationId xmlns:p14="http://schemas.microsoft.com/office/powerpoint/2010/main" val="5914206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9ED1B5-A01A-4CE4-A889-75F275426258}" type="slidenum">
              <a:rPr lang="en-US" smtClean="0"/>
              <a:t>45</a:t>
            </a:fld>
            <a:endParaRPr lang="en-US" dirty="0"/>
          </a:p>
        </p:txBody>
      </p:sp>
    </p:spTree>
    <p:extLst>
      <p:ext uri="{BB962C8B-B14F-4D97-AF65-F5344CB8AC3E}">
        <p14:creationId xmlns:p14="http://schemas.microsoft.com/office/powerpoint/2010/main" val="16981552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9ED1B5-A01A-4CE4-A889-75F275426258}" type="slidenum">
              <a:rPr lang="en-US" smtClean="0"/>
              <a:t>46</a:t>
            </a:fld>
            <a:endParaRPr lang="en-US" dirty="0"/>
          </a:p>
        </p:txBody>
      </p:sp>
    </p:spTree>
    <p:extLst>
      <p:ext uri="{BB962C8B-B14F-4D97-AF65-F5344CB8AC3E}">
        <p14:creationId xmlns:p14="http://schemas.microsoft.com/office/powerpoint/2010/main" val="40177856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9ED1B5-A01A-4CE4-A889-75F275426258}" type="slidenum">
              <a:rPr lang="en-US" smtClean="0"/>
              <a:t>47</a:t>
            </a:fld>
            <a:endParaRPr lang="en-US" dirty="0"/>
          </a:p>
        </p:txBody>
      </p:sp>
    </p:spTree>
    <p:extLst>
      <p:ext uri="{BB962C8B-B14F-4D97-AF65-F5344CB8AC3E}">
        <p14:creationId xmlns:p14="http://schemas.microsoft.com/office/powerpoint/2010/main" val="7278673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9ED1B5-A01A-4CE4-A889-75F275426258}" type="slidenum">
              <a:rPr lang="en-US" smtClean="0"/>
              <a:t>48</a:t>
            </a:fld>
            <a:endParaRPr lang="en-US" dirty="0"/>
          </a:p>
        </p:txBody>
      </p:sp>
    </p:spTree>
    <p:extLst>
      <p:ext uri="{BB962C8B-B14F-4D97-AF65-F5344CB8AC3E}">
        <p14:creationId xmlns:p14="http://schemas.microsoft.com/office/powerpoint/2010/main" val="1793037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The Trust Account Module was developed to track county costs of care and the refunds (Child Support, SSI, SSA, Waiver contributions, etc.) that come into the county to offset those costs. The net result of the costs of care less the refunds determines the amount that the county uses in their claiming calculations to the Federal Government. Trust Account information is child and county specific. When you view a child's Trust Account, you will be looking at all of a county's costs of care for that child across all cases. </a:t>
            </a:r>
          </a:p>
          <a:p>
            <a:endParaRPr lang="en-US" sz="1000" dirty="0"/>
          </a:p>
          <a:p>
            <a:pPr defTabSz="931774">
              <a:defRPr/>
            </a:pPr>
            <a:r>
              <a:rPr lang="en-US" sz="1000" baseline="0" dirty="0" smtClean="0"/>
              <a:t>We know you have a bank account in your county where you’re keeping the trust account money and you probably have a ledger in a different system where you’re keeping track of that money, but you also have to keep track of it within eWiSACWIS.  If you’re not currently documenting trust account deposits in eWiSACWIS, you need to start documenting them so that the state can better ensure their IV-E claims are accurate.</a:t>
            </a:r>
          </a:p>
          <a:p>
            <a:pPr defTabSz="931774">
              <a:defRPr/>
            </a:pPr>
            <a:endParaRPr lang="en-US" sz="1000" baseline="0" dirty="0" smtClean="0"/>
          </a:p>
          <a:p>
            <a:r>
              <a:rPr lang="en-US" sz="1000" baseline="0" dirty="0" smtClean="0"/>
              <a:t>When a kid comes into care – when the first placement is documented – eWiSACWIS creates a trust account for the child automatically.  May not show up right away – need to wait for the batch job to run.</a:t>
            </a:r>
          </a:p>
          <a:p>
            <a:endParaRPr lang="en-US" sz="1000" baseline="0" dirty="0" smtClean="0"/>
          </a:p>
          <a:p>
            <a:r>
              <a:rPr lang="en-US" sz="1000" baseline="0" dirty="0" smtClean="0"/>
              <a:t>In some counties, there are a number of trust accounts sitting out there for kids who were in care years ago, especially for kids in care prior to the process was put in place in eWiSACWIS to automatically adjust cost of care each month.  There’s a method for doing manual adjustments in eWiSACWIS to bring the balance down to zero if you know the money was applied to the kid’s cost of care (Ledger &gt; Create &gt; Type = Withdrawal, Detail = Adjustment).</a:t>
            </a:r>
          </a:p>
          <a:p>
            <a:pPr defTabSz="931774">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29ED1B5-A01A-4CE4-A889-75F275426258}" type="slidenum">
              <a:rPr lang="en-US" smtClean="0"/>
              <a:t>5</a:t>
            </a:fld>
            <a:endParaRPr lang="en-US" dirty="0"/>
          </a:p>
        </p:txBody>
      </p:sp>
    </p:spTree>
    <p:extLst>
      <p:ext uri="{BB962C8B-B14F-4D97-AF65-F5344CB8AC3E}">
        <p14:creationId xmlns:p14="http://schemas.microsoft.com/office/powerpoint/2010/main" val="1782136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aseline="0" dirty="0" smtClean="0"/>
              <a:t>Two types of trust accounts:</a:t>
            </a:r>
          </a:p>
          <a:p>
            <a:pPr marL="232943" indent="-232943" defTabSz="931774">
              <a:buFont typeface="Arial" charset="0"/>
              <a:buAutoNum type="arabicPeriod"/>
              <a:defRPr/>
            </a:pPr>
            <a:r>
              <a:rPr lang="en-US" sz="1000" baseline="0" dirty="0" smtClean="0"/>
              <a:t>General trust accounts.  Created automatically for the child. </a:t>
            </a:r>
            <a:r>
              <a:rPr lang="en-US" sz="1000" dirty="0"/>
              <a:t>The General Account is the main trust account used to off-set the cost of care. This type of trust account holds all benefits (other than SSA payments that are received in a single payment for a period greater than six months) and will be the account from which the State will gather its reimbursable cost-of-care for that child and county. 	</a:t>
            </a:r>
            <a:endParaRPr lang="en-US" sz="1000" baseline="0" dirty="0" smtClean="0"/>
          </a:p>
          <a:p>
            <a:pPr marL="232943" indent="-232943" defTabSz="931774">
              <a:buFont typeface="Arial" charset="0"/>
              <a:buAutoNum type="arabicPeriod"/>
              <a:defRPr/>
            </a:pPr>
            <a:r>
              <a:rPr lang="en-US" sz="1000" baseline="0" dirty="0" smtClean="0"/>
              <a:t>Dedicated trust accounts.  Dedicated trust accounts should be established when you get a payment and you’re not quite ready to apply it or you’re not sure how to break it up. While you’re waiting for the breakdown from the feds, the money needs to be held in the dedicated trust account.  Once you get the breakdown, move it in to the general account and eWiSACWIS will apply it to cost of care accordingly.</a:t>
            </a:r>
          </a:p>
          <a:p>
            <a:r>
              <a:rPr lang="en-US" sz="1000" b="0" i="0" u="none" strike="noStrike" kern="1200" baseline="0" dirty="0" smtClean="0">
                <a:solidFill>
                  <a:schemeClr val="tx1"/>
                </a:solidFill>
                <a:latin typeface="+mn-lt"/>
                <a:ea typeface="+mn-ea"/>
                <a:cs typeface="+mn-cs"/>
              </a:rPr>
              <a:t>	The intent of dedicated TAs is to hold money that shouldn’t be applied to Cost of Care for a particular reason. </a:t>
            </a:r>
          </a:p>
          <a:p>
            <a:pPr marL="1543050" lvl="3" indent="-171450">
              <a:buFont typeface="Arial" panose="020B0604020202020204" pitchFamily="34" charset="0"/>
              <a:buChar char="•"/>
            </a:pPr>
            <a:r>
              <a:rPr lang="en-US" sz="1000" b="0" i="0" u="none" strike="noStrike" kern="1200" baseline="0" dirty="0" smtClean="0">
                <a:solidFill>
                  <a:schemeClr val="tx1"/>
                </a:solidFill>
                <a:latin typeface="+mn-lt"/>
                <a:ea typeface="+mn-ea"/>
                <a:cs typeface="+mn-cs"/>
              </a:rPr>
              <a:t>For example, you received a lump sum deposit from social security and you can’t determine what amount goes to what month. Thus all you can do is deposit the lump sump to the dedicated TA to “park it” until you get more info from Social Security. </a:t>
            </a:r>
          </a:p>
          <a:p>
            <a:pPr marL="1543050" lvl="3" indent="-171450">
              <a:buFont typeface="Arial" panose="020B0604020202020204" pitchFamily="34" charset="0"/>
              <a:buChar char="•"/>
            </a:pPr>
            <a:r>
              <a:rPr lang="en-US" sz="1000" b="0" i="0" u="none" strike="noStrike" kern="1200" baseline="0" dirty="0" smtClean="0">
                <a:solidFill>
                  <a:schemeClr val="tx1"/>
                </a:solidFill>
                <a:latin typeface="+mn-lt"/>
                <a:ea typeface="+mn-ea"/>
                <a:cs typeface="+mn-cs"/>
              </a:rPr>
              <a:t>Another example would be that you receive a check for another state for adoption assistance money, but you believe the amount is wrong so you deposit it to a dedicated TA to prevent it from being automatically applied to Cost of Care until you get verification the amount is correct. </a:t>
            </a:r>
          </a:p>
          <a:p>
            <a:pPr marL="1543050" lvl="3" indent="-171450">
              <a:buFont typeface="Arial" panose="020B0604020202020204" pitchFamily="34" charset="0"/>
              <a:buChar char="•"/>
            </a:pPr>
            <a:endParaRPr lang="en-US" sz="1000" b="0" i="0" u="none" strike="noStrike" kern="1200" baseline="0" dirty="0" smtClean="0">
              <a:solidFill>
                <a:schemeClr val="tx1"/>
              </a:solidFill>
              <a:latin typeface="+mn-lt"/>
              <a:ea typeface="+mn-ea"/>
              <a:cs typeface="+mn-cs"/>
            </a:endParaRPr>
          </a:p>
          <a:p>
            <a:pPr marL="1371600" lvl="3" indent="0">
              <a:buFont typeface="Arial" panose="020B0604020202020204" pitchFamily="34" charset="0"/>
              <a:buNone/>
            </a:pPr>
            <a:r>
              <a:rPr lang="en-US" sz="1000" b="0" i="0" u="none" strike="noStrike" kern="1200" baseline="0" dirty="0" smtClean="0">
                <a:solidFill>
                  <a:schemeClr val="tx1"/>
                </a:solidFill>
                <a:latin typeface="+mn-lt"/>
                <a:ea typeface="+mn-ea"/>
                <a:cs typeface="+mn-cs"/>
              </a:rPr>
              <a:t>Drawdowns always happen from the General TA. When you no longer need to hold funds you would move the money from the dedicated TA to the general TA to allow the drawdown batches to consider those deposits. In all honesty, very few counties open dedicated TAs anymore as they just don’t record the deposit in eWiSACWIS at all until they resolve the situation that is preventing them from making the deposit right away.</a:t>
            </a:r>
          </a:p>
          <a:p>
            <a:pPr marL="232943" indent="-232943" defTabSz="931774">
              <a:buFont typeface="Arial" charset="0"/>
              <a:buAutoNum type="arabicPeriod"/>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29ED1B5-A01A-4CE4-A889-75F275426258}" type="slidenum">
              <a:rPr lang="en-US" smtClean="0"/>
              <a:t>6</a:t>
            </a:fld>
            <a:endParaRPr lang="en-US" dirty="0"/>
          </a:p>
        </p:txBody>
      </p:sp>
    </p:spTree>
    <p:extLst>
      <p:ext uri="{BB962C8B-B14F-4D97-AF65-F5344CB8AC3E}">
        <p14:creationId xmlns:p14="http://schemas.microsoft.com/office/powerpoint/2010/main" val="465823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en-US" sz="1200" b="0" i="0" u="none" strike="noStrike" kern="1200" baseline="0" dirty="0" smtClean="0">
                <a:solidFill>
                  <a:schemeClr val="tx1"/>
                </a:solidFill>
                <a:latin typeface="+mn-lt"/>
                <a:ea typeface="+mn-ea"/>
                <a:cs typeface="+mn-cs"/>
              </a:rPr>
              <a:t>The Benefit Record tab provides a summary look of the Benefit types, the Social Security Number, the date the benefit became effective for the child, how the benefit is to be used, the hold status of a benefit, and the corresponding date the benefit was either placed on hold or released. Clicking on the Edit hyperlink will take you into the Maintain Benefit Record page for the corresponding benefit type. </a:t>
            </a:r>
          </a:p>
          <a:p>
            <a:pPr marL="0" lvl="0" indent="0">
              <a:buFontTx/>
              <a:buNone/>
            </a:pPr>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29ED1B5-A01A-4CE4-A889-75F275426258}" type="slidenum">
              <a:rPr lang="en-US" smtClean="0"/>
              <a:t>7</a:t>
            </a:fld>
            <a:endParaRPr lang="en-US" dirty="0"/>
          </a:p>
        </p:txBody>
      </p:sp>
    </p:spTree>
    <p:extLst>
      <p:ext uri="{BB962C8B-B14F-4D97-AF65-F5344CB8AC3E}">
        <p14:creationId xmlns:p14="http://schemas.microsoft.com/office/powerpoint/2010/main" val="2519985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en-US" baseline="0" dirty="0" smtClean="0"/>
              <a:t>To insert a new benefit type into the Benefit Record, click on the Insert button.  This will open the Maintain Benefit Record page. </a:t>
            </a:r>
            <a:endParaRPr lang="en-US" baseline="0" dirty="0" smtClean="0"/>
          </a:p>
        </p:txBody>
      </p:sp>
      <p:sp>
        <p:nvSpPr>
          <p:cNvPr id="4" name="Slide Number Placeholder 3"/>
          <p:cNvSpPr>
            <a:spLocks noGrp="1"/>
          </p:cNvSpPr>
          <p:nvPr>
            <p:ph type="sldNum" sz="quarter" idx="10"/>
          </p:nvPr>
        </p:nvSpPr>
        <p:spPr/>
        <p:txBody>
          <a:bodyPr/>
          <a:lstStyle/>
          <a:p>
            <a:fld id="{FC9CF6AE-1A7C-4D4D-9447-7FD4178AD391}" type="slidenum">
              <a:rPr lang="en-US" smtClean="0"/>
              <a:t>8</a:t>
            </a:fld>
            <a:endParaRPr lang="en-US" dirty="0"/>
          </a:p>
        </p:txBody>
      </p:sp>
    </p:spTree>
    <p:extLst>
      <p:ext uri="{BB962C8B-B14F-4D97-AF65-F5344CB8AC3E}">
        <p14:creationId xmlns:p14="http://schemas.microsoft.com/office/powerpoint/2010/main" val="3657528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en-US" baseline="0" dirty="0" smtClean="0"/>
              <a:t>The Maintain Benefit Record page is where all benefits are created and maintained. With the exception of the Child Support </a:t>
            </a:r>
            <a:r>
              <a:rPr lang="en-US" baseline="0" dirty="0" smtClean="0"/>
              <a:t>benefit type, </a:t>
            </a:r>
            <a:r>
              <a:rPr lang="en-US" baseline="0" dirty="0" smtClean="0"/>
              <a:t>all other benefits must be created using the Maintain Benefit Record pop-up page. Child Support is automatically inserted with the creation of the Trust Account record when a child enters </a:t>
            </a:r>
            <a:r>
              <a:rPr lang="en-US" baseline="0" dirty="0" smtClean="0"/>
              <a:t>into a claimable/qualifying placement.</a:t>
            </a:r>
            <a:endParaRPr lang="en-US" baseline="0" dirty="0" smtClean="0"/>
          </a:p>
        </p:txBody>
      </p:sp>
      <p:sp>
        <p:nvSpPr>
          <p:cNvPr id="4" name="Slide Number Placeholder 3"/>
          <p:cNvSpPr>
            <a:spLocks noGrp="1"/>
          </p:cNvSpPr>
          <p:nvPr>
            <p:ph type="sldNum" sz="quarter" idx="10"/>
          </p:nvPr>
        </p:nvSpPr>
        <p:spPr/>
        <p:txBody>
          <a:bodyPr/>
          <a:lstStyle/>
          <a:p>
            <a:fld id="{FC9CF6AE-1A7C-4D4D-9447-7FD4178AD391}" type="slidenum">
              <a:rPr lang="en-US" smtClean="0"/>
              <a:t>9</a:t>
            </a:fld>
            <a:endParaRPr lang="en-US" dirty="0"/>
          </a:p>
        </p:txBody>
      </p:sp>
    </p:spTree>
    <p:extLst>
      <p:ext uri="{BB962C8B-B14F-4D97-AF65-F5344CB8AC3E}">
        <p14:creationId xmlns:p14="http://schemas.microsoft.com/office/powerpoint/2010/main" val="3884117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0F1BE1D-BA32-48EB-8E87-8862661C29AB}" type="datetime1">
              <a:rPr lang="en-US"/>
              <a:pPr>
                <a:defRPr/>
              </a:pPr>
              <a:t>5/10/2018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3E7EC05-91E3-4AC7-8B57-6EED9A160FA4}" type="slidenum">
              <a:rPr lang="en-US"/>
              <a:pPr>
                <a:defRPr/>
              </a:pPr>
              <a:t>‹#›</a:t>
            </a:fld>
            <a:endParaRPr lang="en-US" dirty="0"/>
          </a:p>
        </p:txBody>
      </p:sp>
    </p:spTree>
    <p:extLst>
      <p:ext uri="{BB962C8B-B14F-4D97-AF65-F5344CB8AC3E}">
        <p14:creationId xmlns:p14="http://schemas.microsoft.com/office/powerpoint/2010/main" val="4243646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2F8CEC-5189-4147-8ED4-96FA2F857DDF}" type="datetime1">
              <a:rPr lang="en-US"/>
              <a:pPr>
                <a:defRPr/>
              </a:pPr>
              <a:t>5/10/2018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B891821-28F1-4996-A2A3-16DE6974C7A8}" type="slidenum">
              <a:rPr lang="en-US"/>
              <a:pPr>
                <a:defRPr/>
              </a:pPr>
              <a:t>‹#›</a:t>
            </a:fld>
            <a:endParaRPr lang="en-US" dirty="0"/>
          </a:p>
        </p:txBody>
      </p:sp>
    </p:spTree>
    <p:extLst>
      <p:ext uri="{BB962C8B-B14F-4D97-AF65-F5344CB8AC3E}">
        <p14:creationId xmlns:p14="http://schemas.microsoft.com/office/powerpoint/2010/main" val="3055182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82D4736-BA59-4D87-970E-DC7722BC4BCB}" type="datetime1">
              <a:rPr lang="en-US"/>
              <a:pPr>
                <a:defRPr/>
              </a:pPr>
              <a:t>5/10/2018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1A34DBC-0F77-4642-8929-89DA0907B5E5}" type="slidenum">
              <a:rPr lang="en-US"/>
              <a:pPr>
                <a:defRPr/>
              </a:pPr>
              <a:t>‹#›</a:t>
            </a:fld>
            <a:endParaRPr lang="en-US" dirty="0"/>
          </a:p>
        </p:txBody>
      </p:sp>
    </p:spTree>
    <p:extLst>
      <p:ext uri="{BB962C8B-B14F-4D97-AF65-F5344CB8AC3E}">
        <p14:creationId xmlns:p14="http://schemas.microsoft.com/office/powerpoint/2010/main" val="2090952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3CC668-9653-4399-B7F4-FBD17B7C285A}" type="datetime1">
              <a:rPr lang="en-US"/>
              <a:pPr>
                <a:defRPr/>
              </a:pPr>
              <a:t>5/10/2018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673A1A8-CDB1-4D5C-BF1C-83A5D495D0B3}" type="slidenum">
              <a:rPr lang="en-US"/>
              <a:pPr>
                <a:defRPr/>
              </a:pPr>
              <a:t>‹#›</a:t>
            </a:fld>
            <a:endParaRPr lang="en-US" dirty="0"/>
          </a:p>
        </p:txBody>
      </p:sp>
    </p:spTree>
    <p:extLst>
      <p:ext uri="{BB962C8B-B14F-4D97-AF65-F5344CB8AC3E}">
        <p14:creationId xmlns:p14="http://schemas.microsoft.com/office/powerpoint/2010/main" val="4176555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DE061D0-59A0-408D-9D6A-4D49DAD67DD4}" type="datetime1">
              <a:rPr lang="en-US"/>
              <a:pPr>
                <a:defRPr/>
              </a:pPr>
              <a:t>5/10/2018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7844469-F488-4EDE-B80C-6527B9EAC102}" type="slidenum">
              <a:rPr lang="en-US"/>
              <a:pPr>
                <a:defRPr/>
              </a:pPr>
              <a:t>‹#›</a:t>
            </a:fld>
            <a:endParaRPr lang="en-US" dirty="0"/>
          </a:p>
        </p:txBody>
      </p:sp>
    </p:spTree>
    <p:extLst>
      <p:ext uri="{BB962C8B-B14F-4D97-AF65-F5344CB8AC3E}">
        <p14:creationId xmlns:p14="http://schemas.microsoft.com/office/powerpoint/2010/main" val="3047450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2E532F1-0D13-473B-A27D-94753099B1BE}" type="datetime1">
              <a:rPr lang="en-US"/>
              <a:pPr>
                <a:defRPr/>
              </a:pPr>
              <a:t>5/10/2018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3E32E0E-237F-4B90-AAA7-8A18618811EE}" type="slidenum">
              <a:rPr lang="en-US"/>
              <a:pPr>
                <a:defRPr/>
              </a:pPr>
              <a:t>‹#›</a:t>
            </a:fld>
            <a:endParaRPr lang="en-US" dirty="0"/>
          </a:p>
        </p:txBody>
      </p:sp>
    </p:spTree>
    <p:extLst>
      <p:ext uri="{BB962C8B-B14F-4D97-AF65-F5344CB8AC3E}">
        <p14:creationId xmlns:p14="http://schemas.microsoft.com/office/powerpoint/2010/main" val="2938690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3F7B8A4-5EB5-4B9E-83EA-8DA4B14141EB}" type="datetime1">
              <a:rPr lang="en-US"/>
              <a:pPr>
                <a:defRPr/>
              </a:pPr>
              <a:t>5/10/2018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72BD438-13A5-4541-BE8A-AAE2CE77ECE9}" type="slidenum">
              <a:rPr lang="en-US"/>
              <a:pPr>
                <a:defRPr/>
              </a:pPr>
              <a:t>‹#›</a:t>
            </a:fld>
            <a:endParaRPr lang="en-US" dirty="0"/>
          </a:p>
        </p:txBody>
      </p:sp>
    </p:spTree>
    <p:extLst>
      <p:ext uri="{BB962C8B-B14F-4D97-AF65-F5344CB8AC3E}">
        <p14:creationId xmlns:p14="http://schemas.microsoft.com/office/powerpoint/2010/main" val="1010924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053D3AC-A9C0-43FA-A268-E37209FD519F}" type="datetime1">
              <a:rPr lang="en-US"/>
              <a:pPr>
                <a:defRPr/>
              </a:pPr>
              <a:t>5/10/2018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B5C23FC-C29B-4612-A3D8-E4EB312E7D58}" type="slidenum">
              <a:rPr lang="en-US"/>
              <a:pPr>
                <a:defRPr/>
              </a:pPr>
              <a:t>‹#›</a:t>
            </a:fld>
            <a:endParaRPr lang="en-US" dirty="0"/>
          </a:p>
        </p:txBody>
      </p:sp>
    </p:spTree>
    <p:extLst>
      <p:ext uri="{BB962C8B-B14F-4D97-AF65-F5344CB8AC3E}">
        <p14:creationId xmlns:p14="http://schemas.microsoft.com/office/powerpoint/2010/main" val="1248044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DA853A-0368-4869-BE51-B7B3B8DB99A2}" type="datetime1">
              <a:rPr lang="en-US"/>
              <a:pPr>
                <a:defRPr/>
              </a:pPr>
              <a:t>5/10/2018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7370678-FB4D-4AED-966F-6A70330DBF49}" type="slidenum">
              <a:rPr lang="en-US"/>
              <a:pPr>
                <a:defRPr/>
              </a:pPr>
              <a:t>‹#›</a:t>
            </a:fld>
            <a:endParaRPr lang="en-US" dirty="0"/>
          </a:p>
        </p:txBody>
      </p:sp>
    </p:spTree>
    <p:extLst>
      <p:ext uri="{BB962C8B-B14F-4D97-AF65-F5344CB8AC3E}">
        <p14:creationId xmlns:p14="http://schemas.microsoft.com/office/powerpoint/2010/main" val="3659640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C65E09C-A434-4AD2-BB29-652489B72A6E}" type="datetime1">
              <a:rPr lang="en-US"/>
              <a:pPr>
                <a:defRPr/>
              </a:pPr>
              <a:t>5/10/2018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7AD27EA-54EA-4D34-AC6C-A7215B4D9A8E}" type="slidenum">
              <a:rPr lang="en-US"/>
              <a:pPr>
                <a:defRPr/>
              </a:pPr>
              <a:t>‹#›</a:t>
            </a:fld>
            <a:endParaRPr lang="en-US" dirty="0"/>
          </a:p>
        </p:txBody>
      </p:sp>
    </p:spTree>
    <p:extLst>
      <p:ext uri="{BB962C8B-B14F-4D97-AF65-F5344CB8AC3E}">
        <p14:creationId xmlns:p14="http://schemas.microsoft.com/office/powerpoint/2010/main" val="3940120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4016ED-9FC0-4D7D-8FBD-5547EE7C3455}" type="datetime1">
              <a:rPr lang="en-US"/>
              <a:pPr>
                <a:defRPr/>
              </a:pPr>
              <a:t>5/10/2018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DB663E3-79ED-4981-9C92-0A700A8A7C04}" type="slidenum">
              <a:rPr lang="en-US"/>
              <a:pPr>
                <a:defRPr/>
              </a:pPr>
              <a:t>‹#›</a:t>
            </a:fld>
            <a:endParaRPr lang="en-US" dirty="0"/>
          </a:p>
        </p:txBody>
      </p:sp>
    </p:spTree>
    <p:extLst>
      <p:ext uri="{BB962C8B-B14F-4D97-AF65-F5344CB8AC3E}">
        <p14:creationId xmlns:p14="http://schemas.microsoft.com/office/powerpoint/2010/main" val="1669445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D7D7D7"/>
                </a:solidFill>
                <a:latin typeface="Calibri" charset="0"/>
              </a:defRPr>
            </a:lvl1pPr>
          </a:lstStyle>
          <a:p>
            <a:pPr>
              <a:defRPr/>
            </a:pPr>
            <a:fld id="{B9C64C7B-29D4-44B4-B912-F6658B5B50AD}" type="datetime1">
              <a:rPr lang="en-US"/>
              <a:pPr>
                <a:defRPr/>
              </a:pPr>
              <a:t>5/10/2018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D7D7D7"/>
                </a:solidFill>
                <a:latin typeface="Calibri" charset="0"/>
              </a:defRPr>
            </a:lvl1pPr>
          </a:lstStyle>
          <a:p>
            <a:pPr>
              <a:defRPr/>
            </a:pPr>
            <a:fld id="{4BA02046-D05D-40F4-B29F-75EF5D407D4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6" descr="H:\Documents\DCF Logo\vert-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064" y="5130800"/>
            <a:ext cx="5406501" cy="132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Box 4"/>
          <p:cNvSpPr txBox="1">
            <a:spLocks noChangeArrowheads="1"/>
          </p:cNvSpPr>
          <p:nvPr/>
        </p:nvSpPr>
        <p:spPr bwMode="auto">
          <a:xfrm>
            <a:off x="213064" y="4065681"/>
            <a:ext cx="8894762" cy="861774"/>
          </a:xfrm>
          <a:prstGeom prst="rect">
            <a:avLst/>
          </a:prstGeom>
          <a:solidFill>
            <a:srgbClr val="92D050"/>
          </a:solidFill>
          <a:ln w="76200">
            <a:solidFill>
              <a:srgbClr val="FFB13F"/>
            </a:solidFill>
          </a:ln>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sz="2500" dirty="0" smtClean="0">
                <a:solidFill>
                  <a:schemeClr val="bg1"/>
                </a:solidFill>
              </a:rPr>
              <a:t>WHSFMA Conference</a:t>
            </a:r>
          </a:p>
          <a:p>
            <a:pPr algn="r" eaLnBrk="1" hangingPunct="1"/>
            <a:r>
              <a:rPr lang="en-US" sz="2500" dirty="0" smtClean="0">
                <a:solidFill>
                  <a:schemeClr val="bg1"/>
                </a:solidFill>
              </a:rPr>
              <a:t>May 11, 2018</a:t>
            </a:r>
            <a:endParaRPr lang="en-US" sz="2500" dirty="0">
              <a:solidFill>
                <a:schemeClr val="bg1"/>
              </a:solidFill>
            </a:endParaRPr>
          </a:p>
        </p:txBody>
      </p:sp>
      <p:pic>
        <p:nvPicPr>
          <p:cNvPr id="2" name="Picture 1"/>
          <p:cNvPicPr>
            <a:picLocks noChangeAspect="1"/>
          </p:cNvPicPr>
          <p:nvPr/>
        </p:nvPicPr>
        <p:blipFill rotWithShape="1">
          <a:blip r:embed="rId4"/>
          <a:srcRect r="8450"/>
          <a:stretch/>
        </p:blipFill>
        <p:spPr>
          <a:xfrm>
            <a:off x="2187254" y="554629"/>
            <a:ext cx="4542320" cy="3307707"/>
          </a:xfrm>
          <a:prstGeom prst="rect">
            <a:avLst/>
          </a:prstGeom>
        </p:spPr>
      </p:pic>
    </p:spTree>
    <p:extLst>
      <p:ext uri="{BB962C8B-B14F-4D97-AF65-F5344CB8AC3E}">
        <p14:creationId xmlns:p14="http://schemas.microsoft.com/office/powerpoint/2010/main" val="100827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225425" y="1087619"/>
            <a:ext cx="8578941"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342900"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rPr>
              <a:t>Type of payments the child receives:</a:t>
            </a:r>
          </a:p>
          <a:p>
            <a:pPr marL="1085850" lvl="1"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Child support</a:t>
            </a:r>
          </a:p>
          <a:p>
            <a:pPr marL="1085850" lvl="1"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Parental support</a:t>
            </a:r>
          </a:p>
          <a:p>
            <a:pPr marL="1085850" lvl="1"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SSI – Federal</a:t>
            </a:r>
          </a:p>
          <a:p>
            <a:pPr marL="1085850" lvl="1"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SSI – State</a:t>
            </a:r>
          </a:p>
          <a:p>
            <a:pPr marL="1085850" lvl="1"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SSA</a:t>
            </a:r>
          </a:p>
          <a:p>
            <a:pPr marL="1085850" lvl="1"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Railroad retirees</a:t>
            </a:r>
          </a:p>
          <a:p>
            <a:pPr marL="1085850" lvl="1"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Relinquished adoption assistance</a:t>
            </a:r>
          </a:p>
          <a:p>
            <a:pPr marL="1085850" lvl="1"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Other (CIP, AODA, etc.)</a:t>
            </a:r>
          </a:p>
          <a:p>
            <a:pPr marL="1085850" lvl="1"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Veterans benefits</a:t>
            </a:r>
          </a:p>
          <a:p>
            <a:pPr marL="1085850" lvl="1"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Interest</a:t>
            </a:r>
          </a:p>
        </p:txBody>
      </p:sp>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smtClean="0">
                <a:solidFill>
                  <a:srgbClr val="FF0000"/>
                </a:solidFill>
                <a:effectLst>
                  <a:outerShdw blurRad="38100" dist="38100" dir="2700000" algn="tl">
                    <a:srgbClr val="000000">
                      <a:alpha val="43137"/>
                    </a:srgbClr>
                  </a:outerShdw>
                </a:effectLst>
              </a:rPr>
              <a:t>Benefit </a:t>
            </a:r>
            <a:r>
              <a:rPr lang="en-US" sz="4000" dirty="0" smtClean="0">
                <a:solidFill>
                  <a:srgbClr val="FF0000"/>
                </a:solidFill>
                <a:effectLst>
                  <a:outerShdw blurRad="38100" dist="38100" dir="2700000" algn="tl">
                    <a:srgbClr val="000000">
                      <a:alpha val="43137"/>
                    </a:srgbClr>
                  </a:outerShdw>
                </a:effectLst>
              </a:rPr>
              <a:t>Record </a:t>
            </a:r>
            <a:r>
              <a:rPr lang="en-US" sz="4000" dirty="0" smtClean="0">
                <a:solidFill>
                  <a:srgbClr val="FF0000"/>
                </a:solidFill>
                <a:effectLst>
                  <a:outerShdw blurRad="38100" dist="38100" dir="2700000" algn="tl">
                    <a:srgbClr val="000000">
                      <a:alpha val="43137"/>
                    </a:srgbClr>
                  </a:outerShdw>
                </a:effectLst>
              </a:rPr>
              <a:t>Types</a:t>
            </a:r>
            <a:endParaRPr lang="en-US" sz="40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98530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225425" y="1087619"/>
            <a:ext cx="8578941"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342900"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rPr>
              <a:t>Set up automatically in eWiSACWIS</a:t>
            </a:r>
          </a:p>
          <a:p>
            <a:pPr marL="342900"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KIDS referral questions on the placement determine if a referral is sent to KIDS (child support)</a:t>
            </a:r>
          </a:p>
          <a:p>
            <a:pPr marL="342900"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Ledger is automatically updated</a:t>
            </a:r>
          </a:p>
          <a:p>
            <a:pPr marL="342900"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Counties are not able to edit the amounts</a:t>
            </a:r>
          </a:p>
        </p:txBody>
      </p:sp>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smtClean="0">
                <a:solidFill>
                  <a:srgbClr val="FF0000"/>
                </a:solidFill>
                <a:effectLst>
                  <a:outerShdw blurRad="38100" dist="38100" dir="2700000" algn="tl">
                    <a:srgbClr val="000000">
                      <a:alpha val="43137"/>
                    </a:srgbClr>
                  </a:outerShdw>
                </a:effectLst>
              </a:rPr>
              <a:t>Child Support</a:t>
            </a:r>
            <a:endParaRPr lang="en-US" sz="40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64098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225425" y="1261791"/>
            <a:ext cx="8578941" cy="306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342900"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rPr>
              <a:t>Set up manually in eWiSACWIS</a:t>
            </a:r>
          </a:p>
          <a:p>
            <a:pPr marL="342900"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Deposits are entered manually</a:t>
            </a:r>
          </a:p>
          <a:p>
            <a:pPr eaLnBrk="1" hangingPunct="1">
              <a:spcAft>
                <a:spcPts val="600"/>
              </a:spcAft>
              <a:buSzPct val="120000"/>
            </a:pPr>
            <a:endParaRPr lang="en-US" sz="2400" dirty="0" smtClean="0">
              <a:solidFill>
                <a:srgbClr val="0065A4"/>
              </a:solidFill>
              <a:latin typeface="Georgia" charset="0"/>
              <a:cs typeface="Arial" charset="0"/>
            </a:endParaRPr>
          </a:p>
          <a:p>
            <a:pPr eaLnBrk="1" hangingPunct="1">
              <a:spcAft>
                <a:spcPts val="600"/>
              </a:spcAft>
              <a:buSzPct val="120000"/>
            </a:pPr>
            <a:endParaRPr lang="en-US" sz="2400" dirty="0">
              <a:solidFill>
                <a:srgbClr val="0065A4"/>
              </a:solidFill>
              <a:latin typeface="Georgia" charset="0"/>
              <a:cs typeface="Arial" charset="0"/>
            </a:endParaRPr>
          </a:p>
          <a:p>
            <a:pPr eaLnBrk="1" hangingPunct="1">
              <a:spcAft>
                <a:spcPts val="600"/>
              </a:spcAft>
              <a:buSzPct val="120000"/>
            </a:pPr>
            <a:r>
              <a:rPr lang="en-US" sz="2400" dirty="0" smtClean="0">
                <a:solidFill>
                  <a:srgbClr val="0065A4"/>
                </a:solidFill>
                <a:latin typeface="Georgia" charset="0"/>
                <a:cs typeface="Arial" charset="0"/>
              </a:rPr>
              <a:t>NOTE: </a:t>
            </a:r>
          </a:p>
          <a:p>
            <a:pPr eaLnBrk="1" hangingPunct="1">
              <a:spcAft>
                <a:spcPts val="600"/>
              </a:spcAft>
              <a:buSzPct val="120000"/>
            </a:pPr>
            <a:r>
              <a:rPr lang="en-US" sz="2400" dirty="0" smtClean="0">
                <a:solidFill>
                  <a:srgbClr val="0065A4"/>
                </a:solidFill>
                <a:latin typeface="Georgia" charset="0"/>
                <a:cs typeface="Arial" charset="0"/>
              </a:rPr>
              <a:t>If the county doesn’t get money from any source, they don’t need to do anything with the trust account.</a:t>
            </a:r>
          </a:p>
        </p:txBody>
      </p:sp>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smtClean="0">
                <a:solidFill>
                  <a:srgbClr val="FF0000"/>
                </a:solidFill>
                <a:effectLst>
                  <a:outerShdw blurRad="38100" dist="38100" dir="2700000" algn="tl">
                    <a:srgbClr val="000000">
                      <a:alpha val="43137"/>
                    </a:srgbClr>
                  </a:outerShdw>
                </a:effectLst>
              </a:rPr>
              <a:t>All Other Benefit Record Types</a:t>
            </a:r>
            <a:endParaRPr lang="en-US" sz="40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60616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225425" y="1261791"/>
            <a:ext cx="8578941"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Aft>
                <a:spcPts val="600"/>
              </a:spcAft>
              <a:buSzPct val="120000"/>
            </a:pPr>
            <a:r>
              <a:rPr lang="en-US" sz="2400" dirty="0" smtClean="0">
                <a:solidFill>
                  <a:srgbClr val="0065A4"/>
                </a:solidFill>
                <a:latin typeface="Georgia" charset="0"/>
                <a:cs typeface="Arial" charset="0"/>
              </a:rPr>
              <a:t>Each type of benefit carries with it special rules surrounding how that benefit may be used.</a:t>
            </a:r>
          </a:p>
          <a:p>
            <a:pPr eaLnBrk="1" hangingPunct="1">
              <a:spcAft>
                <a:spcPts val="600"/>
              </a:spcAft>
              <a:buSzPct val="120000"/>
            </a:pPr>
            <a:endParaRPr lang="en-US" sz="2400" dirty="0">
              <a:solidFill>
                <a:srgbClr val="0065A4"/>
              </a:solidFill>
              <a:latin typeface="Georgia" charset="0"/>
              <a:cs typeface="Arial" charset="0"/>
            </a:endParaRPr>
          </a:p>
        </p:txBody>
      </p:sp>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smtClean="0">
                <a:solidFill>
                  <a:srgbClr val="FF0000"/>
                </a:solidFill>
                <a:effectLst>
                  <a:outerShdw blurRad="38100" dist="38100" dir="2700000" algn="tl">
                    <a:srgbClr val="000000">
                      <a:alpha val="43137"/>
                    </a:srgbClr>
                  </a:outerShdw>
                </a:effectLst>
              </a:rPr>
              <a:t>Benefit Rules</a:t>
            </a:r>
            <a:endParaRPr lang="en-US" sz="4000" dirty="0">
              <a:solidFill>
                <a:srgbClr val="FF0000"/>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4"/>
          <a:stretch>
            <a:fillRect/>
          </a:stretch>
        </p:blipFill>
        <p:spPr>
          <a:xfrm>
            <a:off x="752952" y="2164612"/>
            <a:ext cx="7638095" cy="2019048"/>
          </a:xfrm>
          <a:prstGeom prst="rect">
            <a:avLst/>
          </a:prstGeom>
        </p:spPr>
      </p:pic>
      <p:pic>
        <p:nvPicPr>
          <p:cNvPr id="8" name="Picture 7"/>
          <p:cNvPicPr>
            <a:picLocks noChangeAspect="1"/>
          </p:cNvPicPr>
          <p:nvPr/>
        </p:nvPicPr>
        <p:blipFill>
          <a:blip r:embed="rId5"/>
          <a:stretch>
            <a:fillRect/>
          </a:stretch>
        </p:blipFill>
        <p:spPr>
          <a:xfrm>
            <a:off x="752952" y="4473712"/>
            <a:ext cx="7638095" cy="2133333"/>
          </a:xfrm>
          <a:prstGeom prst="rect">
            <a:avLst/>
          </a:prstGeom>
        </p:spPr>
      </p:pic>
    </p:spTree>
    <p:extLst>
      <p:ext uri="{BB962C8B-B14F-4D97-AF65-F5344CB8AC3E}">
        <p14:creationId xmlns:p14="http://schemas.microsoft.com/office/powerpoint/2010/main" val="3974779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225425" y="1261791"/>
            <a:ext cx="8578941" cy="343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Aft>
                <a:spcPts val="600"/>
              </a:spcAft>
              <a:buSzPct val="120000"/>
            </a:pPr>
            <a:r>
              <a:rPr lang="en-US" sz="2400" dirty="0" smtClean="0">
                <a:solidFill>
                  <a:srgbClr val="0065A4"/>
                </a:solidFill>
                <a:latin typeface="Georgia" charset="0"/>
              </a:rPr>
              <a:t>Two purposes:</a:t>
            </a:r>
          </a:p>
          <a:p>
            <a:pPr marL="342900"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rPr>
              <a:t>Documents when that benefit became available for the county to use against their outstanding cost of care</a:t>
            </a:r>
          </a:p>
          <a:p>
            <a:pPr marL="342900"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rPr>
              <a:t>Used by eWiSACWIS as the earliest date that refunds of that type can be used against the cost of care</a:t>
            </a:r>
            <a:endParaRPr lang="en-US" sz="2400" dirty="0">
              <a:solidFill>
                <a:srgbClr val="0065A4"/>
              </a:solidFill>
              <a:latin typeface="Georgia" charset="0"/>
            </a:endParaRPr>
          </a:p>
          <a:p>
            <a:pPr eaLnBrk="1" hangingPunct="1">
              <a:spcAft>
                <a:spcPts val="600"/>
              </a:spcAft>
              <a:buSzPct val="120000"/>
            </a:pPr>
            <a:endParaRPr lang="en-US" sz="2400" dirty="0" smtClean="0">
              <a:solidFill>
                <a:srgbClr val="0065A4"/>
              </a:solidFill>
              <a:latin typeface="Georgia" charset="0"/>
            </a:endParaRPr>
          </a:p>
          <a:p>
            <a:pPr eaLnBrk="1" hangingPunct="1">
              <a:spcAft>
                <a:spcPts val="600"/>
              </a:spcAft>
              <a:buSzPct val="120000"/>
            </a:pPr>
            <a:endParaRPr lang="en-US" sz="2400" dirty="0" smtClean="0">
              <a:solidFill>
                <a:srgbClr val="0065A4"/>
              </a:solidFill>
              <a:latin typeface="Georgia" charset="0"/>
              <a:cs typeface="Arial" charset="0"/>
            </a:endParaRPr>
          </a:p>
          <a:p>
            <a:pPr eaLnBrk="1" hangingPunct="1">
              <a:spcAft>
                <a:spcPts val="600"/>
              </a:spcAft>
              <a:buSzPct val="120000"/>
            </a:pPr>
            <a:endParaRPr lang="en-US" sz="2400" dirty="0" smtClean="0">
              <a:solidFill>
                <a:srgbClr val="0065A4"/>
              </a:solidFill>
              <a:latin typeface="Georgia" charset="0"/>
              <a:cs typeface="Arial" charset="0"/>
            </a:endParaRPr>
          </a:p>
        </p:txBody>
      </p:sp>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smtClean="0">
                <a:solidFill>
                  <a:srgbClr val="FF0000"/>
                </a:solidFill>
                <a:effectLst>
                  <a:outerShdw blurRad="38100" dist="38100" dir="2700000" algn="tl">
                    <a:srgbClr val="000000">
                      <a:alpha val="43137"/>
                    </a:srgbClr>
                  </a:outerShdw>
                </a:effectLst>
              </a:rPr>
              <a:t>Effective Date</a:t>
            </a:r>
            <a:endParaRPr lang="en-US" sz="40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09557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23340"/>
          </a:xfrm>
        </p:spPr>
        <p:txBody>
          <a:bodyPr/>
          <a:lstStyle/>
          <a:p>
            <a:r>
              <a:rPr lang="en-US" dirty="0">
                <a:solidFill>
                  <a:srgbClr val="FF0000"/>
                </a:solidFill>
                <a:effectLst>
                  <a:outerShdw blurRad="38100" dist="38100" dir="2700000" algn="tl">
                    <a:srgbClr val="000000">
                      <a:alpha val="43137"/>
                    </a:srgbClr>
                  </a:outerShdw>
                </a:effectLst>
              </a:rPr>
              <a:t>Effective </a:t>
            </a:r>
            <a:r>
              <a:rPr lang="en-US" dirty="0" smtClean="0">
                <a:solidFill>
                  <a:srgbClr val="FF0000"/>
                </a:solidFill>
                <a:effectLst>
                  <a:outerShdw blurRad="38100" dist="38100" dir="2700000" algn="tl">
                    <a:srgbClr val="000000">
                      <a:alpha val="43137"/>
                    </a:srgbClr>
                  </a:outerShdw>
                </a:effectLst>
              </a:rPr>
              <a:t>Date</a:t>
            </a:r>
            <a:r>
              <a:rPr lang="en-US" dirty="0" smtClean="0"/>
              <a:t/>
            </a:r>
            <a:br>
              <a:rPr lang="en-US" dirty="0" smtClean="0"/>
            </a:br>
            <a:r>
              <a:rPr lang="en-US" sz="2000" dirty="0" smtClean="0">
                <a:solidFill>
                  <a:srgbClr val="D25A00"/>
                </a:solidFill>
                <a:latin typeface="Georgia" panose="02040502050405020303" pitchFamily="18" charset="0"/>
              </a:rPr>
              <a:t>Example: A child in your county’s care was in placement from </a:t>
            </a:r>
            <a:r>
              <a:rPr lang="en-US" sz="2000" dirty="0" smtClean="0">
                <a:solidFill>
                  <a:srgbClr val="D25A00"/>
                </a:solidFill>
                <a:latin typeface="Georgia" panose="02040502050405020303" pitchFamily="18" charset="0"/>
              </a:rPr>
              <a:t/>
            </a:r>
            <a:br>
              <a:rPr lang="en-US" sz="2000" dirty="0" smtClean="0">
                <a:solidFill>
                  <a:srgbClr val="D25A00"/>
                </a:solidFill>
                <a:latin typeface="Georgia" panose="02040502050405020303" pitchFamily="18" charset="0"/>
              </a:rPr>
            </a:br>
            <a:r>
              <a:rPr lang="en-US" sz="2000" dirty="0" smtClean="0">
                <a:solidFill>
                  <a:srgbClr val="D25A00"/>
                </a:solidFill>
                <a:latin typeface="Georgia" panose="02040502050405020303" pitchFamily="18" charset="0"/>
              </a:rPr>
              <a:t>January </a:t>
            </a:r>
            <a:r>
              <a:rPr lang="en-US" sz="2000" dirty="0" smtClean="0">
                <a:solidFill>
                  <a:srgbClr val="D25A00"/>
                </a:solidFill>
                <a:latin typeface="Georgia" panose="02040502050405020303" pitchFamily="18" charset="0"/>
              </a:rPr>
              <a:t>1 -  March 31.  You received a lump sum check from SSI </a:t>
            </a:r>
            <a:r>
              <a:rPr lang="en-US" sz="2000" dirty="0" smtClean="0">
                <a:solidFill>
                  <a:srgbClr val="D25A00"/>
                </a:solidFill>
                <a:latin typeface="Georgia" panose="02040502050405020303" pitchFamily="18" charset="0"/>
              </a:rPr>
              <a:t>for $9,000 on </a:t>
            </a:r>
            <a:r>
              <a:rPr lang="en-US" sz="2000" dirty="0" smtClean="0">
                <a:solidFill>
                  <a:srgbClr val="D25A00"/>
                </a:solidFill>
                <a:latin typeface="Georgia" panose="02040502050405020303" pitchFamily="18" charset="0"/>
              </a:rPr>
              <a:t>May 1</a:t>
            </a:r>
            <a:r>
              <a:rPr lang="en-US" sz="2000" baseline="30000" dirty="0" smtClean="0">
                <a:solidFill>
                  <a:srgbClr val="D25A00"/>
                </a:solidFill>
                <a:latin typeface="Georgia" panose="02040502050405020303" pitchFamily="18" charset="0"/>
              </a:rPr>
              <a:t>st</a:t>
            </a:r>
            <a:r>
              <a:rPr lang="en-US" sz="2000" dirty="0" smtClean="0">
                <a:solidFill>
                  <a:srgbClr val="D25A00"/>
                </a:solidFill>
                <a:latin typeface="Georgia" panose="02040502050405020303" pitchFamily="18" charset="0"/>
              </a:rPr>
              <a:t>.  The check covers the months of January – March.  </a:t>
            </a:r>
            <a:endParaRPr lang="en-US" sz="2000" dirty="0">
              <a:solidFill>
                <a:srgbClr val="D25A00"/>
              </a:solidFill>
              <a:latin typeface="Georgia" panose="02040502050405020303" pitchFamily="18" charset="0"/>
            </a:endParaRPr>
          </a:p>
        </p:txBody>
      </p:sp>
      <p:sp>
        <p:nvSpPr>
          <p:cNvPr id="4" name="Text Placeholder 3"/>
          <p:cNvSpPr>
            <a:spLocks noGrp="1"/>
          </p:cNvSpPr>
          <p:nvPr>
            <p:ph type="body" idx="1"/>
          </p:nvPr>
        </p:nvSpPr>
        <p:spPr>
          <a:xfrm>
            <a:off x="228600" y="2089918"/>
            <a:ext cx="4040188" cy="639762"/>
          </a:xfrm>
        </p:spPr>
        <p:txBody>
          <a:bodyPr/>
          <a:lstStyle/>
          <a:p>
            <a:r>
              <a:rPr lang="en-US" sz="2100" u="sng" dirty="0" smtClean="0">
                <a:solidFill>
                  <a:srgbClr val="1D24A7"/>
                </a:solidFill>
                <a:latin typeface="Georgia" panose="02040502050405020303" pitchFamily="18" charset="0"/>
              </a:rPr>
              <a:t>Effective date:</a:t>
            </a:r>
            <a:r>
              <a:rPr lang="en-US" sz="2100" u="sng" dirty="0">
                <a:solidFill>
                  <a:srgbClr val="1D24A7"/>
                </a:solidFill>
                <a:latin typeface="Georgia" panose="02040502050405020303" pitchFamily="18" charset="0"/>
              </a:rPr>
              <a:t> </a:t>
            </a:r>
            <a:r>
              <a:rPr lang="en-US" sz="2100" u="sng" dirty="0" smtClean="0">
                <a:solidFill>
                  <a:srgbClr val="1D24A7"/>
                </a:solidFill>
                <a:latin typeface="Georgia" panose="02040502050405020303" pitchFamily="18" charset="0"/>
              </a:rPr>
              <a:t>May 1, 2018</a:t>
            </a:r>
            <a:endParaRPr lang="en-US" sz="2100" u="sng" dirty="0">
              <a:solidFill>
                <a:srgbClr val="1D24A7"/>
              </a:solidFill>
              <a:latin typeface="Georgia" panose="02040502050405020303" pitchFamily="18" charset="0"/>
            </a:endParaRPr>
          </a:p>
        </p:txBody>
      </p:sp>
      <p:sp>
        <p:nvSpPr>
          <p:cNvPr id="5" name="Content Placeholder 4"/>
          <p:cNvSpPr>
            <a:spLocks noGrp="1"/>
          </p:cNvSpPr>
          <p:nvPr>
            <p:ph sz="half" idx="2"/>
          </p:nvPr>
        </p:nvSpPr>
        <p:spPr>
          <a:xfrm>
            <a:off x="228600" y="2832421"/>
            <a:ext cx="4268788" cy="3951288"/>
          </a:xfrm>
        </p:spPr>
        <p:txBody>
          <a:bodyPr/>
          <a:lstStyle/>
          <a:p>
            <a:pPr marL="0" indent="0">
              <a:buNone/>
            </a:pPr>
            <a:r>
              <a:rPr lang="en-US" sz="2300" dirty="0" smtClean="0">
                <a:solidFill>
                  <a:srgbClr val="1D24A7"/>
                </a:solidFill>
                <a:latin typeface="Georgia" panose="02040502050405020303" pitchFamily="18" charset="0"/>
              </a:rPr>
              <a:t>Reimbursable cost of care:</a:t>
            </a:r>
          </a:p>
          <a:p>
            <a:pPr marL="0" indent="0">
              <a:buNone/>
            </a:pPr>
            <a:r>
              <a:rPr lang="en-US" sz="2300" dirty="0" smtClean="0">
                <a:solidFill>
                  <a:srgbClr val="1D24A7"/>
                </a:solidFill>
                <a:latin typeface="Georgia" panose="02040502050405020303" pitchFamily="18" charset="0"/>
              </a:rPr>
              <a:t>$9,000</a:t>
            </a:r>
          </a:p>
          <a:p>
            <a:pPr marL="0" indent="0">
              <a:buNone/>
            </a:pPr>
            <a:endParaRPr lang="en-US" sz="2300" dirty="0">
              <a:solidFill>
                <a:srgbClr val="1D24A7"/>
              </a:solidFill>
              <a:latin typeface="Georgia" panose="02040502050405020303" pitchFamily="18" charset="0"/>
            </a:endParaRPr>
          </a:p>
          <a:p>
            <a:pPr marL="0" indent="0">
              <a:buNone/>
            </a:pPr>
            <a:r>
              <a:rPr lang="en-US" sz="2300" dirty="0" smtClean="0">
                <a:solidFill>
                  <a:srgbClr val="1D24A7"/>
                </a:solidFill>
                <a:latin typeface="Georgia" panose="02040502050405020303" pitchFamily="18" charset="0"/>
              </a:rPr>
              <a:t>Refunds from January 2018:</a:t>
            </a:r>
          </a:p>
          <a:p>
            <a:pPr marL="0" indent="0">
              <a:buNone/>
            </a:pPr>
            <a:r>
              <a:rPr lang="en-US" sz="2300" dirty="0" smtClean="0">
                <a:solidFill>
                  <a:srgbClr val="1D24A7"/>
                </a:solidFill>
                <a:latin typeface="Georgia" panose="02040502050405020303" pitchFamily="18" charset="0"/>
              </a:rPr>
              <a:t>$3,000</a:t>
            </a:r>
          </a:p>
          <a:p>
            <a:pPr marL="0" indent="0">
              <a:buNone/>
            </a:pPr>
            <a:endParaRPr lang="en-US" sz="2300" dirty="0">
              <a:solidFill>
                <a:srgbClr val="1D24A7"/>
              </a:solidFill>
              <a:latin typeface="Georgia" panose="02040502050405020303" pitchFamily="18" charset="0"/>
            </a:endParaRPr>
          </a:p>
          <a:p>
            <a:pPr marL="0" indent="0">
              <a:buNone/>
            </a:pPr>
            <a:r>
              <a:rPr lang="en-US" sz="2300" dirty="0" smtClean="0">
                <a:solidFill>
                  <a:srgbClr val="1D24A7"/>
                </a:solidFill>
                <a:latin typeface="Georgia" panose="02040502050405020303" pitchFamily="18" charset="0"/>
              </a:rPr>
              <a:t>After MF3:</a:t>
            </a:r>
          </a:p>
          <a:p>
            <a:pPr marL="0" indent="0">
              <a:buNone/>
            </a:pPr>
            <a:r>
              <a:rPr lang="en-US" sz="2300" dirty="0" smtClean="0">
                <a:solidFill>
                  <a:srgbClr val="1D24A7"/>
                </a:solidFill>
                <a:latin typeface="Georgia" panose="02040502050405020303" pitchFamily="18" charset="0"/>
              </a:rPr>
              <a:t>$9,000</a:t>
            </a:r>
            <a:endParaRPr lang="en-US" sz="2300" dirty="0">
              <a:solidFill>
                <a:srgbClr val="1D24A7"/>
              </a:solidFill>
              <a:latin typeface="Georgia" panose="02040502050405020303" pitchFamily="18" charset="0"/>
            </a:endParaRPr>
          </a:p>
          <a:p>
            <a:pPr marL="0" indent="0">
              <a:buNone/>
            </a:pPr>
            <a:endParaRPr lang="en-US" dirty="0"/>
          </a:p>
        </p:txBody>
      </p:sp>
      <p:sp>
        <p:nvSpPr>
          <p:cNvPr id="6" name="Text Placeholder 5"/>
          <p:cNvSpPr>
            <a:spLocks noGrp="1"/>
          </p:cNvSpPr>
          <p:nvPr>
            <p:ph type="body" sz="quarter" idx="3"/>
          </p:nvPr>
        </p:nvSpPr>
        <p:spPr>
          <a:xfrm>
            <a:off x="4645025" y="2089918"/>
            <a:ext cx="4498975" cy="639762"/>
          </a:xfrm>
        </p:spPr>
        <p:txBody>
          <a:bodyPr/>
          <a:lstStyle/>
          <a:p>
            <a:r>
              <a:rPr lang="en-US" sz="2100" u="sng" dirty="0" smtClean="0">
                <a:solidFill>
                  <a:srgbClr val="1D24A7"/>
                </a:solidFill>
                <a:latin typeface="Georgia" panose="02040502050405020303" pitchFamily="18" charset="0"/>
              </a:rPr>
              <a:t>Effective date: January 1, 2018</a:t>
            </a:r>
            <a:endParaRPr lang="en-US" sz="2100" u="sng" dirty="0">
              <a:solidFill>
                <a:srgbClr val="1D24A7"/>
              </a:solidFill>
              <a:latin typeface="Georgia" panose="02040502050405020303" pitchFamily="18" charset="0"/>
            </a:endParaRPr>
          </a:p>
        </p:txBody>
      </p:sp>
      <p:sp>
        <p:nvSpPr>
          <p:cNvPr id="7" name="Content Placeholder 6"/>
          <p:cNvSpPr>
            <a:spLocks noGrp="1"/>
          </p:cNvSpPr>
          <p:nvPr>
            <p:ph sz="quarter" idx="4"/>
          </p:nvPr>
        </p:nvSpPr>
        <p:spPr>
          <a:xfrm>
            <a:off x="4645025" y="2849723"/>
            <a:ext cx="4041775" cy="3951288"/>
          </a:xfrm>
        </p:spPr>
        <p:txBody>
          <a:bodyPr/>
          <a:lstStyle/>
          <a:p>
            <a:pPr marL="0" indent="0">
              <a:buNone/>
            </a:pPr>
            <a:r>
              <a:rPr lang="en-US" sz="2300" dirty="0" smtClean="0">
                <a:solidFill>
                  <a:srgbClr val="1D24A7"/>
                </a:solidFill>
                <a:latin typeface="Georgia" panose="02040502050405020303" pitchFamily="18" charset="0"/>
              </a:rPr>
              <a:t>Reimbursable cost of care</a:t>
            </a:r>
          </a:p>
          <a:p>
            <a:pPr marL="0" indent="0">
              <a:buNone/>
            </a:pPr>
            <a:r>
              <a:rPr lang="en-US" sz="2300" dirty="0" smtClean="0">
                <a:solidFill>
                  <a:srgbClr val="1D24A7"/>
                </a:solidFill>
                <a:latin typeface="Georgia" panose="02040502050405020303" pitchFamily="18" charset="0"/>
              </a:rPr>
              <a:t>$9,000</a:t>
            </a:r>
          </a:p>
          <a:p>
            <a:pPr marL="0" indent="0">
              <a:buNone/>
            </a:pPr>
            <a:endParaRPr lang="en-US" sz="2300" dirty="0">
              <a:solidFill>
                <a:srgbClr val="1D24A7"/>
              </a:solidFill>
              <a:latin typeface="Georgia" panose="02040502050405020303" pitchFamily="18" charset="0"/>
            </a:endParaRPr>
          </a:p>
          <a:p>
            <a:pPr marL="0" indent="0">
              <a:buNone/>
            </a:pPr>
            <a:r>
              <a:rPr lang="en-US" sz="2300" dirty="0" smtClean="0">
                <a:solidFill>
                  <a:srgbClr val="1D24A7"/>
                </a:solidFill>
                <a:latin typeface="Georgia" panose="02040502050405020303" pitchFamily="18" charset="0"/>
              </a:rPr>
              <a:t>Refunds from January 2018:</a:t>
            </a:r>
          </a:p>
          <a:p>
            <a:pPr marL="0" indent="0">
              <a:buNone/>
            </a:pPr>
            <a:r>
              <a:rPr lang="en-US" sz="2300" dirty="0" smtClean="0">
                <a:solidFill>
                  <a:srgbClr val="1D24A7"/>
                </a:solidFill>
                <a:latin typeface="Georgia" panose="02040502050405020303" pitchFamily="18" charset="0"/>
              </a:rPr>
              <a:t>$3,000</a:t>
            </a:r>
          </a:p>
          <a:p>
            <a:pPr marL="0" indent="0">
              <a:buNone/>
            </a:pPr>
            <a:endParaRPr lang="en-US" sz="2300" dirty="0">
              <a:solidFill>
                <a:srgbClr val="1D24A7"/>
              </a:solidFill>
              <a:latin typeface="Georgia" panose="02040502050405020303" pitchFamily="18" charset="0"/>
            </a:endParaRPr>
          </a:p>
          <a:p>
            <a:pPr marL="0" indent="0">
              <a:buNone/>
            </a:pPr>
            <a:r>
              <a:rPr lang="en-US" sz="2300" dirty="0" smtClean="0">
                <a:solidFill>
                  <a:srgbClr val="1D24A7"/>
                </a:solidFill>
                <a:latin typeface="Georgia" panose="02040502050405020303" pitchFamily="18" charset="0"/>
              </a:rPr>
              <a:t>After MF3:</a:t>
            </a:r>
          </a:p>
          <a:p>
            <a:pPr marL="0" indent="0">
              <a:buNone/>
            </a:pPr>
            <a:r>
              <a:rPr lang="en-US" sz="2300" dirty="0" smtClean="0">
                <a:solidFill>
                  <a:srgbClr val="1D24A7"/>
                </a:solidFill>
                <a:latin typeface="Georgia" panose="02040502050405020303" pitchFamily="18" charset="0"/>
              </a:rPr>
              <a:t>$6,000</a:t>
            </a:r>
          </a:p>
          <a:p>
            <a:pPr marL="0" indent="0">
              <a:buNone/>
            </a:pPr>
            <a:endParaRPr lang="en-US" dirty="0"/>
          </a:p>
        </p:txBody>
      </p:sp>
    </p:spTree>
    <p:extLst>
      <p:ext uri="{BB962C8B-B14F-4D97-AF65-F5344CB8AC3E}">
        <p14:creationId xmlns:p14="http://schemas.microsoft.com/office/powerpoint/2010/main" val="93136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smtClean="0">
                <a:solidFill>
                  <a:srgbClr val="FF0000"/>
                </a:solidFill>
                <a:effectLst>
                  <a:outerShdw blurRad="38100" dist="38100" dir="2700000" algn="tl">
                    <a:srgbClr val="000000">
                      <a:alpha val="43137"/>
                    </a:srgbClr>
                  </a:outerShdw>
                </a:effectLst>
              </a:rPr>
              <a:t>Ledger Tab</a:t>
            </a:r>
            <a:endParaRPr lang="en-US" sz="4000" dirty="0">
              <a:solidFill>
                <a:srgbClr val="FF0000"/>
              </a:solidFill>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3"/>
          <a:stretch>
            <a:fillRect/>
          </a:stretch>
        </p:blipFill>
        <p:spPr>
          <a:xfrm>
            <a:off x="824207" y="1057275"/>
            <a:ext cx="7632110" cy="5146334"/>
          </a:xfrm>
          <a:prstGeom prst="rect">
            <a:avLst/>
          </a:prstGeom>
        </p:spPr>
      </p:pic>
      <p:sp>
        <p:nvSpPr>
          <p:cNvPr id="11" name="TextBox 10"/>
          <p:cNvSpPr txBox="1"/>
          <p:nvPr/>
        </p:nvSpPr>
        <p:spPr>
          <a:xfrm>
            <a:off x="418864" y="6332437"/>
            <a:ext cx="8306270" cy="400110"/>
          </a:xfrm>
          <a:prstGeom prst="rect">
            <a:avLst/>
          </a:prstGeom>
          <a:noFill/>
        </p:spPr>
        <p:txBody>
          <a:bodyPr wrap="square" rtlCol="0">
            <a:spAutoFit/>
          </a:bodyPr>
          <a:lstStyle/>
          <a:p>
            <a:pPr algn="ctr"/>
            <a:r>
              <a:rPr lang="en-US" sz="2000" dirty="0" smtClean="0">
                <a:solidFill>
                  <a:schemeClr val="accent6">
                    <a:lumMod val="50000"/>
                  </a:schemeClr>
                </a:solidFill>
                <a:latin typeface="Georgia" panose="02040502050405020303" pitchFamily="18" charset="0"/>
              </a:rPr>
              <a:t>Click ‘Create’ to enter a</a:t>
            </a:r>
            <a:r>
              <a:rPr lang="en-US" sz="2000" dirty="0">
                <a:solidFill>
                  <a:schemeClr val="accent6">
                    <a:lumMod val="50000"/>
                  </a:schemeClr>
                </a:solidFill>
                <a:latin typeface="Georgia" panose="02040502050405020303" pitchFamily="18" charset="0"/>
              </a:rPr>
              <a:t> </a:t>
            </a:r>
            <a:r>
              <a:rPr lang="en-US" sz="2000" dirty="0" smtClean="0">
                <a:solidFill>
                  <a:schemeClr val="accent6">
                    <a:lumMod val="50000"/>
                  </a:schemeClr>
                </a:solidFill>
                <a:latin typeface="Georgia" panose="02040502050405020303" pitchFamily="18" charset="0"/>
              </a:rPr>
              <a:t>transaction</a:t>
            </a:r>
          </a:p>
        </p:txBody>
      </p:sp>
      <p:sp>
        <p:nvSpPr>
          <p:cNvPr id="2" name="Rectangle 1"/>
          <p:cNvSpPr/>
          <p:nvPr/>
        </p:nvSpPr>
        <p:spPr>
          <a:xfrm>
            <a:off x="7512148" y="5317588"/>
            <a:ext cx="773723" cy="295421"/>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6166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smtClean="0">
                <a:solidFill>
                  <a:srgbClr val="FF0000"/>
                </a:solidFill>
                <a:effectLst>
                  <a:outerShdw blurRad="38100" dist="38100" dir="2700000" algn="tl">
                    <a:srgbClr val="000000">
                      <a:alpha val="43137"/>
                    </a:srgbClr>
                  </a:outerShdw>
                </a:effectLst>
              </a:rPr>
              <a:t>Options Dropdown</a:t>
            </a:r>
            <a:endParaRPr lang="en-US" sz="4000" dirty="0">
              <a:solidFill>
                <a:srgbClr val="FF0000"/>
              </a:solidFill>
              <a:effectLst>
                <a:outerShdw blurRad="38100" dist="38100" dir="2700000" algn="tl">
                  <a:srgbClr val="000000">
                    <a:alpha val="43137"/>
                  </a:srgbClr>
                </a:outerShdw>
              </a:effectLst>
            </a:endParaRPr>
          </a:p>
        </p:txBody>
      </p:sp>
      <p:pic>
        <p:nvPicPr>
          <p:cNvPr id="7" name="Content Placeholder 7"/>
          <p:cNvPicPr>
            <a:picLocks noChangeAspect="1"/>
          </p:cNvPicPr>
          <p:nvPr/>
        </p:nvPicPr>
        <p:blipFill>
          <a:blip r:embed="rId3"/>
          <a:stretch>
            <a:fillRect/>
          </a:stretch>
        </p:blipFill>
        <p:spPr bwMode="auto">
          <a:xfrm>
            <a:off x="622207" y="1157469"/>
            <a:ext cx="7899585" cy="5521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5191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225425" y="2337409"/>
            <a:ext cx="8578941" cy="320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0" lvl="0" indent="0">
              <a:buNone/>
            </a:pPr>
            <a:r>
              <a:rPr lang="en-US" sz="2400" dirty="0" smtClean="0">
                <a:solidFill>
                  <a:schemeClr val="tx2"/>
                </a:solidFill>
                <a:latin typeface="Georgia" panose="02040502050405020303" pitchFamily="18" charset="0"/>
              </a:rPr>
              <a:t>The </a:t>
            </a:r>
            <a:r>
              <a:rPr lang="en-US" sz="2400" dirty="0" smtClean="0">
                <a:solidFill>
                  <a:srgbClr val="D25A00"/>
                </a:solidFill>
                <a:latin typeface="Georgia" panose="02040502050405020303" pitchFamily="18" charset="0"/>
              </a:rPr>
              <a:t>Reimbursable </a:t>
            </a:r>
            <a:r>
              <a:rPr lang="en-US" sz="2400" dirty="0">
                <a:solidFill>
                  <a:srgbClr val="D25A00"/>
                </a:solidFill>
                <a:latin typeface="Georgia" panose="02040502050405020303" pitchFamily="18" charset="0"/>
              </a:rPr>
              <a:t>C</a:t>
            </a:r>
            <a:r>
              <a:rPr lang="en-US" sz="2400" dirty="0" smtClean="0">
                <a:solidFill>
                  <a:srgbClr val="D25A00"/>
                </a:solidFill>
                <a:latin typeface="Georgia" panose="02040502050405020303" pitchFamily="18" charset="0"/>
              </a:rPr>
              <a:t>ost of Care</a:t>
            </a:r>
            <a:r>
              <a:rPr lang="en-US" sz="2400" dirty="0" smtClean="0">
                <a:solidFill>
                  <a:schemeClr val="tx2"/>
                </a:solidFill>
                <a:latin typeface="Georgia" panose="02040502050405020303" pitchFamily="18" charset="0"/>
              </a:rPr>
              <a:t> only includes cost of care that is eligible for reimbursement. </a:t>
            </a:r>
          </a:p>
          <a:p>
            <a:pPr marL="342900" lvl="0" indent="-342900">
              <a:buFont typeface="Arial" panose="020B0604020202020204" pitchFamily="34" charset="0"/>
              <a:buChar char="•"/>
            </a:pPr>
            <a:r>
              <a:rPr lang="en-US" sz="2400" dirty="0" smtClean="0">
                <a:solidFill>
                  <a:schemeClr val="tx2"/>
                </a:solidFill>
                <a:latin typeface="Georgia" panose="02040502050405020303" pitchFamily="18" charset="0"/>
              </a:rPr>
              <a:t>The check the payment is associated with is in Outstanding status (i.e. check number entered).</a:t>
            </a:r>
          </a:p>
          <a:p>
            <a:pPr marL="342900" indent="-342900" eaLnBrk="1" hangingPunct="1">
              <a:spcAft>
                <a:spcPts val="600"/>
              </a:spcAft>
              <a:buSzPct val="120000"/>
              <a:buFont typeface="Arial" panose="020B0604020202020204" pitchFamily="34" charset="0"/>
              <a:buChar char="•"/>
            </a:pPr>
            <a:r>
              <a:rPr lang="en-US" sz="2400" dirty="0" smtClean="0">
                <a:solidFill>
                  <a:schemeClr val="tx2"/>
                </a:solidFill>
                <a:latin typeface="Georgia" panose="02040502050405020303" pitchFamily="18" charset="0"/>
              </a:rPr>
              <a:t>The type of cost of care is a IV-E reimbursable cost.</a:t>
            </a:r>
          </a:p>
          <a:p>
            <a:pPr marL="342900" indent="-342900" eaLnBrk="1" hangingPunct="1">
              <a:spcAft>
                <a:spcPts val="600"/>
              </a:spcAft>
              <a:buSzPct val="120000"/>
              <a:buFont typeface="Arial" panose="020B0604020202020204" pitchFamily="34" charset="0"/>
              <a:buChar char="•"/>
            </a:pPr>
            <a:endParaRPr lang="en-US" sz="2400" dirty="0">
              <a:solidFill>
                <a:schemeClr val="tx2"/>
              </a:solidFill>
              <a:latin typeface="Georgia" panose="02040502050405020303" pitchFamily="18" charset="0"/>
            </a:endParaRPr>
          </a:p>
          <a:p>
            <a:pPr eaLnBrk="1" hangingPunct="1">
              <a:spcAft>
                <a:spcPts val="600"/>
              </a:spcAft>
              <a:buSzPct val="120000"/>
            </a:pPr>
            <a:r>
              <a:rPr lang="en-US" sz="2400" dirty="0" smtClean="0">
                <a:solidFill>
                  <a:schemeClr val="tx2"/>
                </a:solidFill>
                <a:latin typeface="Georgia" panose="02040502050405020303" pitchFamily="18" charset="0"/>
              </a:rPr>
              <a:t>The </a:t>
            </a:r>
            <a:r>
              <a:rPr lang="en-US" sz="2400" dirty="0" smtClean="0">
                <a:solidFill>
                  <a:srgbClr val="D25A00"/>
                </a:solidFill>
                <a:latin typeface="Georgia" panose="02040502050405020303" pitchFamily="18" charset="0"/>
              </a:rPr>
              <a:t>Total Cost of Care </a:t>
            </a:r>
            <a:r>
              <a:rPr lang="en-US" sz="2400" dirty="0" smtClean="0">
                <a:solidFill>
                  <a:schemeClr val="tx2"/>
                </a:solidFill>
                <a:latin typeface="Georgia" panose="02040502050405020303" pitchFamily="18" charset="0"/>
              </a:rPr>
              <a:t>includes both reimbursable and non-reimbursable costs.</a:t>
            </a:r>
          </a:p>
        </p:txBody>
      </p:sp>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25425" y="123824"/>
            <a:ext cx="8829675" cy="19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smtClean="0">
                <a:solidFill>
                  <a:srgbClr val="FF0000"/>
                </a:solidFill>
                <a:effectLst>
                  <a:outerShdw blurRad="38100" dist="38100" dir="2700000" algn="tl">
                    <a:srgbClr val="000000">
                      <a:alpha val="43137"/>
                    </a:srgbClr>
                  </a:outerShdw>
                </a:effectLst>
              </a:rPr>
              <a:t>Reimbursable Cost of Care </a:t>
            </a:r>
          </a:p>
          <a:p>
            <a:pPr algn="l">
              <a:defRPr/>
            </a:pPr>
            <a:r>
              <a:rPr lang="en-US" sz="4000" dirty="0" smtClean="0">
                <a:solidFill>
                  <a:srgbClr val="FF0000"/>
                </a:solidFill>
                <a:effectLst>
                  <a:outerShdw blurRad="38100" dist="38100" dir="2700000" algn="tl">
                    <a:srgbClr val="000000">
                      <a:alpha val="43137"/>
                    </a:srgbClr>
                  </a:outerShdw>
                </a:effectLst>
              </a:rPr>
              <a:t>vs. </a:t>
            </a:r>
          </a:p>
          <a:p>
            <a:pPr algn="l">
              <a:defRPr/>
            </a:pPr>
            <a:r>
              <a:rPr lang="en-US" sz="4000" dirty="0" smtClean="0">
                <a:solidFill>
                  <a:srgbClr val="FF0000"/>
                </a:solidFill>
                <a:effectLst>
                  <a:outerShdw blurRad="38100" dist="38100" dir="2700000" algn="tl">
                    <a:srgbClr val="000000">
                      <a:alpha val="43137"/>
                    </a:srgbClr>
                  </a:outerShdw>
                </a:effectLst>
              </a:rPr>
              <a:t>Total Cost of Care</a:t>
            </a:r>
            <a:endParaRPr lang="en-US" sz="40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20833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225425" y="1261791"/>
            <a:ext cx="8578941" cy="320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0" lvl="0" indent="0">
              <a:buNone/>
            </a:pPr>
            <a:r>
              <a:rPr lang="en-US" sz="2400" dirty="0">
                <a:solidFill>
                  <a:schemeClr val="tx2"/>
                </a:solidFill>
                <a:latin typeface="Georgia" panose="02040502050405020303" pitchFamily="18" charset="0"/>
              </a:rPr>
              <a:t>Trust account money is applied to the cost of care when MF3 runs each month</a:t>
            </a:r>
          </a:p>
          <a:p>
            <a:pPr marL="342900" indent="-342900" eaLnBrk="1" hangingPunct="1">
              <a:spcAft>
                <a:spcPts val="600"/>
              </a:spcAft>
              <a:buSzPct val="120000"/>
              <a:buFont typeface="Arial" panose="020B0604020202020204" pitchFamily="34" charset="0"/>
              <a:buChar char="•"/>
            </a:pPr>
            <a:r>
              <a:rPr lang="en-US" sz="2400" dirty="0" smtClean="0">
                <a:solidFill>
                  <a:schemeClr val="tx2"/>
                </a:solidFill>
                <a:latin typeface="Georgia" panose="02040502050405020303" pitchFamily="18" charset="0"/>
              </a:rPr>
              <a:t>Is </a:t>
            </a:r>
            <a:r>
              <a:rPr lang="en-US" sz="2400" dirty="0">
                <a:solidFill>
                  <a:schemeClr val="tx2"/>
                </a:solidFill>
                <a:latin typeface="Georgia" panose="02040502050405020303" pitchFamily="18" charset="0"/>
              </a:rPr>
              <a:t>there money in the trust account?</a:t>
            </a:r>
          </a:p>
          <a:p>
            <a:pPr marL="342900" indent="-342900" eaLnBrk="1" hangingPunct="1">
              <a:spcAft>
                <a:spcPts val="600"/>
              </a:spcAft>
              <a:buSzPct val="120000"/>
              <a:buFont typeface="Arial" panose="020B0604020202020204" pitchFamily="34" charset="0"/>
              <a:buChar char="•"/>
            </a:pPr>
            <a:r>
              <a:rPr lang="en-US" sz="2400" dirty="0">
                <a:solidFill>
                  <a:schemeClr val="tx2"/>
                </a:solidFill>
                <a:latin typeface="Georgia" panose="02040502050405020303" pitchFamily="18" charset="0"/>
              </a:rPr>
              <a:t>Based on the rules for the type, can we apply it to cost of care for this month?</a:t>
            </a:r>
          </a:p>
          <a:p>
            <a:pPr marL="342900" indent="-342900" eaLnBrk="1" hangingPunct="1">
              <a:spcAft>
                <a:spcPts val="600"/>
              </a:spcAft>
              <a:buSzPct val="120000"/>
              <a:buFont typeface="Arial" panose="020B0604020202020204" pitchFamily="34" charset="0"/>
              <a:buChar char="•"/>
            </a:pPr>
            <a:r>
              <a:rPr lang="en-US" sz="2400" dirty="0">
                <a:solidFill>
                  <a:schemeClr val="tx2"/>
                </a:solidFill>
                <a:latin typeface="Georgia" panose="02040502050405020303" pitchFamily="18" charset="0"/>
              </a:rPr>
              <a:t>If yes, system will </a:t>
            </a:r>
            <a:r>
              <a:rPr lang="en-US" sz="2400" dirty="0" smtClean="0">
                <a:solidFill>
                  <a:schemeClr val="tx2"/>
                </a:solidFill>
                <a:latin typeface="Georgia" panose="02040502050405020303" pitchFamily="18" charset="0"/>
              </a:rPr>
              <a:t>automatically </a:t>
            </a:r>
            <a:r>
              <a:rPr lang="en-US" sz="2400" dirty="0">
                <a:solidFill>
                  <a:schemeClr val="tx2"/>
                </a:solidFill>
                <a:latin typeface="Georgia" panose="02040502050405020303" pitchFamily="18" charset="0"/>
              </a:rPr>
              <a:t>post an adjustment (withdrawal) in the ledger to apply the amount that can be applied and adjust the cost of care </a:t>
            </a:r>
            <a:r>
              <a:rPr lang="en-US" sz="2400" dirty="0" smtClean="0">
                <a:solidFill>
                  <a:schemeClr val="tx2"/>
                </a:solidFill>
                <a:latin typeface="Georgia" panose="02040502050405020303" pitchFamily="18" charset="0"/>
              </a:rPr>
              <a:t>accordingly</a:t>
            </a:r>
            <a:r>
              <a:rPr lang="en-US" sz="2400" dirty="0">
                <a:solidFill>
                  <a:srgbClr val="0065A4"/>
                </a:solidFill>
                <a:latin typeface="Georgia" panose="02040502050405020303" pitchFamily="18" charset="0"/>
                <a:cs typeface="Arial" charset="0"/>
              </a:rPr>
              <a:t>.</a:t>
            </a:r>
            <a:endParaRPr lang="en-US" sz="2400" dirty="0">
              <a:solidFill>
                <a:schemeClr val="tx2"/>
              </a:solidFill>
              <a:latin typeface="Georgia" panose="02040502050405020303" pitchFamily="18" charset="0"/>
            </a:endParaRPr>
          </a:p>
        </p:txBody>
      </p:sp>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smtClean="0">
                <a:solidFill>
                  <a:srgbClr val="FF0000"/>
                </a:solidFill>
                <a:effectLst>
                  <a:outerShdw blurRad="38100" dist="38100" dir="2700000" algn="tl">
                    <a:srgbClr val="000000">
                      <a:alpha val="43137"/>
                    </a:srgbClr>
                  </a:outerShdw>
                </a:effectLst>
              </a:rPr>
              <a:t>Monthly Financial 3 (MF3)</a:t>
            </a:r>
            <a:endParaRPr lang="en-US" sz="40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23101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9343" r="10782" b="5269"/>
          <a:stretch/>
        </p:blipFill>
        <p:spPr>
          <a:xfrm>
            <a:off x="739739" y="1345021"/>
            <a:ext cx="3318553" cy="4209795"/>
          </a:xfrm>
          <a:prstGeom prst="rect">
            <a:avLst/>
          </a:prstGeom>
        </p:spPr>
      </p:pic>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smtClean="0">
                <a:solidFill>
                  <a:srgbClr val="FF0000"/>
                </a:solidFill>
                <a:effectLst>
                  <a:outerShdw blurRad="38100" dist="38100" dir="2700000" algn="tl">
                    <a:srgbClr val="000000">
                      <a:alpha val="43137"/>
                    </a:srgbClr>
                  </a:outerShdw>
                </a:effectLst>
              </a:rPr>
              <a:t>Agenda</a:t>
            </a:r>
            <a:endParaRPr lang="en-US" sz="4000" dirty="0">
              <a:solidFill>
                <a:srgbClr val="FF0000"/>
              </a:solidFill>
              <a:effectLst>
                <a:outerShdw blurRad="38100" dist="38100" dir="2700000" algn="tl">
                  <a:srgbClr val="000000">
                    <a:alpha val="43137"/>
                  </a:srgbClr>
                </a:outerShdw>
              </a:effectLst>
            </a:endParaRPr>
          </a:p>
        </p:txBody>
      </p:sp>
      <p:sp>
        <p:nvSpPr>
          <p:cNvPr id="7" name="TextBox 6"/>
          <p:cNvSpPr txBox="1"/>
          <p:nvPr/>
        </p:nvSpPr>
        <p:spPr>
          <a:xfrm>
            <a:off x="4962418" y="1764338"/>
            <a:ext cx="4181582" cy="3908762"/>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400" dirty="0" smtClean="0">
                <a:solidFill>
                  <a:srgbClr val="0070C0"/>
                </a:solidFill>
                <a:latin typeface="Georgia" panose="02040502050405020303" pitchFamily="18" charset="0"/>
              </a:rPr>
              <a:t>VPN Replacement</a:t>
            </a:r>
          </a:p>
          <a:p>
            <a:pPr marL="285750" indent="-285750">
              <a:spcBef>
                <a:spcPts val="1200"/>
              </a:spcBef>
              <a:buFont typeface="Arial" panose="020B0604020202020204" pitchFamily="34" charset="0"/>
              <a:buChar char="•"/>
            </a:pPr>
            <a:r>
              <a:rPr lang="en-US" sz="2400" dirty="0" smtClean="0">
                <a:solidFill>
                  <a:srgbClr val="0070C0"/>
                </a:solidFill>
                <a:latin typeface="Georgia" panose="02040502050405020303" pitchFamily="18" charset="0"/>
              </a:rPr>
              <a:t>Trust Accounts</a:t>
            </a:r>
          </a:p>
          <a:p>
            <a:pPr marL="285750" indent="-285750">
              <a:spcBef>
                <a:spcPts val="1200"/>
              </a:spcBef>
              <a:buFont typeface="Arial" panose="020B0604020202020204" pitchFamily="34" charset="0"/>
              <a:buChar char="•"/>
            </a:pPr>
            <a:r>
              <a:rPr lang="en-US" sz="2400" dirty="0" smtClean="0">
                <a:solidFill>
                  <a:srgbClr val="0070C0"/>
                </a:solidFill>
                <a:latin typeface="Georgia" panose="02040502050405020303" pitchFamily="18" charset="0"/>
              </a:rPr>
              <a:t>Overpayments</a:t>
            </a:r>
          </a:p>
          <a:p>
            <a:pPr marL="285750" indent="-285750">
              <a:spcBef>
                <a:spcPts val="1200"/>
              </a:spcBef>
              <a:buFont typeface="Arial" panose="020B0604020202020204" pitchFamily="34" charset="0"/>
              <a:buChar char="•"/>
            </a:pPr>
            <a:r>
              <a:rPr lang="en-US" sz="2400" dirty="0" smtClean="0">
                <a:solidFill>
                  <a:srgbClr val="0070C0"/>
                </a:solidFill>
                <a:latin typeface="Georgia" panose="02040502050405020303" pitchFamily="18" charset="0"/>
              </a:rPr>
              <a:t>In Process Checks</a:t>
            </a:r>
          </a:p>
          <a:p>
            <a:pPr marL="285750" indent="-285750">
              <a:spcBef>
                <a:spcPts val="1200"/>
              </a:spcBef>
              <a:buFont typeface="Arial" panose="020B0604020202020204" pitchFamily="34" charset="0"/>
              <a:buChar char="•"/>
            </a:pPr>
            <a:r>
              <a:rPr lang="en-US" sz="2400" dirty="0" smtClean="0">
                <a:solidFill>
                  <a:srgbClr val="0070C0"/>
                </a:solidFill>
                <a:latin typeface="Georgia" panose="02040502050405020303" pitchFamily="18" charset="0"/>
              </a:rPr>
              <a:t>Resources</a:t>
            </a:r>
          </a:p>
          <a:p>
            <a:pPr marL="285750" indent="-285750">
              <a:spcBef>
                <a:spcPts val="1200"/>
              </a:spcBef>
              <a:buFont typeface="Arial" panose="020B0604020202020204" pitchFamily="34" charset="0"/>
              <a:buChar char="•"/>
            </a:pPr>
            <a:r>
              <a:rPr lang="en-US" sz="2400" dirty="0" smtClean="0">
                <a:solidFill>
                  <a:srgbClr val="0070C0"/>
                </a:solidFill>
                <a:latin typeface="Georgia" panose="02040502050405020303" pitchFamily="18" charset="0"/>
              </a:rPr>
              <a:t>Questions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642351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225425" y="1087619"/>
            <a:ext cx="8578941"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342900"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Benefits for children that were never in eWiSACWIS</a:t>
            </a:r>
          </a:p>
          <a:p>
            <a:pPr marL="342900"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In some instances, a child may have bridged the gap between having been in care before eWiSACWIS and having ended their out-of-home care after the county became fiscally live in eWiSACWIS</a:t>
            </a:r>
          </a:p>
          <a:p>
            <a:pPr marL="1085850" lvl="1"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First document trust account benefits, then document non-eWiSACWIS benefits</a:t>
            </a:r>
          </a:p>
        </p:txBody>
      </p:sp>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smtClean="0">
                <a:solidFill>
                  <a:srgbClr val="FF0000"/>
                </a:solidFill>
                <a:effectLst>
                  <a:outerShdw blurRad="38100" dist="38100" dir="2700000" algn="tl">
                    <a:srgbClr val="000000">
                      <a:alpha val="43137"/>
                    </a:srgbClr>
                  </a:outerShdw>
                </a:effectLst>
              </a:rPr>
              <a:t>Maintaining Non-eWiSACWIS Benefits</a:t>
            </a:r>
            <a:endParaRPr lang="en-US" sz="40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18552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225425" y="1087619"/>
            <a:ext cx="85789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Aft>
                <a:spcPts val="600"/>
              </a:spcAft>
              <a:buSzPct val="120000"/>
            </a:pPr>
            <a:endParaRPr lang="en-US" sz="2400" dirty="0" smtClean="0">
              <a:solidFill>
                <a:srgbClr val="0065A4"/>
              </a:solidFill>
              <a:latin typeface="Georgia" charset="0"/>
              <a:cs typeface="Arial" charset="0"/>
            </a:endParaRPr>
          </a:p>
        </p:txBody>
      </p:sp>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smtClean="0">
                <a:solidFill>
                  <a:srgbClr val="FF0000"/>
                </a:solidFill>
                <a:effectLst>
                  <a:outerShdw blurRad="38100" dist="38100" dir="2700000" algn="tl">
                    <a:srgbClr val="000000">
                      <a:alpha val="43137"/>
                    </a:srgbClr>
                  </a:outerShdw>
                </a:effectLst>
              </a:rPr>
              <a:t>Maintaining Non-eWiSACWIS Benefits</a:t>
            </a:r>
            <a:endParaRPr lang="en-US" sz="4000" dirty="0">
              <a:solidFill>
                <a:srgbClr val="FF0000"/>
              </a:solidFill>
              <a:effectLst>
                <a:outerShdw blurRad="38100" dist="38100" dir="2700000" algn="tl">
                  <a:srgbClr val="000000">
                    <a:alpha val="43137"/>
                  </a:srgbClr>
                </a:outerShdw>
              </a:effectLst>
            </a:endParaRPr>
          </a:p>
        </p:txBody>
      </p:sp>
      <p:pic>
        <p:nvPicPr>
          <p:cNvPr id="7" name="Picture 6"/>
          <p:cNvPicPr/>
          <p:nvPr/>
        </p:nvPicPr>
        <p:blipFill rotWithShape="1">
          <a:blip r:embed="rId4">
            <a:extLst>
              <a:ext uri="{28A0092B-C50C-407E-A947-70E740481C1C}">
                <a14:useLocalDpi xmlns:a14="http://schemas.microsoft.com/office/drawing/2010/main" val="0"/>
              </a:ext>
            </a:extLst>
          </a:blip>
          <a:srcRect l="32536" t="14984" r="16022" b="16005"/>
          <a:stretch/>
        </p:blipFill>
        <p:spPr bwMode="auto">
          <a:xfrm>
            <a:off x="341972" y="1057275"/>
            <a:ext cx="4864100" cy="3670300"/>
          </a:xfrm>
          <a:prstGeom prst="rect">
            <a:avLst/>
          </a:prstGeom>
          <a:ln>
            <a:noFill/>
          </a:ln>
          <a:extLst>
            <a:ext uri="{53640926-AAD7-44D8-BBD7-CCE9431645EC}">
              <a14:shadowObscured xmlns:a14="http://schemas.microsoft.com/office/drawing/2010/main"/>
            </a:ext>
          </a:extLst>
        </p:spPr>
      </p:pic>
      <p:sp>
        <p:nvSpPr>
          <p:cNvPr id="2" name="Arc 1"/>
          <p:cNvSpPr/>
          <p:nvPr/>
        </p:nvSpPr>
        <p:spPr>
          <a:xfrm>
            <a:off x="4048018" y="4048018"/>
            <a:ext cx="1972638" cy="585627"/>
          </a:xfrm>
          <a:prstGeom prst="arc">
            <a:avLst/>
          </a:prstGeom>
          <a:ln w="31750">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11" name="Picture 10"/>
          <p:cNvPicPr/>
          <p:nvPr/>
        </p:nvPicPr>
        <p:blipFill rotWithShape="1">
          <a:blip r:embed="rId5">
            <a:extLst>
              <a:ext uri="{28A0092B-C50C-407E-A947-70E740481C1C}">
                <a14:useLocalDpi xmlns:a14="http://schemas.microsoft.com/office/drawing/2010/main" val="0"/>
              </a:ext>
            </a:extLst>
          </a:blip>
          <a:srcRect l="20563" t="1239" r="27239" b="66884"/>
          <a:stretch/>
        </p:blipFill>
        <p:spPr bwMode="auto">
          <a:xfrm>
            <a:off x="3816350" y="4356952"/>
            <a:ext cx="5238750" cy="20232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01858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225425" y="980401"/>
            <a:ext cx="8578941"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342900" indent="-342900" eaLnBrk="1" hangingPunct="1">
              <a:spcAft>
                <a:spcPts val="600"/>
              </a:spcAft>
              <a:buSzPct val="120000"/>
              <a:buFont typeface="Arial" panose="020B0604020202020204" pitchFamily="34" charset="0"/>
              <a:buChar char="•"/>
            </a:pPr>
            <a:r>
              <a:rPr lang="en-US" sz="2400" dirty="0" smtClean="0">
                <a:solidFill>
                  <a:srgbClr val="D25A00"/>
                </a:solidFill>
                <a:latin typeface="Georgia" charset="0"/>
                <a:cs typeface="Arial" charset="0"/>
              </a:rPr>
              <a:t>Date Created</a:t>
            </a:r>
            <a:r>
              <a:rPr lang="en-US" sz="2400" dirty="0" smtClean="0">
                <a:solidFill>
                  <a:srgbClr val="0065A4"/>
                </a:solidFill>
                <a:latin typeface="Georgia" charset="0"/>
                <a:cs typeface="Arial" charset="0"/>
              </a:rPr>
              <a:t> = prefills with today’s date when a new row is inserted and saved</a:t>
            </a:r>
          </a:p>
          <a:p>
            <a:pPr marL="342900" indent="-342900" eaLnBrk="1" hangingPunct="1">
              <a:spcAft>
                <a:spcPts val="600"/>
              </a:spcAft>
              <a:buSzPct val="120000"/>
              <a:buFont typeface="Arial" panose="020B0604020202020204" pitchFamily="34" charset="0"/>
              <a:buChar char="•"/>
            </a:pPr>
            <a:r>
              <a:rPr lang="en-US" sz="2400" dirty="0" smtClean="0">
                <a:solidFill>
                  <a:srgbClr val="D25A00"/>
                </a:solidFill>
                <a:latin typeface="Georgia" charset="0"/>
                <a:cs typeface="Arial" charset="0"/>
              </a:rPr>
              <a:t>Facility Type </a:t>
            </a:r>
            <a:r>
              <a:rPr lang="en-US" sz="2400" dirty="0" smtClean="0">
                <a:solidFill>
                  <a:srgbClr val="0065A4"/>
                </a:solidFill>
                <a:latin typeface="Georgia" charset="0"/>
                <a:cs typeface="Arial" charset="0"/>
              </a:rPr>
              <a:t>= select the type of facility where the child is/was in placement</a:t>
            </a:r>
          </a:p>
          <a:p>
            <a:pPr marL="342900" indent="-342900" eaLnBrk="1" hangingPunct="1">
              <a:spcAft>
                <a:spcPts val="600"/>
              </a:spcAft>
              <a:buSzPct val="120000"/>
              <a:buFont typeface="Arial" panose="020B0604020202020204" pitchFamily="34" charset="0"/>
              <a:buChar char="•"/>
            </a:pPr>
            <a:r>
              <a:rPr lang="en-US" sz="2400" dirty="0" smtClean="0">
                <a:solidFill>
                  <a:srgbClr val="D25A00"/>
                </a:solidFill>
                <a:latin typeface="Georgia" charset="0"/>
                <a:cs typeface="Arial" charset="0"/>
              </a:rPr>
              <a:t>Date App. To </a:t>
            </a:r>
            <a:r>
              <a:rPr lang="en-US" sz="2400" dirty="0" smtClean="0">
                <a:solidFill>
                  <a:srgbClr val="0065A4"/>
                </a:solidFill>
                <a:latin typeface="Georgia" charset="0"/>
                <a:cs typeface="Arial" charset="0"/>
              </a:rPr>
              <a:t>= enter the date of cost of care that the refund is going to offset.  If unknown, choose the latest date known that the child was in placement.</a:t>
            </a:r>
          </a:p>
          <a:p>
            <a:pPr marL="342900" indent="-342900" eaLnBrk="1" hangingPunct="1">
              <a:spcAft>
                <a:spcPts val="600"/>
              </a:spcAft>
              <a:buSzPct val="120000"/>
              <a:buFont typeface="Arial" panose="020B0604020202020204" pitchFamily="34" charset="0"/>
              <a:buChar char="•"/>
            </a:pPr>
            <a:r>
              <a:rPr lang="en-US" sz="2400" dirty="0" smtClean="0">
                <a:solidFill>
                  <a:srgbClr val="D25A00"/>
                </a:solidFill>
                <a:latin typeface="Georgia" charset="0"/>
                <a:cs typeface="Arial" charset="0"/>
              </a:rPr>
              <a:t>WI Facility Name </a:t>
            </a:r>
            <a:r>
              <a:rPr lang="en-US" sz="2400" dirty="0" smtClean="0">
                <a:solidFill>
                  <a:srgbClr val="0065A4"/>
                </a:solidFill>
                <a:latin typeface="Georgia" charset="0"/>
                <a:cs typeface="Arial" charset="0"/>
              </a:rPr>
              <a:t>= enter the name of the facility where the child is/was in placement</a:t>
            </a:r>
          </a:p>
          <a:p>
            <a:pPr marL="342900" indent="-342900" eaLnBrk="1" hangingPunct="1">
              <a:spcAft>
                <a:spcPts val="600"/>
              </a:spcAft>
              <a:buSzPct val="120000"/>
              <a:buFont typeface="Arial" panose="020B0604020202020204" pitchFamily="34" charset="0"/>
              <a:buChar char="•"/>
            </a:pPr>
            <a:r>
              <a:rPr lang="en-US" sz="2400" dirty="0" smtClean="0">
                <a:solidFill>
                  <a:srgbClr val="D25A00"/>
                </a:solidFill>
                <a:latin typeface="Georgia" charset="0"/>
                <a:cs typeface="Arial" charset="0"/>
              </a:rPr>
              <a:t>WI Service Type </a:t>
            </a:r>
            <a:r>
              <a:rPr lang="en-US" sz="2400" dirty="0" smtClean="0">
                <a:solidFill>
                  <a:srgbClr val="0065A4"/>
                </a:solidFill>
                <a:latin typeface="Georgia" charset="0"/>
                <a:cs typeface="Arial" charset="0"/>
              </a:rPr>
              <a:t>= enter the service type for the placement</a:t>
            </a:r>
          </a:p>
          <a:p>
            <a:pPr marL="342900" indent="-342900" eaLnBrk="1" hangingPunct="1">
              <a:spcAft>
                <a:spcPts val="600"/>
              </a:spcAft>
              <a:buSzPct val="120000"/>
              <a:buFont typeface="Arial" panose="020B0604020202020204" pitchFamily="34" charset="0"/>
              <a:buChar char="•"/>
            </a:pPr>
            <a:r>
              <a:rPr lang="en-US" sz="2400" dirty="0" smtClean="0">
                <a:solidFill>
                  <a:srgbClr val="D25A00"/>
                </a:solidFill>
                <a:latin typeface="Georgia" charset="0"/>
                <a:cs typeface="Arial" charset="0"/>
              </a:rPr>
              <a:t>Refund Amt. </a:t>
            </a:r>
            <a:r>
              <a:rPr lang="en-US" sz="2400" dirty="0" smtClean="0">
                <a:solidFill>
                  <a:srgbClr val="0065A4"/>
                </a:solidFill>
                <a:latin typeface="Georgia" charset="0"/>
                <a:cs typeface="Arial" charset="0"/>
              </a:rPr>
              <a:t>= enter the amount of the refund</a:t>
            </a:r>
          </a:p>
          <a:p>
            <a:pPr marL="342900" indent="-342900" eaLnBrk="1" hangingPunct="1">
              <a:spcAft>
                <a:spcPts val="600"/>
              </a:spcAft>
              <a:buSzPct val="120000"/>
              <a:buFont typeface="Arial" panose="020B0604020202020204" pitchFamily="34" charset="0"/>
              <a:buChar char="•"/>
            </a:pPr>
            <a:r>
              <a:rPr lang="en-US" sz="2400" dirty="0" smtClean="0">
                <a:solidFill>
                  <a:srgbClr val="D25A00"/>
                </a:solidFill>
                <a:latin typeface="Georgia" charset="0"/>
                <a:cs typeface="Arial" charset="0"/>
              </a:rPr>
              <a:t>FFP Status </a:t>
            </a:r>
            <a:r>
              <a:rPr lang="en-US" sz="2400" dirty="0" smtClean="0">
                <a:solidFill>
                  <a:srgbClr val="0065A4"/>
                </a:solidFill>
                <a:latin typeface="Georgia" charset="0"/>
                <a:cs typeface="Arial" charset="0"/>
              </a:rPr>
              <a:t>= Federal Financial Participation.  Select the appropriate status if known.  </a:t>
            </a:r>
          </a:p>
        </p:txBody>
      </p:sp>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smtClean="0">
                <a:solidFill>
                  <a:srgbClr val="FF0000"/>
                </a:solidFill>
                <a:effectLst>
                  <a:outerShdw blurRad="38100" dist="38100" dir="2700000" algn="tl">
                    <a:srgbClr val="000000">
                      <a:alpha val="43137"/>
                    </a:srgbClr>
                  </a:outerShdw>
                </a:effectLst>
              </a:rPr>
              <a:t>Maintaining Non-eWiSACWIS Benefits</a:t>
            </a:r>
            <a:endParaRPr lang="en-US" sz="40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09342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225425" y="1087619"/>
            <a:ext cx="8578941"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342900"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Why are reimbursements not offsetting cost of care?</a:t>
            </a:r>
          </a:p>
          <a:p>
            <a:pPr marL="1085850" lvl="1"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The cost of care is not in Outstanding status</a:t>
            </a:r>
          </a:p>
          <a:p>
            <a:pPr marL="1085850" lvl="1"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The benefit record is on hold</a:t>
            </a:r>
          </a:p>
          <a:p>
            <a:pPr marL="1085850" lvl="1"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There is no cost of care for the time period specific to the benefit type</a:t>
            </a:r>
          </a:p>
          <a:p>
            <a:pPr marL="1943100" lvl="3" indent="-342900" eaLnBrk="1" hangingPunct="1">
              <a:spcAft>
                <a:spcPts val="600"/>
              </a:spcAft>
              <a:buSzPct val="120000"/>
              <a:buFont typeface="Arial" panose="020B0604020202020204" pitchFamily="34" charset="0"/>
              <a:buChar char="•"/>
            </a:pPr>
            <a:r>
              <a:rPr lang="en-US" sz="2200" dirty="0" smtClean="0">
                <a:solidFill>
                  <a:srgbClr val="0065A4"/>
                </a:solidFill>
                <a:latin typeface="Georgia" charset="0"/>
                <a:cs typeface="Arial" charset="0"/>
              </a:rPr>
              <a:t>Effective date</a:t>
            </a:r>
          </a:p>
          <a:p>
            <a:pPr marL="1943100" lvl="3" indent="-342900" eaLnBrk="1" hangingPunct="1">
              <a:spcAft>
                <a:spcPts val="600"/>
              </a:spcAft>
              <a:buSzPct val="120000"/>
              <a:buFont typeface="Arial" panose="020B0604020202020204" pitchFamily="34" charset="0"/>
              <a:buChar char="•"/>
            </a:pPr>
            <a:r>
              <a:rPr lang="en-US" sz="2200" dirty="0" smtClean="0">
                <a:solidFill>
                  <a:srgbClr val="0065A4"/>
                </a:solidFill>
                <a:latin typeface="Georgia" charset="0"/>
                <a:cs typeface="Arial" charset="0"/>
              </a:rPr>
              <a:t>Benefit rules</a:t>
            </a:r>
          </a:p>
          <a:p>
            <a:pPr marL="1085850" lvl="1"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The cost of care is not reimbursable</a:t>
            </a:r>
          </a:p>
        </p:txBody>
      </p:sp>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smtClean="0">
                <a:solidFill>
                  <a:srgbClr val="FF0000"/>
                </a:solidFill>
                <a:effectLst>
                  <a:outerShdw blurRad="38100" dist="38100" dir="2700000" algn="tl">
                    <a:srgbClr val="000000">
                      <a:alpha val="43137"/>
                    </a:srgbClr>
                  </a:outerShdw>
                </a:effectLst>
              </a:rPr>
              <a:t>Trust Accounts FAQ</a:t>
            </a:r>
            <a:endParaRPr lang="en-US" sz="40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92622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225425" y="1087619"/>
            <a:ext cx="8578941" cy="2385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342900"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Can counties be reimbursed for part of the cost of care for a child that participates in the CLTS Medicaid Waiver Program?</a:t>
            </a:r>
          </a:p>
          <a:p>
            <a:pPr marL="1085850" lvl="1"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Yes, the county can reimburse on the Basic and Supplemental potion of the rate.  You may need to request a breakdown from the provider.</a:t>
            </a:r>
          </a:p>
        </p:txBody>
      </p:sp>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smtClean="0">
                <a:solidFill>
                  <a:srgbClr val="FF0000"/>
                </a:solidFill>
                <a:effectLst>
                  <a:outerShdw blurRad="38100" dist="38100" dir="2700000" algn="tl">
                    <a:srgbClr val="000000">
                      <a:alpha val="43137"/>
                    </a:srgbClr>
                  </a:outerShdw>
                </a:effectLst>
              </a:rPr>
              <a:t>Trust Accounts FAQ</a:t>
            </a:r>
            <a:endParaRPr lang="en-US" sz="40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96479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225425" y="1087619"/>
            <a:ext cx="8578941" cy="164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342900"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Why is child support not depositing into the trust account?</a:t>
            </a:r>
          </a:p>
          <a:p>
            <a:pPr marL="1085850" lvl="1"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The most common reason is that there is a disconnect in the data between KIDS and eWiSACWIS, typically the child’s ID.</a:t>
            </a:r>
          </a:p>
        </p:txBody>
      </p:sp>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smtClean="0">
                <a:solidFill>
                  <a:srgbClr val="FF0000"/>
                </a:solidFill>
                <a:effectLst>
                  <a:outerShdw blurRad="38100" dist="38100" dir="2700000" algn="tl">
                    <a:srgbClr val="000000">
                      <a:alpha val="43137"/>
                    </a:srgbClr>
                  </a:outerShdw>
                </a:effectLst>
              </a:rPr>
              <a:t>Trust Accounts FAQ</a:t>
            </a:r>
            <a:endParaRPr lang="en-US" sz="40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8638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225425" y="1087619"/>
            <a:ext cx="8578941" cy="349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342900"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A child is placed in an unpaid placement.  The county is continuing to receive benefit payments (e.g. SSI, SSA, Child Support) and the trust account is now over the limit.  </a:t>
            </a:r>
            <a:endParaRPr lang="en-US" sz="2400" dirty="0">
              <a:solidFill>
                <a:srgbClr val="0065A4"/>
              </a:solidFill>
              <a:latin typeface="Georgia" charset="0"/>
              <a:cs typeface="Arial" charset="0"/>
            </a:endParaRPr>
          </a:p>
          <a:p>
            <a:pPr marL="1085850" lvl="1"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Because the placement is unpaid, eWiSACWIS does not apply the child’s benefits against the cost of care for this placement.  If the county is paying for the placement outside of eWiSACWIS, manual withdrawals can be created in the trust account to reflect the payment. </a:t>
            </a:r>
          </a:p>
        </p:txBody>
      </p:sp>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smtClean="0">
                <a:solidFill>
                  <a:srgbClr val="FF0000"/>
                </a:solidFill>
                <a:effectLst>
                  <a:outerShdw blurRad="38100" dist="38100" dir="2700000" algn="tl">
                    <a:srgbClr val="000000">
                      <a:alpha val="43137"/>
                    </a:srgbClr>
                  </a:outerShdw>
                </a:effectLst>
              </a:rPr>
              <a:t>Trust Accounts FAQ</a:t>
            </a:r>
            <a:endParaRPr lang="en-US" sz="40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20480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225425" y="1087619"/>
            <a:ext cx="8578941"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342900"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Are counties allowed to put trust account money into an interest-bearing account?</a:t>
            </a:r>
          </a:p>
          <a:p>
            <a:pPr marL="1085850" lvl="1"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Yes – eWiSACWIS has a function that spreads the interest earned amongst the active trust accounts.  This process is done monthly.</a:t>
            </a:r>
          </a:p>
          <a:p>
            <a:pPr marL="1485900" lvl="2"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Spread Interest function </a:t>
            </a:r>
            <a:r>
              <a:rPr lang="en-US" sz="2400" dirty="0" smtClean="0">
                <a:solidFill>
                  <a:srgbClr val="0065A4"/>
                </a:solidFill>
                <a:latin typeface="Georgia" charset="0"/>
                <a:cs typeface="Arial" charset="0"/>
                <a:sym typeface="Wingdings" panose="05000000000000000000" pitchFamily="2" charset="2"/>
              </a:rPr>
              <a:t> Options dropdown on Bank Account page</a:t>
            </a:r>
            <a:endParaRPr lang="en-US" sz="2400" dirty="0" smtClean="0">
              <a:solidFill>
                <a:srgbClr val="0065A4"/>
              </a:solidFill>
              <a:latin typeface="Georgia" charset="0"/>
              <a:cs typeface="Arial" charset="0"/>
            </a:endParaRPr>
          </a:p>
        </p:txBody>
      </p:sp>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smtClean="0">
                <a:solidFill>
                  <a:srgbClr val="FF0000"/>
                </a:solidFill>
                <a:effectLst>
                  <a:outerShdw blurRad="38100" dist="38100" dir="2700000" algn="tl">
                    <a:srgbClr val="000000">
                      <a:alpha val="43137"/>
                    </a:srgbClr>
                  </a:outerShdw>
                </a:effectLst>
              </a:rPr>
              <a:t>Trust Accounts FAQ</a:t>
            </a:r>
            <a:endParaRPr lang="en-US" sz="40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8235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225425" y="1087619"/>
            <a:ext cx="8578941" cy="506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342900"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Why did the limit for trust accounts decrease from</a:t>
            </a:r>
          </a:p>
          <a:p>
            <a:pPr eaLnBrk="1" hangingPunct="1">
              <a:spcAft>
                <a:spcPts val="600"/>
              </a:spcAft>
              <a:buSzPct val="120000"/>
            </a:pPr>
            <a:r>
              <a:rPr lang="en-US" sz="2400" dirty="0" smtClean="0">
                <a:solidFill>
                  <a:srgbClr val="0065A4"/>
                </a:solidFill>
                <a:latin typeface="Georgia" charset="0"/>
                <a:cs typeface="Arial" charset="0"/>
              </a:rPr>
              <a:t>     $</a:t>
            </a:r>
            <a:r>
              <a:rPr lang="en-US" sz="2400" dirty="0">
                <a:solidFill>
                  <a:srgbClr val="0065A4"/>
                </a:solidFill>
                <a:latin typeface="Georgia" charset="0"/>
                <a:cs typeface="Arial" charset="0"/>
              </a:rPr>
              <a:t>2,000 </a:t>
            </a:r>
            <a:r>
              <a:rPr lang="en-US" sz="2400" dirty="0">
                <a:solidFill>
                  <a:srgbClr val="0065A4"/>
                </a:solidFill>
                <a:latin typeface="Georgia" charset="0"/>
                <a:cs typeface="Arial" charset="0"/>
                <a:sym typeface="Wingdings" panose="05000000000000000000" pitchFamily="2" charset="2"/>
              </a:rPr>
              <a:t> $1,500  $1,000 over the years</a:t>
            </a:r>
            <a:r>
              <a:rPr lang="en-US" sz="2400" dirty="0" smtClean="0">
                <a:solidFill>
                  <a:srgbClr val="0065A4"/>
                </a:solidFill>
                <a:latin typeface="Georgia" charset="0"/>
                <a:cs typeface="Arial" charset="0"/>
                <a:sym typeface="Wingdings" panose="05000000000000000000" pitchFamily="2" charset="2"/>
              </a:rPr>
              <a:t>?</a:t>
            </a:r>
            <a:endParaRPr lang="en-US" sz="2400" dirty="0">
              <a:solidFill>
                <a:srgbClr val="0065A4"/>
              </a:solidFill>
              <a:latin typeface="Georgia" charset="0"/>
              <a:cs typeface="Arial" charset="0"/>
            </a:endParaRPr>
          </a:p>
          <a:p>
            <a:pPr marL="1085850" lvl="1"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The amount was reduced over the years to limit the instances of a child going over the $2,000 mark and, therefore, becoming ineligible.  </a:t>
            </a:r>
            <a:endParaRPr lang="en-US" sz="2400" dirty="0">
              <a:solidFill>
                <a:srgbClr val="0065A4"/>
              </a:solidFill>
              <a:latin typeface="Georgia" charset="0"/>
              <a:cs typeface="Arial" charset="0"/>
            </a:endParaRPr>
          </a:p>
          <a:p>
            <a:pPr marL="1485900" lvl="2"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Must not exceed:</a:t>
            </a:r>
          </a:p>
          <a:p>
            <a:pPr marL="1943100" lvl="3"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$2,000 to maintain Medicaid eligibility</a:t>
            </a:r>
          </a:p>
          <a:p>
            <a:pPr marL="1943100" lvl="3"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$2,000 to maintain Social Security benefits</a:t>
            </a:r>
          </a:p>
          <a:p>
            <a:pPr marL="1943100" lvl="3"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$10,000 to maintain Title IV-E eligibility  </a:t>
            </a:r>
          </a:p>
          <a:p>
            <a:pPr marL="2400300" lvl="4"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Note: This asset limit is for all persons in the AFDC group (usually family members residing in the household).     </a:t>
            </a:r>
          </a:p>
        </p:txBody>
      </p:sp>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smtClean="0">
                <a:solidFill>
                  <a:srgbClr val="FF0000"/>
                </a:solidFill>
                <a:effectLst>
                  <a:outerShdw blurRad="38100" dist="38100" dir="2700000" algn="tl">
                    <a:srgbClr val="000000">
                      <a:alpha val="43137"/>
                    </a:srgbClr>
                  </a:outerShdw>
                </a:effectLst>
              </a:rPr>
              <a:t>Trust Accounts FAQ</a:t>
            </a:r>
            <a:endParaRPr lang="en-US" sz="40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56905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225425" y="1087619"/>
            <a:ext cx="8578941" cy="567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342900"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What types of things are acceptable spend downs for over-limit general trust accounts?</a:t>
            </a:r>
          </a:p>
          <a:p>
            <a:pPr marL="1085850" lvl="1"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Examples as listed in the Social Security handbook - “A Guide for Representative Payees”:</a:t>
            </a:r>
          </a:p>
          <a:p>
            <a:pPr marL="1485900" lvl="2" indent="-342900" eaLnBrk="1" hangingPunct="1">
              <a:spcAft>
                <a:spcPts val="600"/>
              </a:spcAft>
              <a:buSzPct val="120000"/>
              <a:buFont typeface="Arial" panose="020B0604020202020204" pitchFamily="34" charset="0"/>
              <a:buChar char="•"/>
            </a:pPr>
            <a:r>
              <a:rPr lang="en-US" sz="2200" dirty="0" smtClean="0">
                <a:solidFill>
                  <a:srgbClr val="0065A4"/>
                </a:solidFill>
                <a:latin typeface="Georgia" charset="0"/>
                <a:cs typeface="Arial" charset="0"/>
              </a:rPr>
              <a:t>Training for the beneficiary</a:t>
            </a:r>
          </a:p>
          <a:p>
            <a:pPr marL="1485900" lvl="2" indent="-342900" eaLnBrk="1" hangingPunct="1">
              <a:spcAft>
                <a:spcPts val="600"/>
              </a:spcAft>
              <a:buSzPct val="120000"/>
              <a:buFont typeface="Arial" panose="020B0604020202020204" pitchFamily="34" charset="0"/>
              <a:buChar char="•"/>
            </a:pPr>
            <a:r>
              <a:rPr lang="en-US" sz="2200" dirty="0" smtClean="0">
                <a:solidFill>
                  <a:srgbClr val="0065A4"/>
                </a:solidFill>
                <a:latin typeface="Georgia" charset="0"/>
                <a:cs typeface="Arial" charset="0"/>
              </a:rPr>
              <a:t>Major health-related expenses </a:t>
            </a:r>
          </a:p>
          <a:p>
            <a:pPr marL="1485900" lvl="2" indent="-342900" eaLnBrk="1" hangingPunct="1">
              <a:spcAft>
                <a:spcPts val="600"/>
              </a:spcAft>
              <a:buSzPct val="120000"/>
              <a:buFont typeface="Arial" panose="020B0604020202020204" pitchFamily="34" charset="0"/>
              <a:buChar char="•"/>
            </a:pPr>
            <a:r>
              <a:rPr lang="en-US" sz="2200" dirty="0" smtClean="0">
                <a:solidFill>
                  <a:srgbClr val="0065A4"/>
                </a:solidFill>
                <a:latin typeface="Georgia" charset="0"/>
                <a:cs typeface="Arial" charset="0"/>
              </a:rPr>
              <a:t>Other special training programs and school tuition</a:t>
            </a:r>
          </a:p>
          <a:p>
            <a:pPr marL="1485900" lvl="2" indent="-342900" eaLnBrk="1" hangingPunct="1">
              <a:spcAft>
                <a:spcPts val="600"/>
              </a:spcAft>
              <a:buSzPct val="120000"/>
              <a:buFont typeface="Arial" panose="020B0604020202020204" pitchFamily="34" charset="0"/>
              <a:buChar char="•"/>
            </a:pPr>
            <a:r>
              <a:rPr lang="en-US" sz="2200" dirty="0" smtClean="0">
                <a:solidFill>
                  <a:srgbClr val="0065A4"/>
                </a:solidFill>
                <a:latin typeface="Georgia" charset="0"/>
                <a:cs typeface="Arial" charset="0"/>
              </a:rPr>
              <a:t>Special clothing needs</a:t>
            </a:r>
          </a:p>
          <a:p>
            <a:pPr marL="1485900" lvl="2" indent="-342900" eaLnBrk="1" hangingPunct="1">
              <a:spcAft>
                <a:spcPts val="600"/>
              </a:spcAft>
              <a:buSzPct val="120000"/>
              <a:buFont typeface="Arial" panose="020B0604020202020204" pitchFamily="34" charset="0"/>
              <a:buChar char="•"/>
            </a:pPr>
            <a:r>
              <a:rPr lang="en-US" sz="2200" dirty="0" smtClean="0">
                <a:solidFill>
                  <a:srgbClr val="0065A4"/>
                </a:solidFill>
                <a:latin typeface="Georgia" charset="0"/>
                <a:cs typeface="Arial" charset="0"/>
              </a:rPr>
              <a:t>Home improvements</a:t>
            </a:r>
          </a:p>
          <a:p>
            <a:pPr marL="1485900" lvl="2" indent="-342900" eaLnBrk="1" hangingPunct="1">
              <a:spcAft>
                <a:spcPts val="600"/>
              </a:spcAft>
              <a:buSzPct val="120000"/>
              <a:buFont typeface="Arial" panose="020B0604020202020204" pitchFamily="34" charset="0"/>
              <a:buChar char="•"/>
            </a:pPr>
            <a:r>
              <a:rPr lang="en-US" sz="2200" dirty="0" smtClean="0">
                <a:solidFill>
                  <a:srgbClr val="0065A4"/>
                </a:solidFill>
                <a:latin typeface="Georgia" charset="0"/>
                <a:cs typeface="Arial" charset="0"/>
              </a:rPr>
              <a:t>Furniture</a:t>
            </a:r>
          </a:p>
          <a:p>
            <a:pPr marL="1485900" lvl="2" indent="-342900" eaLnBrk="1" hangingPunct="1">
              <a:spcAft>
                <a:spcPts val="600"/>
              </a:spcAft>
              <a:buSzPct val="120000"/>
              <a:buFont typeface="Arial" panose="020B0604020202020204" pitchFamily="34" charset="0"/>
              <a:buChar char="•"/>
            </a:pPr>
            <a:r>
              <a:rPr lang="en-US" sz="2200" dirty="0" smtClean="0">
                <a:solidFill>
                  <a:srgbClr val="0065A4"/>
                </a:solidFill>
                <a:latin typeface="Georgia" charset="0"/>
                <a:cs typeface="Arial" charset="0"/>
              </a:rPr>
              <a:t>Other items not a part of the child’s “current maintenance” to improve daily living conditions or provide better medical care</a:t>
            </a:r>
          </a:p>
          <a:p>
            <a:pPr eaLnBrk="1" hangingPunct="1">
              <a:spcAft>
                <a:spcPts val="600"/>
              </a:spcAft>
              <a:buSzPct val="120000"/>
            </a:pPr>
            <a:r>
              <a:rPr lang="en-US" sz="2400" dirty="0" smtClean="0">
                <a:solidFill>
                  <a:srgbClr val="0065A4"/>
                </a:solidFill>
                <a:latin typeface="Georgia" charset="0"/>
                <a:cs typeface="Arial" charset="0"/>
              </a:rPr>
              <a:t>     </a:t>
            </a:r>
          </a:p>
        </p:txBody>
      </p:sp>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smtClean="0">
                <a:solidFill>
                  <a:srgbClr val="FF0000"/>
                </a:solidFill>
                <a:effectLst>
                  <a:outerShdw blurRad="38100" dist="38100" dir="2700000" algn="tl">
                    <a:srgbClr val="000000">
                      <a:alpha val="43137"/>
                    </a:srgbClr>
                  </a:outerShdw>
                </a:effectLst>
              </a:rPr>
              <a:t>Trust Accounts FAQ</a:t>
            </a:r>
            <a:endParaRPr lang="en-US" sz="40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54043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225425" y="1087619"/>
            <a:ext cx="8578941"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Aft>
                <a:spcPts val="600"/>
              </a:spcAft>
              <a:buSzPct val="120000"/>
            </a:pPr>
            <a:r>
              <a:rPr lang="en-US" sz="2400" dirty="0" smtClean="0">
                <a:solidFill>
                  <a:srgbClr val="0065A4"/>
                </a:solidFill>
                <a:latin typeface="Georgia" charset="0"/>
                <a:cs typeface="Arial" charset="0"/>
              </a:rPr>
              <a:t>VPN – Virtual Private Network</a:t>
            </a:r>
          </a:p>
          <a:p>
            <a:pPr marL="342900"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Enables users to send and receive data across networks</a:t>
            </a:r>
          </a:p>
          <a:p>
            <a:pPr marL="342900" indent="-342900" eaLnBrk="1" hangingPunct="1">
              <a:spcAft>
                <a:spcPts val="600"/>
              </a:spcAft>
              <a:buSzPct val="120000"/>
              <a:buFont typeface="Arial" panose="020B0604020202020204" pitchFamily="34" charset="0"/>
              <a:buChar char="•"/>
            </a:pPr>
            <a:endParaRPr lang="en-US" sz="2400" dirty="0">
              <a:solidFill>
                <a:srgbClr val="0065A4"/>
              </a:solidFill>
              <a:latin typeface="Georgia" charset="0"/>
              <a:cs typeface="Arial" charset="0"/>
            </a:endParaRPr>
          </a:p>
          <a:p>
            <a:pPr eaLnBrk="1" hangingPunct="1">
              <a:spcAft>
                <a:spcPts val="600"/>
              </a:spcAft>
              <a:buSzPct val="120000"/>
            </a:pPr>
            <a:endParaRPr lang="en-US" sz="2400" dirty="0" smtClean="0">
              <a:solidFill>
                <a:srgbClr val="0065A4"/>
              </a:solidFill>
              <a:latin typeface="Georgia" charset="0"/>
              <a:cs typeface="Arial" charset="0"/>
            </a:endParaRPr>
          </a:p>
        </p:txBody>
      </p:sp>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smtClean="0">
                <a:solidFill>
                  <a:srgbClr val="FF0000"/>
                </a:solidFill>
                <a:effectLst>
                  <a:outerShdw blurRad="38100" dist="38100" dir="2700000" algn="tl">
                    <a:srgbClr val="000000">
                      <a:alpha val="43137"/>
                    </a:srgbClr>
                  </a:outerShdw>
                </a:effectLst>
              </a:rPr>
              <a:t>VPN Replacement</a:t>
            </a:r>
            <a:endParaRPr lang="en-US" sz="4000" dirty="0">
              <a:solidFill>
                <a:srgbClr val="FF0000"/>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185518" y="2297985"/>
            <a:ext cx="1138807" cy="175003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25247" y="4339075"/>
            <a:ext cx="1138807" cy="1750031"/>
          </a:xfrm>
          <a:prstGeom prst="rect">
            <a:avLst/>
          </a:prstGeom>
        </p:spPr>
      </p:pic>
      <p:pic>
        <p:nvPicPr>
          <p:cNvPr id="11" name="Picture 10"/>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r="408" b="587"/>
          <a:stretch/>
        </p:blipFill>
        <p:spPr>
          <a:xfrm>
            <a:off x="6021142" y="2297985"/>
            <a:ext cx="1134152" cy="173976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5729" y="4355793"/>
            <a:ext cx="1138807" cy="1750031"/>
          </a:xfrm>
          <a:prstGeom prst="rect">
            <a:avLst/>
          </a:prstGeom>
        </p:spPr>
      </p:pic>
      <p:sp>
        <p:nvSpPr>
          <p:cNvPr id="3" name="TextBox 2"/>
          <p:cNvSpPr txBox="1"/>
          <p:nvPr/>
        </p:nvSpPr>
        <p:spPr>
          <a:xfrm>
            <a:off x="1140466" y="4048016"/>
            <a:ext cx="1228909" cy="307777"/>
          </a:xfrm>
          <a:prstGeom prst="rect">
            <a:avLst/>
          </a:prstGeom>
          <a:noFill/>
        </p:spPr>
        <p:txBody>
          <a:bodyPr wrap="square" rtlCol="0">
            <a:spAutoFit/>
          </a:bodyPr>
          <a:lstStyle/>
          <a:p>
            <a:r>
              <a:rPr lang="en-US" sz="1400" dirty="0" smtClean="0">
                <a:solidFill>
                  <a:srgbClr val="000000"/>
                </a:solidFill>
              </a:rPr>
              <a:t>eWiSACWIS</a:t>
            </a:r>
            <a:endParaRPr lang="en-US" sz="1400" dirty="0">
              <a:solidFill>
                <a:srgbClr val="000000"/>
              </a:solidFill>
            </a:endParaRPr>
          </a:p>
        </p:txBody>
      </p:sp>
      <p:sp>
        <p:nvSpPr>
          <p:cNvPr id="4" name="TextBox 3"/>
          <p:cNvSpPr txBox="1"/>
          <p:nvPr/>
        </p:nvSpPr>
        <p:spPr>
          <a:xfrm>
            <a:off x="2525247" y="6089106"/>
            <a:ext cx="1138807" cy="307777"/>
          </a:xfrm>
          <a:prstGeom prst="rect">
            <a:avLst/>
          </a:prstGeom>
          <a:noFill/>
        </p:spPr>
        <p:txBody>
          <a:bodyPr wrap="square" rtlCol="0">
            <a:spAutoFit/>
          </a:bodyPr>
          <a:lstStyle/>
          <a:p>
            <a:pPr algn="ctr"/>
            <a:r>
              <a:rPr lang="en-US" sz="1400" dirty="0" smtClean="0">
                <a:solidFill>
                  <a:srgbClr val="000000"/>
                </a:solidFill>
              </a:rPr>
              <a:t>County</a:t>
            </a:r>
            <a:endParaRPr lang="en-US" sz="1400" dirty="0">
              <a:solidFill>
                <a:srgbClr val="000000"/>
              </a:solidFill>
            </a:endParaRPr>
          </a:p>
        </p:txBody>
      </p:sp>
      <p:sp>
        <p:nvSpPr>
          <p:cNvPr id="6" name="Rectangle 5"/>
          <p:cNvSpPr/>
          <p:nvPr/>
        </p:nvSpPr>
        <p:spPr>
          <a:xfrm>
            <a:off x="5848086" y="4029159"/>
            <a:ext cx="1204176" cy="307777"/>
          </a:xfrm>
          <a:prstGeom prst="rect">
            <a:avLst/>
          </a:prstGeom>
        </p:spPr>
        <p:txBody>
          <a:bodyPr wrap="none">
            <a:spAutoFit/>
          </a:bodyPr>
          <a:lstStyle/>
          <a:p>
            <a:r>
              <a:rPr lang="en-US" sz="1400" dirty="0">
                <a:solidFill>
                  <a:srgbClr val="000000"/>
                </a:solidFill>
              </a:rPr>
              <a:t>eWiSACWIS</a:t>
            </a:r>
            <a:endParaRPr lang="en-US" sz="1400" dirty="0"/>
          </a:p>
        </p:txBody>
      </p:sp>
      <p:sp>
        <p:nvSpPr>
          <p:cNvPr id="7" name="Rectangle 6"/>
          <p:cNvSpPr/>
          <p:nvPr/>
        </p:nvSpPr>
        <p:spPr>
          <a:xfrm>
            <a:off x="7215242" y="6063167"/>
            <a:ext cx="752129" cy="307777"/>
          </a:xfrm>
          <a:prstGeom prst="rect">
            <a:avLst/>
          </a:prstGeom>
        </p:spPr>
        <p:txBody>
          <a:bodyPr wrap="none">
            <a:spAutoFit/>
          </a:bodyPr>
          <a:lstStyle/>
          <a:p>
            <a:r>
              <a:rPr lang="en-US" sz="1400" dirty="0">
                <a:solidFill>
                  <a:srgbClr val="000000"/>
                </a:solidFill>
              </a:rPr>
              <a:t>County</a:t>
            </a:r>
            <a:endParaRPr lang="en-US" sz="1400" dirty="0"/>
          </a:p>
        </p:txBody>
      </p:sp>
      <p:sp>
        <p:nvSpPr>
          <p:cNvPr id="13" name="TextBox 12"/>
          <p:cNvSpPr txBox="1"/>
          <p:nvPr/>
        </p:nvSpPr>
        <p:spPr>
          <a:xfrm>
            <a:off x="2907587" y="2297985"/>
            <a:ext cx="1188395" cy="383570"/>
          </a:xfrm>
          <a:prstGeom prst="rect">
            <a:avLst/>
          </a:prstGeom>
          <a:noFill/>
          <a:ln w="38100" cap="rnd" cmpd="sng">
            <a:solidFill>
              <a:schemeClr val="accent1"/>
            </a:solidFill>
            <a:prstDash val="sysDash"/>
          </a:ln>
        </p:spPr>
        <p:txBody>
          <a:bodyPr wrap="square" rtlCol="0">
            <a:spAutoFit/>
          </a:bodyPr>
          <a:lstStyle/>
          <a:p>
            <a:pPr algn="ctr"/>
            <a:r>
              <a:rPr lang="en-US" b="1" dirty="0" smtClean="0">
                <a:solidFill>
                  <a:srgbClr val="000000"/>
                </a:solidFill>
              </a:rPr>
              <a:t>Financial</a:t>
            </a:r>
            <a:endParaRPr lang="en-US" b="1" dirty="0">
              <a:solidFill>
                <a:srgbClr val="000000"/>
              </a:solidFill>
            </a:endParaRPr>
          </a:p>
        </p:txBody>
      </p:sp>
      <p:sp>
        <p:nvSpPr>
          <p:cNvPr id="18" name="TextBox 17"/>
          <p:cNvSpPr txBox="1"/>
          <p:nvPr/>
        </p:nvSpPr>
        <p:spPr>
          <a:xfrm>
            <a:off x="7566514" y="2297985"/>
            <a:ext cx="848022" cy="383570"/>
          </a:xfrm>
          <a:prstGeom prst="rect">
            <a:avLst/>
          </a:prstGeom>
          <a:noFill/>
          <a:ln w="38100" cap="rnd" cmpd="sng">
            <a:solidFill>
              <a:schemeClr val="accent1"/>
            </a:solidFill>
            <a:prstDash val="sysDash"/>
          </a:ln>
        </p:spPr>
        <p:txBody>
          <a:bodyPr wrap="square" rtlCol="0">
            <a:spAutoFit/>
          </a:bodyPr>
          <a:lstStyle/>
          <a:p>
            <a:pPr algn="ctr"/>
            <a:r>
              <a:rPr lang="en-US" b="1" dirty="0" smtClean="0">
                <a:solidFill>
                  <a:srgbClr val="000000"/>
                </a:solidFill>
              </a:rPr>
              <a:t>REPL</a:t>
            </a:r>
            <a:endParaRPr lang="en-US" b="1" dirty="0">
              <a:solidFill>
                <a:srgbClr val="000000"/>
              </a:solidFill>
            </a:endParaRPr>
          </a:p>
        </p:txBody>
      </p:sp>
      <p:sp>
        <p:nvSpPr>
          <p:cNvPr id="27" name="Arc 26"/>
          <p:cNvSpPr/>
          <p:nvPr/>
        </p:nvSpPr>
        <p:spPr>
          <a:xfrm>
            <a:off x="786391" y="2888112"/>
            <a:ext cx="3585680" cy="3203079"/>
          </a:xfrm>
          <a:prstGeom prst="arc">
            <a:avLst>
              <a:gd name="adj1" fmla="val 16200000"/>
              <a:gd name="adj2" fmla="val 2626711"/>
            </a:avLst>
          </a:prstGeom>
          <a:ln>
            <a:head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8" name="Arc 27"/>
          <p:cNvSpPr/>
          <p:nvPr/>
        </p:nvSpPr>
        <p:spPr>
          <a:xfrm flipH="1">
            <a:off x="390415" y="3045825"/>
            <a:ext cx="2917863" cy="2663671"/>
          </a:xfrm>
          <a:prstGeom prst="arc">
            <a:avLst>
              <a:gd name="adj1" fmla="val 18613232"/>
              <a:gd name="adj2" fmla="val 6213553"/>
            </a:avLst>
          </a:prstGeom>
          <a:ln>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5" name="Arc 34"/>
          <p:cNvSpPr/>
          <p:nvPr/>
        </p:nvSpPr>
        <p:spPr>
          <a:xfrm flipH="1">
            <a:off x="5333550" y="2900494"/>
            <a:ext cx="2917863" cy="2663671"/>
          </a:xfrm>
          <a:prstGeom prst="arc">
            <a:avLst>
              <a:gd name="adj1" fmla="val 18613232"/>
              <a:gd name="adj2" fmla="val 6213553"/>
            </a:avLst>
          </a:prstGeom>
          <a:ln>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5729210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225425" y="1087619"/>
            <a:ext cx="8578941"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342900"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If the child is no longer in the county’s care and benefits continue coming in, or if benefits were incorrectly collected, how does the county go about returning the money?</a:t>
            </a:r>
          </a:p>
          <a:p>
            <a:pPr marL="1085850" lvl="1"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Child support – make a connection with child support enforcement personnel at the county level.  The county should inform the child support contact that the child is no longer in care or that child support money is incorrectly being funneled to the county.  The child support contact should direct the county on the proper way to return the funds.</a:t>
            </a:r>
          </a:p>
          <a:p>
            <a:pPr marL="1085850" lvl="1"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SSI/SSA – complete Termination of Representative Payee form and submit to Social Security Administration.  Determine the amount of money that will need to be refunded – both Federal and State.</a:t>
            </a:r>
          </a:p>
        </p:txBody>
      </p:sp>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smtClean="0">
                <a:solidFill>
                  <a:srgbClr val="FF0000"/>
                </a:solidFill>
                <a:effectLst>
                  <a:outerShdw blurRad="38100" dist="38100" dir="2700000" algn="tl">
                    <a:srgbClr val="000000">
                      <a:alpha val="43137"/>
                    </a:srgbClr>
                  </a:outerShdw>
                </a:effectLst>
              </a:rPr>
              <a:t>Trust Accounts FAQ</a:t>
            </a:r>
            <a:endParaRPr lang="en-US" sz="40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91609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225425" y="1087619"/>
            <a:ext cx="8578941"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342900"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Should counties continue collecting child support for arrears cost of care for closed cases?</a:t>
            </a:r>
          </a:p>
          <a:p>
            <a:pPr marL="1085850" lvl="1"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If there are foster care or kinship care arrears due to the county foster care agency or the state, child support continues to collect those arrears until they receive an alert from foster care that the cost of care is paid or unreimbursed assistance balance is zero.  If there are arrears, the child support case remains open as an arrears-only case.  The current support would be moved to the original case with the court-ordered payee once the foster care or kinship care is closed.</a:t>
            </a:r>
          </a:p>
          <a:p>
            <a:pPr eaLnBrk="1" hangingPunct="1">
              <a:spcAft>
                <a:spcPts val="600"/>
              </a:spcAft>
              <a:buSzPct val="120000"/>
            </a:pPr>
            <a:endParaRPr lang="en-US" sz="2400" dirty="0" smtClean="0">
              <a:solidFill>
                <a:srgbClr val="0065A4"/>
              </a:solidFill>
              <a:latin typeface="Georgia" charset="0"/>
              <a:cs typeface="Arial" charset="0"/>
            </a:endParaRPr>
          </a:p>
        </p:txBody>
      </p:sp>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smtClean="0">
                <a:solidFill>
                  <a:srgbClr val="FF0000"/>
                </a:solidFill>
                <a:effectLst>
                  <a:outerShdw blurRad="38100" dist="38100" dir="2700000" algn="tl">
                    <a:srgbClr val="000000">
                      <a:alpha val="43137"/>
                    </a:srgbClr>
                  </a:outerShdw>
                </a:effectLst>
              </a:rPr>
              <a:t>Trust Accounts FAQ</a:t>
            </a:r>
            <a:endParaRPr lang="en-US" sz="40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36749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225425" y="1087619"/>
            <a:ext cx="8578941"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342900"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ADHOC023 – Trust Accounts</a:t>
            </a:r>
          </a:p>
          <a:p>
            <a:pPr marL="342900"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FM04A03 – Overpayments with Trust Accounts</a:t>
            </a:r>
          </a:p>
          <a:p>
            <a:pPr marL="342900"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FM0701b – Trust Account Current Balance Report</a:t>
            </a:r>
          </a:p>
          <a:p>
            <a:pPr marL="342900"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FM0702b – Trust Account Reconciliation Report</a:t>
            </a:r>
          </a:p>
          <a:p>
            <a:pPr marL="342900"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FM0703b – Ending Placements Report</a:t>
            </a:r>
          </a:p>
          <a:p>
            <a:pPr marL="342900"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FM0704b – Trust Account Deposit History Report</a:t>
            </a:r>
          </a:p>
          <a:p>
            <a:pPr marL="342900"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FM0705b – Trust Account Balance for Closed Cases</a:t>
            </a:r>
          </a:p>
          <a:p>
            <a:pPr marL="342900"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FM0706b – Trust Account Drawdown Report</a:t>
            </a:r>
          </a:p>
          <a:p>
            <a:pPr marL="342900"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FM0708a – Monthly KIDS Exception Report</a:t>
            </a:r>
          </a:p>
          <a:p>
            <a:pPr marL="342900"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FM0708b – Monthly KIDS Verification Report</a:t>
            </a:r>
          </a:p>
          <a:p>
            <a:pPr eaLnBrk="1" hangingPunct="1">
              <a:spcAft>
                <a:spcPts val="600"/>
              </a:spcAft>
              <a:buSzPct val="120000"/>
            </a:pPr>
            <a:endParaRPr lang="en-US" sz="2400" dirty="0">
              <a:solidFill>
                <a:srgbClr val="0065A4"/>
              </a:solidFill>
              <a:latin typeface="Georgia" charset="0"/>
              <a:cs typeface="Arial" charset="0"/>
            </a:endParaRPr>
          </a:p>
        </p:txBody>
      </p:sp>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smtClean="0">
                <a:solidFill>
                  <a:srgbClr val="FF0000"/>
                </a:solidFill>
                <a:effectLst>
                  <a:outerShdw blurRad="38100" dist="38100" dir="2700000" algn="tl">
                    <a:srgbClr val="000000">
                      <a:alpha val="43137"/>
                    </a:srgbClr>
                  </a:outerShdw>
                </a:effectLst>
              </a:rPr>
              <a:t>Trust Account Reports</a:t>
            </a:r>
            <a:endParaRPr lang="en-US" sz="4000" dirty="0">
              <a:solidFill>
                <a:srgbClr val="FF0000"/>
              </a:solidFill>
              <a:effectLst>
                <a:outerShdw blurRad="38100" dist="38100" dir="2700000" algn="tl">
                  <a:srgbClr val="000000">
                    <a:alpha val="43137"/>
                  </a:srgbClr>
                </a:outerShdw>
              </a:effectLst>
            </a:endParaRPr>
          </a:p>
        </p:txBody>
      </p:sp>
      <p:sp>
        <p:nvSpPr>
          <p:cNvPr id="2" name="TextBox 1"/>
          <p:cNvSpPr txBox="1"/>
          <p:nvPr/>
        </p:nvSpPr>
        <p:spPr>
          <a:xfrm>
            <a:off x="1335640" y="5735044"/>
            <a:ext cx="7017250" cy="553998"/>
          </a:xfrm>
          <a:prstGeom prst="rect">
            <a:avLst/>
          </a:prstGeom>
          <a:noFill/>
          <a:ln w="22225">
            <a:solidFill>
              <a:schemeClr val="tx2"/>
            </a:solidFill>
          </a:ln>
        </p:spPr>
        <p:txBody>
          <a:bodyPr wrap="square" rtlCol="0" anchor="ctr">
            <a:spAutoFit/>
          </a:bodyPr>
          <a:lstStyle/>
          <a:p>
            <a:pPr algn="ctr"/>
            <a:endParaRPr lang="en-US" sz="600" dirty="0" smtClean="0">
              <a:solidFill>
                <a:srgbClr val="E42236"/>
              </a:solidFill>
              <a:latin typeface="Georgia" charset="0"/>
              <a:cs typeface="Arial" charset="0"/>
            </a:endParaRPr>
          </a:p>
          <a:p>
            <a:pPr algn="ctr"/>
            <a:r>
              <a:rPr lang="en-US" dirty="0" smtClean="0">
                <a:solidFill>
                  <a:srgbClr val="E42236"/>
                </a:solidFill>
                <a:latin typeface="Georgia" charset="0"/>
                <a:cs typeface="Arial" charset="0"/>
              </a:rPr>
              <a:t>https</a:t>
            </a:r>
            <a:r>
              <a:rPr lang="en-US" dirty="0">
                <a:solidFill>
                  <a:srgbClr val="E42236"/>
                </a:solidFill>
                <a:latin typeface="Georgia" charset="0"/>
                <a:cs typeface="Arial" charset="0"/>
              </a:rPr>
              <a:t>://dcf.wisconsin.gov/files/cwportal/ewisacwis/allreports.pdf</a:t>
            </a:r>
          </a:p>
          <a:p>
            <a:endParaRPr lang="en-US" sz="600" dirty="0"/>
          </a:p>
        </p:txBody>
      </p:sp>
    </p:spTree>
    <p:extLst>
      <p:ext uri="{BB962C8B-B14F-4D97-AF65-F5344CB8AC3E}">
        <p14:creationId xmlns:p14="http://schemas.microsoft.com/office/powerpoint/2010/main" val="6426672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225425" y="1087619"/>
            <a:ext cx="8578941"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342900"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eWiSACWIS receives file from KIDS</a:t>
            </a:r>
          </a:p>
          <a:p>
            <a:pPr marL="342900"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Child support transaction created in the trust account if a match is found</a:t>
            </a:r>
          </a:p>
          <a:p>
            <a:pPr marL="342900"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If a match is not found, an exception is created.</a:t>
            </a:r>
          </a:p>
          <a:p>
            <a:pPr eaLnBrk="1" hangingPunct="1">
              <a:spcAft>
                <a:spcPts val="600"/>
              </a:spcAft>
              <a:buSzPct val="120000"/>
            </a:pPr>
            <a:endParaRPr lang="en-US" sz="2400" dirty="0" smtClean="0">
              <a:solidFill>
                <a:srgbClr val="0065A4"/>
              </a:solidFill>
              <a:latin typeface="Georgia" charset="0"/>
              <a:cs typeface="Arial" charset="0"/>
            </a:endParaRPr>
          </a:p>
        </p:txBody>
      </p:sp>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smtClean="0">
                <a:solidFill>
                  <a:srgbClr val="FF0000"/>
                </a:solidFill>
                <a:effectLst>
                  <a:outerShdw blurRad="38100" dist="38100" dir="2700000" algn="tl">
                    <a:srgbClr val="000000">
                      <a:alpha val="43137"/>
                    </a:srgbClr>
                  </a:outerShdw>
                </a:effectLst>
              </a:rPr>
              <a:t>KIDS Exceptions</a:t>
            </a:r>
            <a:endParaRPr lang="en-US" sz="40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854310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225424" y="1087619"/>
            <a:ext cx="8829675" cy="566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342900"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How generated?</a:t>
            </a:r>
          </a:p>
          <a:p>
            <a:pPr marL="1085850" lvl="1" indent="-342900" eaLnBrk="1" hangingPunct="1">
              <a:spcAft>
                <a:spcPts val="600"/>
              </a:spcAft>
              <a:buSzPct val="120000"/>
              <a:buFont typeface="Arial" panose="020B0604020202020204" pitchFamily="34" charset="0"/>
              <a:buChar char="•"/>
            </a:pPr>
            <a:r>
              <a:rPr lang="en-US" sz="2400" dirty="0">
                <a:solidFill>
                  <a:srgbClr val="0065A4"/>
                </a:solidFill>
                <a:latin typeface="Georgia" charset="0"/>
                <a:cs typeface="Arial" charset="0"/>
              </a:rPr>
              <a:t>Manually by a financial user</a:t>
            </a:r>
          </a:p>
          <a:p>
            <a:pPr marL="1085850" lvl="1" indent="-342900" eaLnBrk="1" hangingPunct="1">
              <a:spcAft>
                <a:spcPts val="600"/>
              </a:spcAft>
              <a:buSzPct val="120000"/>
              <a:buFont typeface="Arial" panose="020B0604020202020204" pitchFamily="34" charset="0"/>
              <a:buChar char="•"/>
            </a:pPr>
            <a:r>
              <a:rPr lang="en-US" sz="2400" dirty="0">
                <a:solidFill>
                  <a:srgbClr val="0065A4"/>
                </a:solidFill>
                <a:latin typeface="Georgia" charset="0"/>
                <a:cs typeface="Arial" charset="0"/>
              </a:rPr>
              <a:t>Automatically by </a:t>
            </a:r>
            <a:r>
              <a:rPr lang="en-US" sz="2400" dirty="0" smtClean="0">
                <a:solidFill>
                  <a:srgbClr val="0065A4"/>
                </a:solidFill>
                <a:latin typeface="Georgia" charset="0"/>
                <a:cs typeface="Arial" charset="0"/>
              </a:rPr>
              <a:t>eWiSACWIS</a:t>
            </a:r>
            <a:endParaRPr lang="en-US" sz="2400" dirty="0">
              <a:solidFill>
                <a:srgbClr val="0065A4"/>
              </a:solidFill>
              <a:latin typeface="Georgia" charset="0"/>
              <a:cs typeface="Arial" charset="0"/>
            </a:endParaRPr>
          </a:p>
          <a:p>
            <a:pPr marL="342900"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Critical element in the county’s cost of care bottom line</a:t>
            </a:r>
          </a:p>
          <a:p>
            <a:pPr marL="342900"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Need to be monitored closely to ensure accurate IV-E claiming</a:t>
            </a:r>
          </a:p>
          <a:p>
            <a:pPr marL="342900" indent="-342900" eaLnBrk="1" hangingPunct="1">
              <a:spcAft>
                <a:spcPts val="600"/>
              </a:spcAft>
              <a:buSzPct val="120000"/>
              <a:buFont typeface="Arial" panose="020B0604020202020204" pitchFamily="34" charset="0"/>
              <a:buChar char="•"/>
            </a:pPr>
            <a:endParaRPr lang="en-US" sz="2400" dirty="0">
              <a:solidFill>
                <a:srgbClr val="0065A4"/>
              </a:solidFill>
              <a:latin typeface="Georgia" charset="0"/>
              <a:cs typeface="Arial" charset="0"/>
            </a:endParaRPr>
          </a:p>
          <a:p>
            <a:pPr eaLnBrk="1" hangingPunct="1">
              <a:spcAft>
                <a:spcPts val="600"/>
              </a:spcAft>
              <a:buSzPct val="120000"/>
            </a:pPr>
            <a:r>
              <a:rPr lang="en-US" sz="2400" dirty="0" smtClean="0">
                <a:solidFill>
                  <a:srgbClr val="0065A4"/>
                </a:solidFill>
                <a:latin typeface="Georgia" charset="0"/>
                <a:cs typeface="Arial" charset="0"/>
              </a:rPr>
              <a:t>Example:</a:t>
            </a:r>
          </a:p>
          <a:p>
            <a:pPr eaLnBrk="1" hangingPunct="1">
              <a:spcAft>
                <a:spcPts val="600"/>
              </a:spcAft>
              <a:buSzPct val="120000"/>
            </a:pPr>
            <a:r>
              <a:rPr lang="en-US" sz="2400" dirty="0">
                <a:solidFill>
                  <a:srgbClr val="0065A4"/>
                </a:solidFill>
                <a:latin typeface="Georgia" charset="0"/>
                <a:cs typeface="Arial" charset="0"/>
              </a:rPr>
              <a:t>	</a:t>
            </a:r>
            <a:r>
              <a:rPr lang="en-US" sz="2400" dirty="0" smtClean="0">
                <a:solidFill>
                  <a:srgbClr val="0065A4"/>
                </a:solidFill>
                <a:latin typeface="Georgia" charset="0"/>
                <a:cs typeface="Arial" charset="0"/>
              </a:rPr>
              <a:t>Cost of care = $10,000</a:t>
            </a:r>
          </a:p>
          <a:p>
            <a:pPr eaLnBrk="1" hangingPunct="1">
              <a:spcAft>
                <a:spcPts val="600"/>
              </a:spcAft>
              <a:buSzPct val="120000"/>
            </a:pPr>
            <a:r>
              <a:rPr lang="en-US" sz="2400" dirty="0">
                <a:solidFill>
                  <a:srgbClr val="0065A4"/>
                </a:solidFill>
                <a:latin typeface="Georgia" charset="0"/>
                <a:cs typeface="Arial" charset="0"/>
              </a:rPr>
              <a:t>	</a:t>
            </a:r>
            <a:r>
              <a:rPr lang="en-US" sz="2400" dirty="0" smtClean="0">
                <a:solidFill>
                  <a:srgbClr val="0065A4"/>
                </a:solidFill>
                <a:latin typeface="Georgia" charset="0"/>
                <a:cs typeface="Arial" charset="0"/>
              </a:rPr>
              <a:t>Overpayment = $1,000</a:t>
            </a:r>
          </a:p>
          <a:p>
            <a:pPr eaLnBrk="1" hangingPunct="1">
              <a:spcAft>
                <a:spcPts val="600"/>
              </a:spcAft>
              <a:buSzPct val="120000"/>
            </a:pPr>
            <a:r>
              <a:rPr lang="en-US" sz="2400" dirty="0">
                <a:solidFill>
                  <a:srgbClr val="0065A4"/>
                </a:solidFill>
                <a:latin typeface="Georgia" charset="0"/>
                <a:cs typeface="Arial" charset="0"/>
              </a:rPr>
              <a:t>	</a:t>
            </a:r>
            <a:r>
              <a:rPr lang="en-US" sz="2400" dirty="0" smtClean="0">
                <a:solidFill>
                  <a:srgbClr val="0065A4"/>
                </a:solidFill>
                <a:latin typeface="Georgia" charset="0"/>
                <a:cs typeface="Arial" charset="0"/>
              </a:rPr>
              <a:t>If the overpayment isn’t documented, the State will 	incorrectly claim $10,000 for this child, rather than $9,000.</a:t>
            </a:r>
          </a:p>
          <a:p>
            <a:pPr lvl="1" indent="0" eaLnBrk="1" hangingPunct="1">
              <a:spcAft>
                <a:spcPts val="600"/>
              </a:spcAft>
              <a:buSzPct val="120000"/>
            </a:pPr>
            <a:r>
              <a:rPr lang="en-US" sz="2400" dirty="0" smtClean="0">
                <a:solidFill>
                  <a:srgbClr val="0065A4"/>
                </a:solidFill>
                <a:latin typeface="Georgia" charset="0"/>
                <a:cs typeface="Arial" charset="0"/>
              </a:rPr>
              <a:t> </a:t>
            </a:r>
          </a:p>
        </p:txBody>
      </p:sp>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smtClean="0">
                <a:solidFill>
                  <a:srgbClr val="FF0000"/>
                </a:solidFill>
                <a:effectLst>
                  <a:outerShdw blurRad="38100" dist="38100" dir="2700000" algn="tl">
                    <a:srgbClr val="000000">
                      <a:alpha val="43137"/>
                    </a:srgbClr>
                  </a:outerShdw>
                </a:effectLst>
              </a:rPr>
              <a:t>Overpayments</a:t>
            </a:r>
            <a:endParaRPr lang="en-US" sz="40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34127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225424" y="1087619"/>
            <a:ext cx="8829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lvl="1" indent="0" eaLnBrk="1" hangingPunct="1">
              <a:spcAft>
                <a:spcPts val="600"/>
              </a:spcAft>
              <a:buSzPct val="120000"/>
            </a:pPr>
            <a:r>
              <a:rPr lang="en-US" sz="2400" dirty="0" smtClean="0">
                <a:solidFill>
                  <a:srgbClr val="0065A4"/>
                </a:solidFill>
                <a:latin typeface="Georgia" charset="0"/>
                <a:cs typeface="Arial" charset="0"/>
              </a:rPr>
              <a:t> </a:t>
            </a:r>
          </a:p>
        </p:txBody>
      </p:sp>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smtClean="0">
                <a:solidFill>
                  <a:srgbClr val="FF0000"/>
                </a:solidFill>
                <a:effectLst>
                  <a:outerShdw blurRad="38100" dist="38100" dir="2700000" algn="tl">
                    <a:srgbClr val="000000">
                      <a:alpha val="43137"/>
                    </a:srgbClr>
                  </a:outerShdw>
                </a:effectLst>
              </a:rPr>
              <a:t>Overpayments</a:t>
            </a:r>
            <a:endParaRPr lang="en-US" sz="4000" dirty="0">
              <a:solidFill>
                <a:srgbClr val="FF0000"/>
              </a:solidFill>
              <a:effectLst>
                <a:outerShdw blurRad="38100" dist="38100" dir="2700000" algn="tl">
                  <a:srgbClr val="000000">
                    <a:alpha val="43137"/>
                  </a:srgbClr>
                </a:outerShdw>
              </a:effectLst>
            </a:endParaRPr>
          </a:p>
        </p:txBody>
      </p:sp>
      <p:pic>
        <p:nvPicPr>
          <p:cNvPr id="7" name="Picture 6"/>
          <p:cNvPicPr/>
          <p:nvPr/>
        </p:nvPicPr>
        <p:blipFill rotWithShape="1">
          <a:blip r:embed="rId4">
            <a:extLst>
              <a:ext uri="{28A0092B-C50C-407E-A947-70E740481C1C}">
                <a14:useLocalDpi xmlns:a14="http://schemas.microsoft.com/office/drawing/2010/main" val="0"/>
              </a:ext>
            </a:extLst>
          </a:blip>
          <a:srcRect l="12537" t="5624" r="36251" b="24375"/>
          <a:stretch/>
        </p:blipFill>
        <p:spPr bwMode="auto">
          <a:xfrm>
            <a:off x="1134597" y="863029"/>
            <a:ext cx="6920342" cy="5820346"/>
          </a:xfrm>
          <a:prstGeom prst="rect">
            <a:avLst/>
          </a:prstGeom>
          <a:ln>
            <a:noFill/>
          </a:ln>
          <a:extLst>
            <a:ext uri="{53640926-AAD7-44D8-BBD7-CCE9431645EC}">
              <a14:shadowObscured xmlns:a14="http://schemas.microsoft.com/office/drawing/2010/main"/>
            </a:ext>
          </a:extLst>
        </p:spPr>
      </p:pic>
      <p:sp>
        <p:nvSpPr>
          <p:cNvPr id="2" name="Oval 1"/>
          <p:cNvSpPr/>
          <p:nvPr/>
        </p:nvSpPr>
        <p:spPr>
          <a:xfrm>
            <a:off x="5619964" y="1869897"/>
            <a:ext cx="1510301" cy="267128"/>
          </a:xfrm>
          <a:prstGeom prst="ellipse">
            <a:avLst/>
          </a:prstGeom>
          <a:noFill/>
          <a:ln w="349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p:cNvSpPr/>
          <p:nvPr/>
        </p:nvSpPr>
        <p:spPr>
          <a:xfrm>
            <a:off x="3839617" y="2464086"/>
            <a:ext cx="1667331" cy="267128"/>
          </a:xfrm>
          <a:prstGeom prst="ellipse">
            <a:avLst/>
          </a:prstGeom>
          <a:noFill/>
          <a:ln w="349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27197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225424" y="1087619"/>
            <a:ext cx="8829675" cy="521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342900"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Options:</a:t>
            </a:r>
          </a:p>
          <a:p>
            <a:pPr marL="1085850" lvl="1"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Debit the full overpayment from the next check to the provider</a:t>
            </a:r>
          </a:p>
          <a:p>
            <a:pPr marL="1085850" lvl="1"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Debit a partial amount from the next several checks to the provider</a:t>
            </a:r>
          </a:p>
          <a:p>
            <a:pPr marL="1085850" lvl="1"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Settlement for a lesser amount</a:t>
            </a:r>
          </a:p>
          <a:p>
            <a:pPr marL="1085850" lvl="1"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Send to collections</a:t>
            </a:r>
          </a:p>
          <a:p>
            <a:pPr marL="1085850" lvl="1"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Write off</a:t>
            </a:r>
          </a:p>
          <a:p>
            <a:pPr marL="1085850" lvl="1"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Cancel</a:t>
            </a:r>
          </a:p>
          <a:p>
            <a:pPr marL="1085850" lvl="1" indent="-342900" eaLnBrk="1" hangingPunct="1">
              <a:spcAft>
                <a:spcPts val="600"/>
              </a:spcAft>
              <a:buSzPct val="120000"/>
              <a:buFont typeface="Arial" panose="020B0604020202020204" pitchFamily="34" charset="0"/>
              <a:buChar char="•"/>
            </a:pPr>
            <a:endParaRPr lang="en-US" sz="2400" dirty="0" smtClean="0">
              <a:solidFill>
                <a:srgbClr val="0065A4"/>
              </a:solidFill>
              <a:latin typeface="Georgia" charset="0"/>
              <a:cs typeface="Arial" charset="0"/>
            </a:endParaRPr>
          </a:p>
          <a:p>
            <a:pPr marL="342900" indent="-342900" eaLnBrk="1" hangingPunct="1">
              <a:spcAft>
                <a:spcPts val="600"/>
              </a:spcAft>
              <a:buSzPct val="120000"/>
              <a:buFont typeface="Arial" panose="020B0604020202020204" pitchFamily="34" charset="0"/>
              <a:buChar char="•"/>
            </a:pPr>
            <a:endParaRPr lang="en-US" sz="2400" dirty="0">
              <a:solidFill>
                <a:srgbClr val="0065A4"/>
              </a:solidFill>
              <a:latin typeface="Georgia" charset="0"/>
              <a:cs typeface="Arial" charset="0"/>
            </a:endParaRPr>
          </a:p>
          <a:p>
            <a:pPr lvl="1" indent="0" eaLnBrk="1" hangingPunct="1">
              <a:spcAft>
                <a:spcPts val="600"/>
              </a:spcAft>
              <a:buSzPct val="120000"/>
            </a:pPr>
            <a:r>
              <a:rPr lang="en-US" sz="2400" dirty="0" smtClean="0">
                <a:solidFill>
                  <a:srgbClr val="0065A4"/>
                </a:solidFill>
                <a:latin typeface="Georgia" charset="0"/>
                <a:cs typeface="Arial" charset="0"/>
              </a:rPr>
              <a:t> </a:t>
            </a:r>
          </a:p>
        </p:txBody>
      </p:sp>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smtClean="0">
                <a:solidFill>
                  <a:srgbClr val="FF0000"/>
                </a:solidFill>
                <a:effectLst>
                  <a:outerShdw blurRad="38100" dist="38100" dir="2700000" algn="tl">
                    <a:srgbClr val="000000">
                      <a:alpha val="43137"/>
                    </a:srgbClr>
                  </a:outerShdw>
                </a:effectLst>
              </a:rPr>
              <a:t>Overpayments</a:t>
            </a:r>
            <a:endParaRPr lang="en-US" sz="40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90217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225424" y="1087619"/>
            <a:ext cx="8829675"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lvl="1" indent="0" eaLnBrk="1" hangingPunct="1">
              <a:spcAft>
                <a:spcPts val="600"/>
              </a:spcAft>
              <a:buSzPct val="120000"/>
            </a:pPr>
            <a:endParaRPr lang="en-US" sz="2400" dirty="0" smtClean="0">
              <a:solidFill>
                <a:srgbClr val="0065A4"/>
              </a:solidFill>
              <a:latin typeface="Georgia" charset="0"/>
              <a:cs typeface="Arial" charset="0"/>
            </a:endParaRPr>
          </a:p>
          <a:p>
            <a:pPr marL="342900" indent="-342900" eaLnBrk="1" hangingPunct="1">
              <a:spcAft>
                <a:spcPts val="600"/>
              </a:spcAft>
              <a:buSzPct val="120000"/>
              <a:buFont typeface="Arial" panose="020B0604020202020204" pitchFamily="34" charset="0"/>
              <a:buChar char="•"/>
            </a:pPr>
            <a:endParaRPr lang="en-US" sz="2400" dirty="0">
              <a:solidFill>
                <a:srgbClr val="0065A4"/>
              </a:solidFill>
              <a:latin typeface="Georgia" charset="0"/>
              <a:cs typeface="Arial" charset="0"/>
            </a:endParaRPr>
          </a:p>
          <a:p>
            <a:pPr lvl="1" indent="0" eaLnBrk="1" hangingPunct="1">
              <a:spcAft>
                <a:spcPts val="600"/>
              </a:spcAft>
              <a:buSzPct val="120000"/>
            </a:pPr>
            <a:r>
              <a:rPr lang="en-US" sz="2400" dirty="0" smtClean="0">
                <a:solidFill>
                  <a:srgbClr val="0065A4"/>
                </a:solidFill>
                <a:latin typeface="Georgia" charset="0"/>
                <a:cs typeface="Arial" charset="0"/>
              </a:rPr>
              <a:t> </a:t>
            </a:r>
          </a:p>
        </p:txBody>
      </p:sp>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smtClean="0">
                <a:solidFill>
                  <a:srgbClr val="FF0000"/>
                </a:solidFill>
                <a:effectLst>
                  <a:outerShdw blurRad="38100" dist="38100" dir="2700000" algn="tl">
                    <a:srgbClr val="000000">
                      <a:alpha val="43137"/>
                    </a:srgbClr>
                  </a:outerShdw>
                </a:effectLst>
              </a:rPr>
              <a:t>Overpayments</a:t>
            </a:r>
            <a:endParaRPr lang="en-US" sz="4000" dirty="0">
              <a:solidFill>
                <a:srgbClr val="FF0000"/>
              </a:solidFill>
              <a:effectLst>
                <a:outerShdw blurRad="38100" dist="38100" dir="2700000" algn="tl">
                  <a:srgbClr val="000000">
                    <a:alpha val="43137"/>
                  </a:srgbClr>
                </a:outerShdw>
              </a:effectLst>
            </a:endParaRPr>
          </a:p>
        </p:txBody>
      </p:sp>
      <p:pic>
        <p:nvPicPr>
          <p:cNvPr id="7" name="Picture 6"/>
          <p:cNvPicPr/>
          <p:nvPr/>
        </p:nvPicPr>
        <p:blipFill rotWithShape="1">
          <a:blip r:embed="rId4">
            <a:extLst>
              <a:ext uri="{28A0092B-C50C-407E-A947-70E740481C1C}">
                <a14:useLocalDpi xmlns:a14="http://schemas.microsoft.com/office/drawing/2010/main" val="0"/>
              </a:ext>
            </a:extLst>
          </a:blip>
          <a:srcRect l="220" r="47482" b="27512"/>
          <a:stretch/>
        </p:blipFill>
        <p:spPr bwMode="auto">
          <a:xfrm>
            <a:off x="128588" y="1000968"/>
            <a:ext cx="5453505" cy="4485431"/>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5">
            <a:extLst>
              <a:ext uri="{28A0092B-C50C-407E-A947-70E740481C1C}">
                <a14:useLocalDpi xmlns:a14="http://schemas.microsoft.com/office/drawing/2010/main" val="0"/>
              </a:ext>
            </a:extLst>
          </a:blip>
          <a:srcRect l="-1" t="34139" r="70232" b="27619"/>
          <a:stretch/>
        </p:blipFill>
        <p:spPr bwMode="auto">
          <a:xfrm>
            <a:off x="5071731" y="3357154"/>
            <a:ext cx="3983370" cy="3400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046401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225424" y="1087619"/>
            <a:ext cx="8829675"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lvl="1" indent="0" eaLnBrk="1" hangingPunct="1">
              <a:spcAft>
                <a:spcPts val="600"/>
              </a:spcAft>
              <a:buSzPct val="120000"/>
            </a:pPr>
            <a:endParaRPr lang="en-US" sz="2400" dirty="0" smtClean="0">
              <a:solidFill>
                <a:srgbClr val="0065A4"/>
              </a:solidFill>
              <a:latin typeface="Georgia" charset="0"/>
              <a:cs typeface="Arial" charset="0"/>
            </a:endParaRPr>
          </a:p>
          <a:p>
            <a:pPr marL="342900" indent="-342900" eaLnBrk="1" hangingPunct="1">
              <a:spcAft>
                <a:spcPts val="600"/>
              </a:spcAft>
              <a:buSzPct val="120000"/>
              <a:buFont typeface="Arial" panose="020B0604020202020204" pitchFamily="34" charset="0"/>
              <a:buChar char="•"/>
            </a:pPr>
            <a:endParaRPr lang="en-US" sz="2400" dirty="0">
              <a:solidFill>
                <a:srgbClr val="0065A4"/>
              </a:solidFill>
              <a:latin typeface="Georgia" charset="0"/>
              <a:cs typeface="Arial" charset="0"/>
            </a:endParaRPr>
          </a:p>
          <a:p>
            <a:pPr lvl="1" indent="0" eaLnBrk="1" hangingPunct="1">
              <a:spcAft>
                <a:spcPts val="600"/>
              </a:spcAft>
              <a:buSzPct val="120000"/>
            </a:pPr>
            <a:r>
              <a:rPr lang="en-US" sz="2400" dirty="0" smtClean="0">
                <a:solidFill>
                  <a:srgbClr val="0065A4"/>
                </a:solidFill>
                <a:latin typeface="Georgia" charset="0"/>
                <a:cs typeface="Arial" charset="0"/>
              </a:rPr>
              <a:t> </a:t>
            </a:r>
          </a:p>
        </p:txBody>
      </p:sp>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smtClean="0">
                <a:solidFill>
                  <a:srgbClr val="FF0000"/>
                </a:solidFill>
                <a:effectLst>
                  <a:outerShdw blurRad="38100" dist="38100" dir="2700000" algn="tl">
                    <a:srgbClr val="000000">
                      <a:alpha val="43137"/>
                    </a:srgbClr>
                  </a:outerShdw>
                </a:effectLst>
              </a:rPr>
              <a:t>Overpayments</a:t>
            </a:r>
            <a:endParaRPr lang="en-US" sz="4000" dirty="0">
              <a:solidFill>
                <a:srgbClr val="FF0000"/>
              </a:solidFill>
              <a:effectLst>
                <a:outerShdw blurRad="38100" dist="38100" dir="2700000" algn="tl">
                  <a:srgbClr val="000000">
                    <a:alpha val="43137"/>
                  </a:srgbClr>
                </a:outerShdw>
              </a:effectLst>
            </a:endParaRPr>
          </a:p>
        </p:txBody>
      </p:sp>
      <p:pic>
        <p:nvPicPr>
          <p:cNvPr id="11" name="Picture 10"/>
          <p:cNvPicPr/>
          <p:nvPr/>
        </p:nvPicPr>
        <p:blipFill rotWithShape="1">
          <a:blip r:embed="rId4">
            <a:extLst>
              <a:ext uri="{28A0092B-C50C-407E-A947-70E740481C1C}">
                <a14:useLocalDpi xmlns:a14="http://schemas.microsoft.com/office/drawing/2010/main" val="0"/>
              </a:ext>
            </a:extLst>
          </a:blip>
          <a:srcRect l="19765" t="14830" r="29381" b="16239"/>
          <a:stretch/>
        </p:blipFill>
        <p:spPr bwMode="auto">
          <a:xfrm>
            <a:off x="225424" y="1087619"/>
            <a:ext cx="5760706" cy="4819468"/>
          </a:xfrm>
          <a:prstGeom prst="rect">
            <a:avLst/>
          </a:prstGeom>
          <a:ln>
            <a:noFill/>
          </a:ln>
          <a:extLst>
            <a:ext uri="{53640926-AAD7-44D8-BBD7-CCE9431645EC}">
              <a14:shadowObscured xmlns:a14="http://schemas.microsoft.com/office/drawing/2010/main"/>
            </a:ext>
          </a:extLst>
        </p:spPr>
      </p:pic>
      <p:pic>
        <p:nvPicPr>
          <p:cNvPr id="12" name="Picture 11"/>
          <p:cNvPicPr/>
          <p:nvPr/>
        </p:nvPicPr>
        <p:blipFill rotWithShape="1">
          <a:blip r:embed="rId5">
            <a:extLst>
              <a:ext uri="{28A0092B-C50C-407E-A947-70E740481C1C}">
                <a14:useLocalDpi xmlns:a14="http://schemas.microsoft.com/office/drawing/2010/main" val="0"/>
              </a:ext>
            </a:extLst>
          </a:blip>
          <a:srcRect l="335" r="70872" b="62383"/>
          <a:stretch/>
        </p:blipFill>
        <p:spPr bwMode="auto">
          <a:xfrm>
            <a:off x="4959984" y="3673475"/>
            <a:ext cx="4095115" cy="3009900"/>
          </a:xfrm>
          <a:prstGeom prst="rect">
            <a:avLst/>
          </a:prstGeom>
          <a:ln>
            <a:noFill/>
          </a:ln>
          <a:extLst>
            <a:ext uri="{53640926-AAD7-44D8-BBD7-CCE9431645EC}">
              <a14:shadowObscured xmlns:a14="http://schemas.microsoft.com/office/drawing/2010/main"/>
            </a:ext>
          </a:extLst>
        </p:spPr>
      </p:pic>
      <p:sp>
        <p:nvSpPr>
          <p:cNvPr id="2" name="Oval 1"/>
          <p:cNvSpPr/>
          <p:nvPr/>
        </p:nvSpPr>
        <p:spPr>
          <a:xfrm>
            <a:off x="467833" y="5148525"/>
            <a:ext cx="1329069" cy="263447"/>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656469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225424" y="1087619"/>
            <a:ext cx="8829675" cy="669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342900"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Once a check reaches ‘In Process’ status, there is an expectation that the check amounts are accurate for the purposes of IV-E claiming</a:t>
            </a:r>
          </a:p>
          <a:p>
            <a:pPr marL="342900"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Can’t be cancelled – must move to ‘Outstanding’ status to maintain</a:t>
            </a:r>
          </a:p>
          <a:p>
            <a:pPr marL="342900"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Need to apply check numbers and dates to the ‘In Process’ check to move it to ‘Outstanding’ status so it is available for IV-E claiming</a:t>
            </a:r>
          </a:p>
          <a:p>
            <a:pPr marL="1085850" lvl="1"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‘In Process’ is an intermediate step in the process</a:t>
            </a:r>
          </a:p>
          <a:p>
            <a:pPr marL="1085850" lvl="1"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Goal is to move the check to ‘Outstanding’ status in a timely manner</a:t>
            </a:r>
          </a:p>
          <a:p>
            <a:pPr marL="1085850" lvl="1"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Interface vs. manual entry</a:t>
            </a:r>
          </a:p>
          <a:p>
            <a:pPr eaLnBrk="1" hangingPunct="1">
              <a:spcAft>
                <a:spcPts val="600"/>
              </a:spcAft>
              <a:buSzPct val="120000"/>
            </a:pPr>
            <a:endParaRPr lang="en-US" sz="2400" dirty="0" smtClean="0">
              <a:solidFill>
                <a:srgbClr val="0065A4"/>
              </a:solidFill>
              <a:latin typeface="Georgia" charset="0"/>
              <a:cs typeface="Arial" charset="0"/>
            </a:endParaRPr>
          </a:p>
          <a:p>
            <a:pPr lvl="1" indent="0" eaLnBrk="1" hangingPunct="1">
              <a:spcAft>
                <a:spcPts val="600"/>
              </a:spcAft>
              <a:buSzPct val="120000"/>
            </a:pPr>
            <a:endParaRPr lang="en-US" sz="2400" dirty="0" smtClean="0">
              <a:solidFill>
                <a:srgbClr val="0065A4"/>
              </a:solidFill>
              <a:latin typeface="Georgia" charset="0"/>
              <a:cs typeface="Arial" charset="0"/>
            </a:endParaRPr>
          </a:p>
          <a:p>
            <a:pPr marL="342900" indent="-342900" eaLnBrk="1" hangingPunct="1">
              <a:spcAft>
                <a:spcPts val="600"/>
              </a:spcAft>
              <a:buSzPct val="120000"/>
              <a:buFont typeface="Arial" panose="020B0604020202020204" pitchFamily="34" charset="0"/>
              <a:buChar char="•"/>
            </a:pPr>
            <a:endParaRPr lang="en-US" sz="2400" dirty="0">
              <a:solidFill>
                <a:srgbClr val="0065A4"/>
              </a:solidFill>
              <a:latin typeface="Georgia" charset="0"/>
              <a:cs typeface="Arial" charset="0"/>
            </a:endParaRPr>
          </a:p>
          <a:p>
            <a:pPr lvl="1" indent="0" eaLnBrk="1" hangingPunct="1">
              <a:spcAft>
                <a:spcPts val="600"/>
              </a:spcAft>
              <a:buSzPct val="120000"/>
            </a:pPr>
            <a:r>
              <a:rPr lang="en-US" sz="2400" dirty="0" smtClean="0">
                <a:solidFill>
                  <a:srgbClr val="0065A4"/>
                </a:solidFill>
                <a:latin typeface="Georgia" charset="0"/>
                <a:cs typeface="Arial" charset="0"/>
              </a:rPr>
              <a:t> </a:t>
            </a:r>
          </a:p>
        </p:txBody>
      </p:sp>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smtClean="0">
                <a:solidFill>
                  <a:srgbClr val="FF0000"/>
                </a:solidFill>
                <a:effectLst>
                  <a:outerShdw blurRad="38100" dist="38100" dir="2700000" algn="tl">
                    <a:srgbClr val="000000">
                      <a:alpha val="43137"/>
                    </a:srgbClr>
                  </a:outerShdw>
                </a:effectLst>
              </a:rPr>
              <a:t>In Process Checks</a:t>
            </a:r>
            <a:endParaRPr lang="en-US" sz="40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4818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225425" y="1087619"/>
            <a:ext cx="8578941" cy="521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Aft>
                <a:spcPts val="600"/>
              </a:spcAft>
              <a:buSzPct val="120000"/>
            </a:pPr>
            <a:r>
              <a:rPr lang="en-US" sz="2400" dirty="0" smtClean="0">
                <a:solidFill>
                  <a:srgbClr val="0065A4"/>
                </a:solidFill>
                <a:latin typeface="Georgia" charset="0"/>
                <a:cs typeface="Arial" charset="0"/>
              </a:rPr>
              <a:t>FTP – File Transfer Protocol</a:t>
            </a:r>
          </a:p>
          <a:p>
            <a:pPr marL="342900"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Still enables users to send and receive data across networks, just in a different way</a:t>
            </a:r>
          </a:p>
          <a:p>
            <a:pPr marL="342900"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Improved </a:t>
            </a:r>
            <a:r>
              <a:rPr lang="en-US" sz="2400" dirty="0" smtClean="0">
                <a:solidFill>
                  <a:srgbClr val="0065A4"/>
                </a:solidFill>
                <a:latin typeface="Georgia" charset="0"/>
                <a:cs typeface="Arial" charset="0"/>
              </a:rPr>
              <a:t>security, cost savings, less maintenance, industry standard</a:t>
            </a:r>
            <a:endParaRPr lang="en-US" sz="2400" dirty="0" smtClean="0">
              <a:solidFill>
                <a:srgbClr val="0065A4"/>
              </a:solidFill>
              <a:latin typeface="Georgia" charset="0"/>
              <a:cs typeface="Arial" charset="0"/>
            </a:endParaRPr>
          </a:p>
          <a:p>
            <a:pPr marL="342900" indent="-342900" eaLnBrk="1" hangingPunct="1">
              <a:spcAft>
                <a:spcPts val="600"/>
              </a:spcAft>
              <a:buSzPct val="120000"/>
              <a:buFont typeface="Arial" panose="020B0604020202020204" pitchFamily="34" charset="0"/>
              <a:buChar char="•"/>
            </a:pPr>
            <a:endParaRPr lang="en-US" sz="2400" dirty="0">
              <a:solidFill>
                <a:srgbClr val="0065A4"/>
              </a:solidFill>
              <a:latin typeface="Georgia" charset="0"/>
              <a:cs typeface="Arial" charset="0"/>
            </a:endParaRPr>
          </a:p>
          <a:p>
            <a:pPr eaLnBrk="1" hangingPunct="1">
              <a:spcAft>
                <a:spcPts val="600"/>
              </a:spcAft>
              <a:buSzPct val="120000"/>
            </a:pPr>
            <a:r>
              <a:rPr lang="en-US" sz="2400" dirty="0" smtClean="0">
                <a:solidFill>
                  <a:srgbClr val="0065A4"/>
                </a:solidFill>
                <a:latin typeface="Georgia" charset="0"/>
                <a:cs typeface="Arial" charset="0"/>
              </a:rPr>
              <a:t>Counties will be required to make the switch from VPN to FTP</a:t>
            </a:r>
          </a:p>
          <a:p>
            <a:pPr marL="342900"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Email communication forthcoming</a:t>
            </a:r>
          </a:p>
          <a:p>
            <a:pPr marL="1085850" lvl="1" indent="-342900" eaLnBrk="1" hangingPunct="1">
              <a:spcAft>
                <a:spcPts val="600"/>
              </a:spcAft>
              <a:buSzPct val="120000"/>
              <a:buFont typeface="Arial" panose="020B0604020202020204" pitchFamily="34" charset="0"/>
              <a:buChar char="•"/>
            </a:pPr>
            <a:r>
              <a:rPr lang="en-US" sz="2400" dirty="0">
                <a:solidFill>
                  <a:srgbClr val="0065A4"/>
                </a:solidFill>
                <a:latin typeface="Georgia" charset="0"/>
                <a:cs typeface="Arial" charset="0"/>
              </a:rPr>
              <a:t>Proposed schedule </a:t>
            </a:r>
          </a:p>
          <a:p>
            <a:pPr marL="1085850" lvl="1"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Technical details</a:t>
            </a:r>
          </a:p>
          <a:p>
            <a:pPr marL="1085850" lvl="1"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Instructions</a:t>
            </a:r>
          </a:p>
          <a:p>
            <a:pPr eaLnBrk="1" hangingPunct="1">
              <a:spcAft>
                <a:spcPts val="600"/>
              </a:spcAft>
              <a:buSzPct val="120000"/>
            </a:pPr>
            <a:endParaRPr lang="en-US" sz="2400" dirty="0" smtClean="0">
              <a:solidFill>
                <a:srgbClr val="0065A4"/>
              </a:solidFill>
              <a:latin typeface="Georgia" charset="0"/>
              <a:cs typeface="Arial" charset="0"/>
            </a:endParaRPr>
          </a:p>
        </p:txBody>
      </p:sp>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smtClean="0">
                <a:solidFill>
                  <a:srgbClr val="FF0000"/>
                </a:solidFill>
                <a:effectLst>
                  <a:outerShdw blurRad="38100" dist="38100" dir="2700000" algn="tl">
                    <a:srgbClr val="000000">
                      <a:alpha val="43137"/>
                    </a:srgbClr>
                  </a:outerShdw>
                </a:effectLst>
              </a:rPr>
              <a:t>VPN Replacement</a:t>
            </a:r>
            <a:endParaRPr lang="en-US" sz="40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51359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225425" y="1087619"/>
            <a:ext cx="8578941" cy="386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342900"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Are agencies required to change the disposition for each check from “Outstanding” to “Cleared” once the check has cleared their bank?</a:t>
            </a:r>
          </a:p>
          <a:p>
            <a:pPr marL="1085850" lvl="1"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No – there are several other dispositions a check can have, such as Cleared, Expired, or Redeposited, but these are optional.  They are available to the county to use if they wish to be more descript regarding the status of a check, but there is no requirement that a county maintain the disposition of any check beyond Outstanding.</a:t>
            </a:r>
          </a:p>
        </p:txBody>
      </p:sp>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smtClean="0">
                <a:solidFill>
                  <a:srgbClr val="FF0000"/>
                </a:solidFill>
                <a:effectLst>
                  <a:outerShdw blurRad="38100" dist="38100" dir="2700000" algn="tl">
                    <a:srgbClr val="000000">
                      <a:alpha val="43137"/>
                    </a:srgbClr>
                  </a:outerShdw>
                </a:effectLst>
              </a:rPr>
              <a:t>Checks </a:t>
            </a:r>
            <a:r>
              <a:rPr lang="en-US" sz="4000" dirty="0">
                <a:solidFill>
                  <a:srgbClr val="FF0000"/>
                </a:solidFill>
                <a:effectLst>
                  <a:outerShdw blurRad="38100" dist="38100" dir="2700000" algn="tl">
                    <a:srgbClr val="000000">
                      <a:alpha val="43137"/>
                    </a:srgbClr>
                  </a:outerShdw>
                </a:effectLst>
              </a:rPr>
              <a:t>&amp;</a:t>
            </a:r>
            <a:r>
              <a:rPr lang="en-US" sz="4000" dirty="0" smtClean="0">
                <a:solidFill>
                  <a:srgbClr val="FF0000"/>
                </a:solidFill>
                <a:effectLst>
                  <a:outerShdw blurRad="38100" dist="38100" dir="2700000" algn="tl">
                    <a:srgbClr val="000000">
                      <a:alpha val="43137"/>
                    </a:srgbClr>
                  </a:outerShdw>
                </a:effectLst>
              </a:rPr>
              <a:t> Payments Maint. Question</a:t>
            </a:r>
            <a:endParaRPr lang="en-US" sz="40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120993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225425" y="1087619"/>
            <a:ext cx="8829675"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342900"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Reminder to enter new voucher numbers in eWiSACWIS for the upcoming fiscal year that starts on July 1</a:t>
            </a:r>
            <a:r>
              <a:rPr lang="en-US" sz="2400" baseline="30000" dirty="0" smtClean="0">
                <a:solidFill>
                  <a:srgbClr val="0065A4"/>
                </a:solidFill>
                <a:latin typeface="Georgia" charset="0"/>
                <a:cs typeface="Arial" charset="0"/>
              </a:rPr>
              <a:t>st</a:t>
            </a:r>
            <a:endParaRPr lang="en-US" sz="2400" dirty="0" smtClean="0">
              <a:solidFill>
                <a:srgbClr val="0065A4"/>
              </a:solidFill>
              <a:latin typeface="Georgia" charset="0"/>
              <a:cs typeface="Arial" charset="0"/>
            </a:endParaRPr>
          </a:p>
          <a:p>
            <a:pPr marL="342900"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Required for the check write file to run successfully in July</a:t>
            </a:r>
          </a:p>
          <a:p>
            <a:pPr eaLnBrk="1" hangingPunct="1">
              <a:spcAft>
                <a:spcPts val="600"/>
              </a:spcAft>
              <a:buSzPct val="120000"/>
            </a:pPr>
            <a:endParaRPr lang="en-US" sz="2400" dirty="0">
              <a:solidFill>
                <a:srgbClr val="0065A4"/>
              </a:solidFill>
              <a:latin typeface="Georgia" charset="0"/>
              <a:cs typeface="Arial" charset="0"/>
            </a:endParaRPr>
          </a:p>
          <a:p>
            <a:pPr eaLnBrk="1" hangingPunct="1">
              <a:spcAft>
                <a:spcPts val="600"/>
              </a:spcAft>
              <a:buSzPct val="120000"/>
            </a:pPr>
            <a:r>
              <a:rPr lang="en-US" sz="2400" dirty="0" smtClean="0">
                <a:solidFill>
                  <a:srgbClr val="0065A4"/>
                </a:solidFill>
                <a:latin typeface="Georgia" charset="0"/>
                <a:cs typeface="Arial" charset="0"/>
              </a:rPr>
              <a:t>How to:</a:t>
            </a:r>
          </a:p>
          <a:p>
            <a:pPr marL="1085850" lvl="1"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Financial &gt; Checks and Payments &gt; Voucher Numbers</a:t>
            </a:r>
          </a:p>
          <a:p>
            <a:pPr marL="1085850" lvl="1"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Select a year (you can set up years in advance)</a:t>
            </a:r>
          </a:p>
          <a:p>
            <a:pPr marL="1085850" lvl="1"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Click Continue</a:t>
            </a:r>
          </a:p>
          <a:p>
            <a:pPr marL="1085850" lvl="1"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Enter the ‘From’ and ‘To’ fields with the numbers set aside for the year.  The current number field will automatically prefill.</a:t>
            </a:r>
            <a:endParaRPr lang="en-US" sz="2400" dirty="0">
              <a:solidFill>
                <a:srgbClr val="0065A4"/>
              </a:solidFill>
              <a:latin typeface="Georgia" charset="0"/>
              <a:cs typeface="Arial" charset="0"/>
            </a:endParaRPr>
          </a:p>
          <a:p>
            <a:r>
              <a:rPr lang="en-US" dirty="0"/>
              <a:t> </a:t>
            </a:r>
            <a:r>
              <a:rPr lang="en-US" dirty="0" smtClean="0"/>
              <a:t>Erin</a:t>
            </a:r>
            <a:endParaRPr lang="en-US" dirty="0"/>
          </a:p>
          <a:p>
            <a:pPr marL="342900" indent="-342900" eaLnBrk="1" hangingPunct="1">
              <a:spcAft>
                <a:spcPts val="600"/>
              </a:spcAft>
              <a:buSzPct val="120000"/>
              <a:buFont typeface="Arial" panose="020B0604020202020204" pitchFamily="34" charset="0"/>
              <a:buChar char="•"/>
            </a:pPr>
            <a:endParaRPr lang="en-US" sz="2400" dirty="0" smtClean="0">
              <a:solidFill>
                <a:srgbClr val="0065A4"/>
              </a:solidFill>
              <a:latin typeface="Georgia" charset="0"/>
              <a:cs typeface="Arial" charset="0"/>
            </a:endParaRPr>
          </a:p>
        </p:txBody>
      </p:sp>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smtClean="0">
                <a:solidFill>
                  <a:srgbClr val="FF0000"/>
                </a:solidFill>
                <a:effectLst>
                  <a:outerShdw blurRad="38100" dist="38100" dir="2700000" algn="tl">
                    <a:srgbClr val="000000">
                      <a:alpha val="43137"/>
                    </a:srgbClr>
                  </a:outerShdw>
                </a:effectLst>
              </a:rPr>
              <a:t>Reminder re: voucher numbers</a:t>
            </a:r>
            <a:endParaRPr lang="en-US" sz="40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926865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smtClean="0">
                <a:solidFill>
                  <a:srgbClr val="FF0000"/>
                </a:solidFill>
                <a:effectLst>
                  <a:outerShdw blurRad="38100" dist="38100" dir="2700000" algn="tl">
                    <a:srgbClr val="000000">
                      <a:alpha val="43137"/>
                    </a:srgbClr>
                  </a:outerShdw>
                </a:effectLst>
              </a:rPr>
              <a:t>Knowledge Web: Financial Page</a:t>
            </a:r>
            <a:endParaRPr lang="en-US" sz="4000" dirty="0">
              <a:solidFill>
                <a:srgbClr val="FF0000"/>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4"/>
          <a:stretch>
            <a:fillRect/>
          </a:stretch>
        </p:blipFill>
        <p:spPr>
          <a:xfrm>
            <a:off x="128588" y="1057275"/>
            <a:ext cx="8865576" cy="5087074"/>
          </a:xfrm>
          <a:prstGeom prst="rect">
            <a:avLst/>
          </a:prstGeom>
        </p:spPr>
      </p:pic>
      <p:sp>
        <p:nvSpPr>
          <p:cNvPr id="8" name="Rectangle 7"/>
          <p:cNvSpPr/>
          <p:nvPr/>
        </p:nvSpPr>
        <p:spPr>
          <a:xfrm>
            <a:off x="225425" y="3713909"/>
            <a:ext cx="804863" cy="352993"/>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71846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smtClean="0">
                <a:solidFill>
                  <a:srgbClr val="FF0000"/>
                </a:solidFill>
                <a:effectLst>
                  <a:outerShdw blurRad="38100" dist="38100" dir="2700000" algn="tl">
                    <a:srgbClr val="000000">
                      <a:alpha val="43137"/>
                    </a:srgbClr>
                  </a:outerShdw>
                </a:effectLst>
              </a:rPr>
              <a:t>Knowledge Web: User Guides</a:t>
            </a:r>
            <a:endParaRPr lang="en-US" sz="4000" dirty="0">
              <a:solidFill>
                <a:srgbClr val="FF0000"/>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4"/>
          <a:stretch>
            <a:fillRect/>
          </a:stretch>
        </p:blipFill>
        <p:spPr>
          <a:xfrm>
            <a:off x="34725" y="960329"/>
            <a:ext cx="6161254" cy="3590702"/>
          </a:xfrm>
          <a:prstGeom prst="rect">
            <a:avLst/>
          </a:prstGeom>
          <a:ln>
            <a:solidFill>
              <a:schemeClr val="tx2"/>
            </a:solidFill>
          </a:ln>
        </p:spPr>
      </p:pic>
      <p:pic>
        <p:nvPicPr>
          <p:cNvPr id="7" name="Picture 6"/>
          <p:cNvPicPr>
            <a:picLocks noChangeAspect="1"/>
          </p:cNvPicPr>
          <p:nvPr/>
        </p:nvPicPr>
        <p:blipFill>
          <a:blip r:embed="rId5"/>
          <a:stretch>
            <a:fillRect/>
          </a:stretch>
        </p:blipFill>
        <p:spPr>
          <a:xfrm>
            <a:off x="1726540" y="3427166"/>
            <a:ext cx="3887177" cy="2950155"/>
          </a:xfrm>
          <a:prstGeom prst="rect">
            <a:avLst/>
          </a:prstGeom>
          <a:ln>
            <a:solidFill>
              <a:schemeClr val="tx2"/>
            </a:solidFill>
          </a:ln>
        </p:spPr>
      </p:pic>
      <p:pic>
        <p:nvPicPr>
          <p:cNvPr id="8" name="Picture 7"/>
          <p:cNvPicPr>
            <a:picLocks noChangeAspect="1"/>
          </p:cNvPicPr>
          <p:nvPr/>
        </p:nvPicPr>
        <p:blipFill>
          <a:blip r:embed="rId6"/>
          <a:stretch>
            <a:fillRect/>
          </a:stretch>
        </p:blipFill>
        <p:spPr>
          <a:xfrm>
            <a:off x="5540453" y="4245556"/>
            <a:ext cx="3553428" cy="2421208"/>
          </a:xfrm>
          <a:prstGeom prst="rect">
            <a:avLst/>
          </a:prstGeom>
          <a:ln>
            <a:solidFill>
              <a:schemeClr val="tx2"/>
            </a:solidFill>
          </a:ln>
        </p:spPr>
      </p:pic>
      <p:sp>
        <p:nvSpPr>
          <p:cNvPr id="11" name="Down Arrow 10"/>
          <p:cNvSpPr/>
          <p:nvPr/>
        </p:nvSpPr>
        <p:spPr>
          <a:xfrm>
            <a:off x="4418109" y="2642161"/>
            <a:ext cx="264289" cy="78500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3439610" y="2383040"/>
            <a:ext cx="1354238" cy="25912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3641204" y="5183300"/>
            <a:ext cx="849775" cy="25912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ight Arrow 13"/>
          <p:cNvSpPr/>
          <p:nvPr/>
        </p:nvSpPr>
        <p:spPr>
          <a:xfrm>
            <a:off x="4490979" y="5183300"/>
            <a:ext cx="1049474" cy="27779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a:off x="6270171" y="1419158"/>
            <a:ext cx="2784929" cy="1708160"/>
          </a:xfrm>
          <a:prstGeom prst="rect">
            <a:avLst/>
          </a:prstGeom>
        </p:spPr>
        <p:txBody>
          <a:bodyPr wrap="square">
            <a:spAutoFit/>
          </a:bodyPr>
          <a:lstStyle/>
          <a:p>
            <a:pPr defTabSz="914400" fontAlgn="auto">
              <a:spcBef>
                <a:spcPts val="600"/>
              </a:spcBef>
              <a:spcAft>
                <a:spcPts val="0"/>
              </a:spcAft>
              <a:buBlip>
                <a:blip r:embed="rId7"/>
              </a:buBlip>
            </a:pPr>
            <a:r>
              <a:rPr lang="en-US" altLang="en-US" dirty="0" smtClean="0">
                <a:solidFill>
                  <a:prstClr val="black"/>
                </a:solidFill>
                <a:latin typeface="Georgia" panose="02040502050405020303" pitchFamily="18" charset="0"/>
              </a:rPr>
              <a:t> Step </a:t>
            </a:r>
            <a:r>
              <a:rPr lang="en-US" altLang="en-US" dirty="0">
                <a:solidFill>
                  <a:prstClr val="black"/>
                </a:solidFill>
                <a:latin typeface="Georgia" panose="02040502050405020303" pitchFamily="18" charset="0"/>
              </a:rPr>
              <a:t>by step </a:t>
            </a:r>
            <a:r>
              <a:rPr lang="en-US" altLang="en-US" dirty="0" smtClean="0">
                <a:solidFill>
                  <a:prstClr val="black"/>
                </a:solidFill>
                <a:latin typeface="Georgia" panose="02040502050405020303" pitchFamily="18" charset="0"/>
              </a:rPr>
              <a:t>    instruction</a:t>
            </a:r>
            <a:endParaRPr lang="en-US" altLang="en-US" dirty="0">
              <a:solidFill>
                <a:prstClr val="black"/>
              </a:solidFill>
              <a:latin typeface="Georgia" panose="02040502050405020303" pitchFamily="18" charset="0"/>
            </a:endParaRPr>
          </a:p>
          <a:p>
            <a:pPr defTabSz="914400" fontAlgn="auto">
              <a:spcBef>
                <a:spcPts val="600"/>
              </a:spcBef>
              <a:spcAft>
                <a:spcPts val="0"/>
              </a:spcAft>
              <a:buBlip>
                <a:blip r:embed="rId7"/>
              </a:buBlip>
            </a:pPr>
            <a:r>
              <a:rPr lang="en-US" altLang="en-US" dirty="0" smtClean="0">
                <a:solidFill>
                  <a:prstClr val="black"/>
                </a:solidFill>
                <a:latin typeface="Georgia" panose="02040502050405020303" pitchFamily="18" charset="0"/>
              </a:rPr>
              <a:t> Screen </a:t>
            </a:r>
            <a:r>
              <a:rPr lang="en-US" altLang="en-US" dirty="0">
                <a:solidFill>
                  <a:prstClr val="black"/>
                </a:solidFill>
                <a:latin typeface="Georgia" panose="02040502050405020303" pitchFamily="18" charset="0"/>
              </a:rPr>
              <a:t>shots included</a:t>
            </a:r>
          </a:p>
          <a:p>
            <a:pPr defTabSz="914400" fontAlgn="auto">
              <a:spcBef>
                <a:spcPts val="600"/>
              </a:spcBef>
              <a:spcAft>
                <a:spcPts val="0"/>
              </a:spcAft>
              <a:buBlip>
                <a:blip r:embed="rId7"/>
              </a:buBlip>
            </a:pPr>
            <a:r>
              <a:rPr lang="en-US" altLang="en-US" dirty="0" smtClean="0">
                <a:solidFill>
                  <a:prstClr val="black"/>
                </a:solidFill>
                <a:latin typeface="Georgia" panose="02040502050405020303" pitchFamily="18" charset="0"/>
              </a:rPr>
              <a:t> Guides </a:t>
            </a:r>
            <a:r>
              <a:rPr lang="en-US" altLang="en-US" dirty="0">
                <a:solidFill>
                  <a:prstClr val="black"/>
                </a:solidFill>
                <a:latin typeface="Georgia" panose="02040502050405020303" pitchFamily="18" charset="0"/>
              </a:rPr>
              <a:t>updated/added </a:t>
            </a:r>
            <a:endParaRPr lang="en-US" altLang="en-US" dirty="0" smtClean="0">
              <a:solidFill>
                <a:prstClr val="black"/>
              </a:solidFill>
              <a:latin typeface="Georgia" panose="02040502050405020303" pitchFamily="18" charset="0"/>
            </a:endParaRPr>
          </a:p>
          <a:p>
            <a:pPr defTabSz="914400" fontAlgn="auto">
              <a:spcBef>
                <a:spcPts val="600"/>
              </a:spcBef>
              <a:spcAft>
                <a:spcPts val="0"/>
              </a:spcAft>
            </a:pPr>
            <a:r>
              <a:rPr lang="en-US" altLang="en-US" dirty="0">
                <a:solidFill>
                  <a:prstClr val="black"/>
                </a:solidFill>
                <a:latin typeface="Georgia" panose="02040502050405020303" pitchFamily="18" charset="0"/>
              </a:rPr>
              <a:t> </a:t>
            </a:r>
            <a:r>
              <a:rPr lang="en-US" altLang="en-US" dirty="0" smtClean="0">
                <a:solidFill>
                  <a:prstClr val="black"/>
                </a:solidFill>
                <a:latin typeface="Georgia" panose="02040502050405020303" pitchFamily="18" charset="0"/>
              </a:rPr>
              <a:t>  with </a:t>
            </a:r>
            <a:r>
              <a:rPr lang="en-US" altLang="en-US" dirty="0">
                <a:solidFill>
                  <a:prstClr val="black"/>
                </a:solidFill>
                <a:latin typeface="Georgia" panose="02040502050405020303" pitchFamily="18" charset="0"/>
              </a:rPr>
              <a:t>each release</a:t>
            </a:r>
          </a:p>
        </p:txBody>
      </p:sp>
      <p:sp>
        <p:nvSpPr>
          <p:cNvPr id="17" name="Rectangle 16"/>
          <p:cNvSpPr/>
          <p:nvPr/>
        </p:nvSpPr>
        <p:spPr>
          <a:xfrm>
            <a:off x="128588" y="2318886"/>
            <a:ext cx="1125446" cy="27779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490730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smtClean="0">
                <a:solidFill>
                  <a:srgbClr val="FF0000"/>
                </a:solidFill>
                <a:effectLst>
                  <a:outerShdw blurRad="38100" dist="38100" dir="2700000" algn="tl">
                    <a:srgbClr val="000000">
                      <a:alpha val="43137"/>
                    </a:srgbClr>
                  </a:outerShdw>
                </a:effectLst>
              </a:rPr>
              <a:t>Knowledge Web: Videos</a:t>
            </a:r>
            <a:endParaRPr lang="en-US" sz="4000" dirty="0">
              <a:solidFill>
                <a:srgbClr val="FF0000"/>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4"/>
          <a:stretch>
            <a:fillRect/>
          </a:stretch>
        </p:blipFill>
        <p:spPr>
          <a:xfrm>
            <a:off x="34725" y="1057275"/>
            <a:ext cx="6161254" cy="3590702"/>
          </a:xfrm>
          <a:prstGeom prst="rect">
            <a:avLst/>
          </a:prstGeom>
          <a:ln>
            <a:solidFill>
              <a:schemeClr val="tx2"/>
            </a:solidFill>
          </a:ln>
        </p:spPr>
      </p:pic>
      <p:pic>
        <p:nvPicPr>
          <p:cNvPr id="7" name="Picture 6"/>
          <p:cNvPicPr>
            <a:picLocks noChangeAspect="1"/>
          </p:cNvPicPr>
          <p:nvPr/>
        </p:nvPicPr>
        <p:blipFill>
          <a:blip r:embed="rId5"/>
          <a:stretch>
            <a:fillRect/>
          </a:stretch>
        </p:blipFill>
        <p:spPr>
          <a:xfrm>
            <a:off x="4817005" y="2687696"/>
            <a:ext cx="4238095" cy="3974535"/>
          </a:xfrm>
          <a:prstGeom prst="rect">
            <a:avLst/>
          </a:prstGeom>
        </p:spPr>
      </p:pic>
      <p:sp>
        <p:nvSpPr>
          <p:cNvPr id="8" name="Rectangle 7"/>
          <p:cNvSpPr/>
          <p:nvPr/>
        </p:nvSpPr>
        <p:spPr>
          <a:xfrm>
            <a:off x="128588" y="2421019"/>
            <a:ext cx="1125446" cy="266677"/>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3514816" y="2276565"/>
            <a:ext cx="517253" cy="27779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ight Arrow 11"/>
          <p:cNvSpPr/>
          <p:nvPr/>
        </p:nvSpPr>
        <p:spPr>
          <a:xfrm>
            <a:off x="3995204" y="3440926"/>
            <a:ext cx="821801" cy="27779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13833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smtClean="0">
                <a:solidFill>
                  <a:srgbClr val="FF0000"/>
                </a:solidFill>
                <a:effectLst>
                  <a:outerShdw blurRad="38100" dist="38100" dir="2700000" algn="tl">
                    <a:srgbClr val="000000">
                      <a:alpha val="43137"/>
                    </a:srgbClr>
                  </a:outerShdw>
                </a:effectLst>
              </a:rPr>
              <a:t>Resource Button			</a:t>
            </a:r>
            <a:endParaRPr lang="en-US" sz="4000" dirty="0">
              <a:solidFill>
                <a:srgbClr val="FF0000"/>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4"/>
          <a:stretch>
            <a:fillRect/>
          </a:stretch>
        </p:blipFill>
        <p:spPr>
          <a:xfrm>
            <a:off x="4218958" y="328306"/>
            <a:ext cx="1405607" cy="494279"/>
          </a:xfrm>
          <a:prstGeom prst="rect">
            <a:avLst/>
          </a:prstGeom>
        </p:spPr>
      </p:pic>
      <p:pic>
        <p:nvPicPr>
          <p:cNvPr id="7" name="Picture 6"/>
          <p:cNvPicPr>
            <a:picLocks noChangeAspect="1"/>
          </p:cNvPicPr>
          <p:nvPr/>
        </p:nvPicPr>
        <p:blipFill>
          <a:blip r:embed="rId5"/>
          <a:stretch>
            <a:fillRect/>
          </a:stretch>
        </p:blipFill>
        <p:spPr>
          <a:xfrm>
            <a:off x="169386" y="1084262"/>
            <a:ext cx="7485714" cy="3371429"/>
          </a:xfrm>
          <a:prstGeom prst="rect">
            <a:avLst/>
          </a:prstGeom>
        </p:spPr>
      </p:pic>
      <p:pic>
        <p:nvPicPr>
          <p:cNvPr id="8" name="Picture 7"/>
          <p:cNvPicPr>
            <a:picLocks noChangeAspect="1"/>
          </p:cNvPicPr>
          <p:nvPr/>
        </p:nvPicPr>
        <p:blipFill>
          <a:blip r:embed="rId6"/>
          <a:stretch>
            <a:fillRect/>
          </a:stretch>
        </p:blipFill>
        <p:spPr>
          <a:xfrm>
            <a:off x="3121569" y="3640711"/>
            <a:ext cx="5809524" cy="2504762"/>
          </a:xfrm>
          <a:prstGeom prst="rect">
            <a:avLst/>
          </a:prstGeom>
        </p:spPr>
      </p:pic>
      <p:sp>
        <p:nvSpPr>
          <p:cNvPr id="11" name="Rectangle 10"/>
          <p:cNvSpPr/>
          <p:nvPr/>
        </p:nvSpPr>
        <p:spPr>
          <a:xfrm>
            <a:off x="4493623" y="1457119"/>
            <a:ext cx="879566" cy="25912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Down Arrow 11"/>
          <p:cNvSpPr/>
          <p:nvPr/>
        </p:nvSpPr>
        <p:spPr>
          <a:xfrm>
            <a:off x="4797889" y="1743226"/>
            <a:ext cx="324090" cy="189748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73596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smtClean="0">
                <a:solidFill>
                  <a:srgbClr val="FF0000"/>
                </a:solidFill>
                <a:effectLst>
                  <a:outerShdw blurRad="38100" dist="38100" dir="2700000" algn="tl">
                    <a:srgbClr val="000000">
                      <a:alpha val="43137"/>
                    </a:srgbClr>
                  </a:outerShdw>
                </a:effectLst>
              </a:rPr>
              <a:t>eWiSACWIS Help Desk</a:t>
            </a:r>
            <a:endParaRPr lang="en-US" sz="4000" dirty="0">
              <a:solidFill>
                <a:srgbClr val="FF0000"/>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4"/>
          <a:stretch>
            <a:fillRect/>
          </a:stretch>
        </p:blipFill>
        <p:spPr>
          <a:xfrm>
            <a:off x="128588" y="1021831"/>
            <a:ext cx="8878520" cy="5313882"/>
          </a:xfrm>
          <a:prstGeom prst="rect">
            <a:avLst/>
          </a:prstGeom>
        </p:spPr>
      </p:pic>
    </p:spTree>
    <p:extLst>
      <p:ext uri="{BB962C8B-B14F-4D97-AF65-F5344CB8AC3E}">
        <p14:creationId xmlns:p14="http://schemas.microsoft.com/office/powerpoint/2010/main" val="36438013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sz="4000" dirty="0">
                <a:solidFill>
                  <a:srgbClr val="FF0000"/>
                </a:solidFill>
                <a:effectLst>
                  <a:outerShdw blurRad="38100" dist="38100" dir="2700000" algn="tl">
                    <a:srgbClr val="000000">
                      <a:alpha val="43137"/>
                    </a:srgbClr>
                  </a:outerShdw>
                </a:effectLst>
              </a:rPr>
              <a:t>Contacts</a:t>
            </a:r>
          </a:p>
        </p:txBody>
      </p:sp>
      <p:sp>
        <p:nvSpPr>
          <p:cNvPr id="6" name="Content Placeholder 5"/>
          <p:cNvSpPr>
            <a:spLocks noGrp="1"/>
          </p:cNvSpPr>
          <p:nvPr>
            <p:ph sz="half" idx="1"/>
          </p:nvPr>
        </p:nvSpPr>
        <p:spPr>
          <a:xfrm>
            <a:off x="209007" y="1295718"/>
            <a:ext cx="8769530" cy="5235711"/>
          </a:xfrm>
        </p:spPr>
        <p:txBody>
          <a:bodyPr/>
          <a:lstStyle/>
          <a:p>
            <a:pPr marL="0" indent="0">
              <a:buNone/>
            </a:pPr>
            <a:r>
              <a:rPr lang="en-US" sz="2600" u="sng" dirty="0" smtClean="0">
                <a:solidFill>
                  <a:srgbClr val="000000"/>
                </a:solidFill>
                <a:latin typeface="Georgia" panose="02040502050405020303" pitchFamily="18" charset="0"/>
              </a:rPr>
              <a:t>Policy Questions</a:t>
            </a:r>
          </a:p>
          <a:p>
            <a:r>
              <a:rPr lang="en-US" sz="2600" dirty="0">
                <a:solidFill>
                  <a:schemeClr val="accent6">
                    <a:lumMod val="75000"/>
                  </a:schemeClr>
                </a:solidFill>
                <a:latin typeface="Georgia" panose="02040502050405020303" pitchFamily="18" charset="0"/>
              </a:rPr>
              <a:t>Dave Berndt</a:t>
            </a:r>
            <a:r>
              <a:rPr lang="en-US" sz="2600" dirty="0">
                <a:solidFill>
                  <a:srgbClr val="000000"/>
                </a:solidFill>
                <a:latin typeface="Georgia" panose="02040502050405020303" pitchFamily="18" charset="0"/>
              </a:rPr>
              <a:t>, DCF Policy and Planning </a:t>
            </a:r>
            <a:r>
              <a:rPr lang="en-US" sz="2600" dirty="0" smtClean="0">
                <a:solidFill>
                  <a:srgbClr val="000000"/>
                </a:solidFill>
                <a:latin typeface="Georgia" panose="02040502050405020303" pitchFamily="18" charset="0"/>
              </a:rPr>
              <a:t>Analyst</a:t>
            </a:r>
          </a:p>
          <a:p>
            <a:pPr marL="0" indent="0">
              <a:buNone/>
            </a:pPr>
            <a:r>
              <a:rPr lang="en-US" sz="2600" dirty="0" smtClean="0">
                <a:solidFill>
                  <a:srgbClr val="000000"/>
                </a:solidFill>
                <a:latin typeface="Georgia" panose="02040502050405020303" pitchFamily="18" charset="0"/>
              </a:rPr>
              <a:t>	(608) 422-6198, David.Berndt@wisconsin.gov</a:t>
            </a:r>
            <a:endParaRPr lang="en-US" sz="2600" u="sng" dirty="0" smtClean="0">
              <a:solidFill>
                <a:srgbClr val="000000"/>
              </a:solidFill>
              <a:latin typeface="Georgia" panose="02040502050405020303" pitchFamily="18" charset="0"/>
            </a:endParaRPr>
          </a:p>
          <a:p>
            <a:pPr marL="0" indent="0">
              <a:buNone/>
            </a:pPr>
            <a:endParaRPr lang="en-US" sz="2600" dirty="0">
              <a:solidFill>
                <a:srgbClr val="000000"/>
              </a:solidFill>
              <a:latin typeface="Georgia" panose="02040502050405020303" pitchFamily="18" charset="0"/>
            </a:endParaRPr>
          </a:p>
          <a:p>
            <a:pPr marL="0" indent="0">
              <a:buNone/>
            </a:pPr>
            <a:r>
              <a:rPr lang="en-US" sz="2600" u="sng" dirty="0" smtClean="0">
                <a:solidFill>
                  <a:srgbClr val="000000"/>
                </a:solidFill>
                <a:latin typeface="Georgia" panose="02040502050405020303" pitchFamily="18" charset="0"/>
              </a:rPr>
              <a:t>eWiSACWIS Questions</a:t>
            </a:r>
          </a:p>
          <a:p>
            <a:r>
              <a:rPr lang="en-US" sz="2600" dirty="0" smtClean="0">
                <a:solidFill>
                  <a:schemeClr val="accent6">
                    <a:lumMod val="75000"/>
                  </a:schemeClr>
                </a:solidFill>
                <a:latin typeface="Georgia" panose="02040502050405020303" pitchFamily="18" charset="0"/>
              </a:rPr>
              <a:t>Help Desk </a:t>
            </a:r>
          </a:p>
          <a:p>
            <a:pPr marL="0" indent="0">
              <a:buNone/>
            </a:pPr>
            <a:r>
              <a:rPr lang="en-US" sz="2600" dirty="0">
                <a:solidFill>
                  <a:schemeClr val="accent6">
                    <a:lumMod val="75000"/>
                  </a:schemeClr>
                </a:solidFill>
                <a:latin typeface="Georgia" panose="02040502050405020303" pitchFamily="18" charset="0"/>
              </a:rPr>
              <a:t>	</a:t>
            </a:r>
            <a:r>
              <a:rPr lang="en-US" sz="2600" dirty="0" smtClean="0">
                <a:solidFill>
                  <a:srgbClr val="000000"/>
                </a:solidFill>
                <a:latin typeface="Georgia" panose="02040502050405020303" pitchFamily="18" charset="0"/>
              </a:rPr>
              <a:t>(</a:t>
            </a:r>
            <a:r>
              <a:rPr lang="en-US" sz="2600" dirty="0">
                <a:solidFill>
                  <a:srgbClr val="000000"/>
                </a:solidFill>
                <a:latin typeface="Georgia" panose="02040502050405020303" pitchFamily="18" charset="0"/>
              </a:rPr>
              <a:t>855) </a:t>
            </a:r>
            <a:r>
              <a:rPr lang="en-US" sz="2600" dirty="0" smtClean="0">
                <a:solidFill>
                  <a:srgbClr val="000000"/>
                </a:solidFill>
                <a:latin typeface="Georgia" panose="02040502050405020303" pitchFamily="18" charset="0"/>
              </a:rPr>
              <a:t>264-6323, DCFServiceDesk@wisconsin.gov</a:t>
            </a:r>
          </a:p>
          <a:p>
            <a:r>
              <a:rPr lang="en-US" sz="2600" dirty="0" smtClean="0">
                <a:solidFill>
                  <a:schemeClr val="accent6">
                    <a:lumMod val="75000"/>
                  </a:schemeClr>
                </a:solidFill>
                <a:latin typeface="Georgia" panose="02040502050405020303" pitchFamily="18" charset="0"/>
              </a:rPr>
              <a:t>Erin Lorang</a:t>
            </a:r>
            <a:r>
              <a:rPr lang="en-US" sz="2600" dirty="0" smtClean="0">
                <a:solidFill>
                  <a:srgbClr val="000000"/>
                </a:solidFill>
                <a:latin typeface="Georgia" panose="02040502050405020303" pitchFamily="18" charset="0"/>
              </a:rPr>
              <a:t>, eWiSACWIS Business Analyst</a:t>
            </a:r>
          </a:p>
          <a:p>
            <a:pPr marL="0" indent="0">
              <a:buNone/>
            </a:pPr>
            <a:r>
              <a:rPr lang="en-US" sz="2600" dirty="0">
                <a:solidFill>
                  <a:srgbClr val="000000"/>
                </a:solidFill>
                <a:latin typeface="Georgia" panose="02040502050405020303" pitchFamily="18" charset="0"/>
              </a:rPr>
              <a:t>	</a:t>
            </a:r>
            <a:r>
              <a:rPr lang="en-US" sz="2600" dirty="0" smtClean="0">
                <a:solidFill>
                  <a:srgbClr val="000000"/>
                </a:solidFill>
                <a:latin typeface="Georgia" panose="02040502050405020303" pitchFamily="18" charset="0"/>
              </a:rPr>
              <a:t>(608) 422-6596, ErinA.Lorang@wisconsin.gov</a:t>
            </a:r>
          </a:p>
          <a:p>
            <a:pPr marL="0" indent="0">
              <a:buNone/>
            </a:pPr>
            <a:endParaRPr lang="en-US" dirty="0" smtClean="0">
              <a:solidFill>
                <a:srgbClr val="000000"/>
              </a:solidFill>
            </a:endParaRPr>
          </a:p>
          <a:p>
            <a:pPr marL="0" indent="0">
              <a:buNone/>
            </a:pPr>
            <a:endParaRPr lang="en-US" dirty="0" smtClean="0">
              <a:solidFill>
                <a:srgbClr val="000000"/>
              </a:solidFill>
            </a:endParaRPr>
          </a:p>
          <a:p>
            <a:pPr marL="0" indent="0">
              <a:buNone/>
            </a:pPr>
            <a:endParaRPr lang="en-US" dirty="0">
              <a:solidFill>
                <a:schemeClr val="accent6">
                  <a:lumMod val="75000"/>
                </a:schemeClr>
              </a:solidFill>
            </a:endParaRPr>
          </a:p>
          <a:p>
            <a:pPr marL="0" indent="0">
              <a:buNone/>
            </a:pPr>
            <a:endParaRPr lang="en-US" dirty="0" smtClean="0"/>
          </a:p>
          <a:p>
            <a:endParaRPr lang="en-US" dirty="0"/>
          </a:p>
          <a:p>
            <a:endParaRPr lang="en-US" dirty="0"/>
          </a:p>
        </p:txBody>
      </p:sp>
    </p:spTree>
    <p:extLst>
      <p:ext uri="{BB962C8B-B14F-4D97-AF65-F5344CB8AC3E}">
        <p14:creationId xmlns:p14="http://schemas.microsoft.com/office/powerpoint/2010/main" val="9096796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FF0000"/>
                </a:solidFill>
                <a:effectLst>
                  <a:outerShdw blurRad="38100" dist="38100" dir="2700000" algn="tl">
                    <a:srgbClr val="000000">
                      <a:alpha val="43137"/>
                    </a:srgbClr>
                  </a:outerShdw>
                </a:effectLst>
              </a:rPr>
              <a:t>Questions?</a:t>
            </a:r>
            <a:endParaRPr lang="en-US"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27011" y="1877218"/>
            <a:ext cx="2489978" cy="3840480"/>
          </a:xfrm>
        </p:spPr>
      </p:pic>
    </p:spTree>
    <p:extLst>
      <p:ext uri="{BB962C8B-B14F-4D97-AF65-F5344CB8AC3E}">
        <p14:creationId xmlns:p14="http://schemas.microsoft.com/office/powerpoint/2010/main" val="2754905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225425" y="1097189"/>
            <a:ext cx="8578941" cy="506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342900"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rPr>
              <a:t>Used to document money collected by counties that is applied to the cost of care for a child before claiming federal Title IV-E money</a:t>
            </a:r>
          </a:p>
          <a:p>
            <a:pPr eaLnBrk="1" hangingPunct="1">
              <a:spcAft>
                <a:spcPts val="600"/>
              </a:spcAft>
              <a:buSzPct val="120000"/>
            </a:pPr>
            <a:endParaRPr lang="en-US" sz="2400" dirty="0">
              <a:solidFill>
                <a:srgbClr val="0065A4"/>
              </a:solidFill>
              <a:latin typeface="Georgia" charset="0"/>
            </a:endParaRPr>
          </a:p>
          <a:p>
            <a:pPr eaLnBrk="1" hangingPunct="1">
              <a:spcAft>
                <a:spcPts val="600"/>
              </a:spcAft>
              <a:buSzPct val="120000"/>
            </a:pPr>
            <a:endParaRPr lang="en-US" sz="2400" dirty="0" smtClean="0">
              <a:solidFill>
                <a:srgbClr val="0065A4"/>
              </a:solidFill>
              <a:latin typeface="Georgia" charset="0"/>
            </a:endParaRPr>
          </a:p>
          <a:p>
            <a:pPr marL="285750" indent="-285750" eaLnBrk="1" hangingPunct="1">
              <a:spcAft>
                <a:spcPts val="600"/>
              </a:spcAft>
              <a:buSzPct val="120000"/>
              <a:buFont typeface="Arial" panose="020B0604020202020204" pitchFamily="34" charset="0"/>
              <a:buChar char="•"/>
            </a:pPr>
            <a:endParaRPr lang="en-US" sz="2400" dirty="0" smtClean="0">
              <a:solidFill>
                <a:srgbClr val="0065A4"/>
              </a:solidFill>
              <a:latin typeface="Georgia" charset="0"/>
              <a:cs typeface="Arial" charset="0"/>
            </a:endParaRPr>
          </a:p>
          <a:p>
            <a:pPr eaLnBrk="1" hangingPunct="1">
              <a:spcAft>
                <a:spcPts val="600"/>
              </a:spcAft>
              <a:buSzPct val="120000"/>
            </a:pPr>
            <a:endParaRPr lang="en-US" sz="2400" dirty="0" smtClean="0">
              <a:solidFill>
                <a:srgbClr val="0065A4"/>
              </a:solidFill>
              <a:latin typeface="Georgia" charset="0"/>
              <a:cs typeface="Arial" charset="0"/>
            </a:endParaRPr>
          </a:p>
          <a:p>
            <a:pPr marL="285750" indent="-28575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Separate from your county’s accounting system</a:t>
            </a:r>
          </a:p>
          <a:p>
            <a:pPr marL="285750" indent="-28575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Automatically created when a child first enters a claimable placement</a:t>
            </a:r>
          </a:p>
          <a:p>
            <a:pPr marL="285750" indent="-28575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Remains in eWiSACWIS regardless of the child’s placement status </a:t>
            </a:r>
            <a:r>
              <a:rPr lang="en-US" sz="2400" dirty="0" smtClean="0">
                <a:solidFill>
                  <a:srgbClr val="E66822"/>
                </a:solidFill>
                <a:cs typeface="Arial" charset="0"/>
              </a:rPr>
              <a:t> </a:t>
            </a:r>
            <a:endParaRPr lang="en-US" sz="2400" dirty="0">
              <a:solidFill>
                <a:srgbClr val="E66822"/>
              </a:solidFill>
              <a:cs typeface="Arial" charset="0"/>
            </a:endParaRPr>
          </a:p>
        </p:txBody>
      </p:sp>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smtClean="0">
                <a:solidFill>
                  <a:srgbClr val="FF0000"/>
                </a:solidFill>
                <a:effectLst>
                  <a:outerShdw blurRad="38100" dist="38100" dir="2700000" algn="tl">
                    <a:srgbClr val="000000">
                      <a:alpha val="43137"/>
                    </a:srgbClr>
                  </a:outerShdw>
                </a:effectLst>
              </a:rPr>
              <a:t>Trust Accounts</a:t>
            </a:r>
            <a:endParaRPr lang="en-US" sz="4000" dirty="0">
              <a:solidFill>
                <a:srgbClr val="FF0000"/>
              </a:solidFill>
              <a:effectLst>
                <a:outerShdw blurRad="38100" dist="38100" dir="2700000" algn="tl">
                  <a:srgbClr val="000000">
                    <a:alpha val="43137"/>
                  </a:srgbClr>
                </a:outerShdw>
              </a:effectLst>
            </a:endParaRPr>
          </a:p>
        </p:txBody>
      </p:sp>
      <p:graphicFrame>
        <p:nvGraphicFramePr>
          <p:cNvPr id="2" name="Diagram 1"/>
          <p:cNvGraphicFramePr/>
          <p:nvPr>
            <p:extLst>
              <p:ext uri="{D42A27DB-BD31-4B8C-83A1-F6EECF244321}">
                <p14:modId xmlns:p14="http://schemas.microsoft.com/office/powerpoint/2010/main" val="3860136953"/>
              </p:ext>
            </p:extLst>
          </p:nvPr>
        </p:nvGraphicFramePr>
        <p:xfrm>
          <a:off x="1524000" y="936433"/>
          <a:ext cx="6096000" cy="42287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225425" y="1087619"/>
            <a:ext cx="8578941" cy="469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342900" indent="-34290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rPr>
              <a:t>General</a:t>
            </a:r>
          </a:p>
          <a:p>
            <a:pPr marL="1028700" lvl="1"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Main trust account used to offset the cost of care</a:t>
            </a:r>
          </a:p>
          <a:p>
            <a:pPr marL="1028700" lvl="1"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Holds all benefits</a:t>
            </a:r>
          </a:p>
          <a:p>
            <a:pPr marL="1028700" lvl="1"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Account from which the State will gather its reimbursable cost-of-care for the child and county</a:t>
            </a:r>
            <a:endParaRPr lang="en-US" sz="2400" dirty="0">
              <a:solidFill>
                <a:srgbClr val="0065A4"/>
              </a:solidFill>
              <a:latin typeface="Georgia" charset="0"/>
              <a:cs typeface="Arial" charset="0"/>
            </a:endParaRPr>
          </a:p>
          <a:p>
            <a:pPr marL="285750" indent="-285750"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Dedicated</a:t>
            </a:r>
          </a:p>
          <a:p>
            <a:pPr marL="1028700" lvl="1"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Used when you get a payment and you’re not quite ready to apply it or you’re not sure how to break it up</a:t>
            </a:r>
          </a:p>
          <a:p>
            <a:pPr marL="1028700" lvl="1" eaLnBrk="1" hangingPunct="1">
              <a:spcAft>
                <a:spcPts val="600"/>
              </a:spcAft>
              <a:buSzPct val="120000"/>
              <a:buFont typeface="Arial" panose="020B0604020202020204" pitchFamily="34" charset="0"/>
              <a:buChar char="•"/>
            </a:pPr>
            <a:r>
              <a:rPr lang="en-US" sz="2400" dirty="0" smtClean="0">
                <a:solidFill>
                  <a:srgbClr val="0065A4"/>
                </a:solidFill>
                <a:latin typeface="Georgia" charset="0"/>
                <a:cs typeface="Arial" charset="0"/>
              </a:rPr>
              <a:t>Example:</a:t>
            </a:r>
          </a:p>
          <a:p>
            <a:pPr lvl="1" indent="0" eaLnBrk="1" hangingPunct="1">
              <a:spcAft>
                <a:spcPts val="600"/>
              </a:spcAft>
              <a:buSzPct val="120000"/>
            </a:pPr>
            <a:r>
              <a:rPr lang="en-US" sz="2400" dirty="0">
                <a:solidFill>
                  <a:srgbClr val="0065A4"/>
                </a:solidFill>
                <a:latin typeface="Georgia" charset="0"/>
                <a:cs typeface="Arial" charset="0"/>
              </a:rPr>
              <a:t>	</a:t>
            </a:r>
            <a:r>
              <a:rPr lang="en-US" sz="2400" dirty="0" smtClean="0">
                <a:solidFill>
                  <a:srgbClr val="0065A4"/>
                </a:solidFill>
                <a:latin typeface="Georgia" charset="0"/>
                <a:cs typeface="Arial" charset="0"/>
              </a:rPr>
              <a:t>	Lump sum check containing multiple months of 			payments for SSI or SSA</a:t>
            </a:r>
          </a:p>
        </p:txBody>
      </p:sp>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smtClean="0">
                <a:solidFill>
                  <a:srgbClr val="FF0000"/>
                </a:solidFill>
                <a:effectLst>
                  <a:outerShdw blurRad="38100" dist="38100" dir="2700000" algn="tl">
                    <a:srgbClr val="000000">
                      <a:alpha val="43137"/>
                    </a:srgbClr>
                  </a:outerShdw>
                </a:effectLst>
              </a:rPr>
              <a:t>Types of Trust Accounts</a:t>
            </a:r>
            <a:endParaRPr lang="en-US" sz="40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34129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30288" y="6380163"/>
            <a:ext cx="81137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pic>
        <p:nvPicPr>
          <p:cNvPr id="6149" name="Picture 6" descr="H:\Documents\DCF Logo\cmyk-color-logo-5x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595153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4000" dirty="0" smtClean="0">
                <a:solidFill>
                  <a:srgbClr val="FF0000"/>
                </a:solidFill>
                <a:effectLst>
                  <a:outerShdw blurRad="38100" dist="38100" dir="2700000" algn="tl">
                    <a:srgbClr val="000000">
                      <a:alpha val="43137"/>
                    </a:srgbClr>
                  </a:outerShdw>
                </a:effectLst>
              </a:rPr>
              <a:t>Benefit Record Tab</a:t>
            </a:r>
            <a:endParaRPr lang="en-US" sz="4000" dirty="0">
              <a:solidFill>
                <a:srgbClr val="FF0000"/>
              </a:solidFill>
              <a:effectLst>
                <a:outerShdw blurRad="38100" dist="38100" dir="2700000" algn="tl">
                  <a:srgbClr val="000000">
                    <a:alpha val="43137"/>
                  </a:srgbClr>
                </a:outerShdw>
              </a:effectLst>
            </a:endParaRPr>
          </a:p>
        </p:txBody>
      </p:sp>
      <p:pic>
        <p:nvPicPr>
          <p:cNvPr id="7" name="Content Placeholder 8"/>
          <p:cNvPicPr>
            <a:picLocks noChangeAspect="1"/>
          </p:cNvPicPr>
          <p:nvPr/>
        </p:nvPicPr>
        <p:blipFill>
          <a:blip r:embed="rId4"/>
          <a:stretch>
            <a:fillRect/>
          </a:stretch>
        </p:blipFill>
        <p:spPr bwMode="auto">
          <a:xfrm>
            <a:off x="109159" y="1379765"/>
            <a:ext cx="8925681" cy="4257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2099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722" y="182041"/>
            <a:ext cx="8229600" cy="975428"/>
          </a:xfrm>
        </p:spPr>
        <p:txBody>
          <a:bodyPr/>
          <a:lstStyle/>
          <a:p>
            <a:pPr algn="l"/>
            <a:r>
              <a:rPr lang="en-US" sz="4000" dirty="0" smtClean="0">
                <a:solidFill>
                  <a:srgbClr val="FF0000"/>
                </a:solidFill>
                <a:effectLst>
                  <a:outerShdw blurRad="38100" dist="38100" dir="2700000" algn="tl">
                    <a:srgbClr val="000000">
                      <a:alpha val="43137"/>
                    </a:srgbClr>
                  </a:outerShdw>
                </a:effectLst>
              </a:rPr>
              <a:t>Inserting a Benefit Record</a:t>
            </a:r>
            <a:endParaRPr lang="en-US" sz="4000" dirty="0">
              <a:solidFill>
                <a:srgbClr val="FF0000"/>
              </a:solidFill>
              <a:effectLst>
                <a:outerShdw blurRad="38100" dist="38100" dir="2700000" algn="tl">
                  <a:srgbClr val="000000">
                    <a:alpha val="43137"/>
                  </a:srgbClr>
                </a:outerShdw>
              </a:effectLst>
            </a:endParaRPr>
          </a:p>
        </p:txBody>
      </p:sp>
      <p:sp>
        <p:nvSpPr>
          <p:cNvPr id="5" name="TextBox 4"/>
          <p:cNvSpPr txBox="1"/>
          <p:nvPr/>
        </p:nvSpPr>
        <p:spPr>
          <a:xfrm>
            <a:off x="179408" y="1617667"/>
            <a:ext cx="8362709" cy="523220"/>
          </a:xfrm>
          <a:prstGeom prst="rect">
            <a:avLst/>
          </a:prstGeom>
          <a:noFill/>
        </p:spPr>
        <p:txBody>
          <a:bodyPr wrap="square" rtlCol="0">
            <a:spAutoFit/>
          </a:bodyPr>
          <a:lstStyle/>
          <a:p>
            <a:pPr eaLnBrk="0" hangingPunct="0">
              <a:spcBef>
                <a:spcPct val="20000"/>
              </a:spcBef>
            </a:pPr>
            <a:r>
              <a:rPr lang="en-US" sz="2800" dirty="0" smtClean="0">
                <a:solidFill>
                  <a:schemeClr val="accent6">
                    <a:lumMod val="50000"/>
                  </a:schemeClr>
                </a:solidFill>
                <a:latin typeface="Georgia" panose="02040502050405020303" pitchFamily="18" charset="0"/>
              </a:rPr>
              <a:t>Click ‘Insert’ to add a benefit record</a:t>
            </a:r>
            <a:endParaRPr lang="en-US" sz="3600" dirty="0">
              <a:solidFill>
                <a:schemeClr val="accent6">
                  <a:lumMod val="50000"/>
                </a:schemeClr>
              </a:solidFill>
              <a:latin typeface="Georgia" panose="02040502050405020303" pitchFamily="18" charset="0"/>
              <a:cs typeface="ＭＳ Ｐゴシック" charset="-128"/>
            </a:endParaRPr>
          </a:p>
        </p:txBody>
      </p:sp>
      <p:pic>
        <p:nvPicPr>
          <p:cNvPr id="9" name="Content Placeholder 8"/>
          <p:cNvPicPr>
            <a:picLocks noGrp="1" noChangeAspect="1"/>
          </p:cNvPicPr>
          <p:nvPr>
            <p:ph idx="1"/>
          </p:nvPr>
        </p:nvPicPr>
        <p:blipFill>
          <a:blip r:embed="rId3"/>
          <a:stretch>
            <a:fillRect/>
          </a:stretch>
        </p:blipFill>
        <p:spPr>
          <a:xfrm>
            <a:off x="257627" y="2252953"/>
            <a:ext cx="8628746" cy="4259483"/>
          </a:xfrm>
          <a:prstGeom prst="rect">
            <a:avLst/>
          </a:prstGeom>
        </p:spPr>
      </p:pic>
    </p:spTree>
    <p:extLst>
      <p:ext uri="{BB962C8B-B14F-4D97-AF65-F5344CB8AC3E}">
        <p14:creationId xmlns:p14="http://schemas.microsoft.com/office/powerpoint/2010/main" val="37943483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041"/>
            <a:ext cx="8229600" cy="975428"/>
          </a:xfrm>
        </p:spPr>
        <p:txBody>
          <a:bodyPr/>
          <a:lstStyle/>
          <a:p>
            <a:pPr algn="l"/>
            <a:r>
              <a:rPr lang="en-US" sz="4000" dirty="0" smtClean="0">
                <a:solidFill>
                  <a:srgbClr val="FF0000"/>
                </a:solidFill>
                <a:effectLst>
                  <a:outerShdw blurRad="38100" dist="38100" dir="2700000" algn="tl">
                    <a:srgbClr val="000000">
                      <a:alpha val="43137"/>
                    </a:srgbClr>
                  </a:outerShdw>
                </a:effectLst>
              </a:rPr>
              <a:t>Maintain Benefit Record</a:t>
            </a:r>
            <a:endParaRPr lang="en-US" sz="4000" dirty="0">
              <a:solidFill>
                <a:srgbClr val="FF0000"/>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3"/>
          <a:stretch>
            <a:fillRect/>
          </a:stretch>
        </p:blipFill>
        <p:spPr>
          <a:xfrm>
            <a:off x="467134" y="1879990"/>
            <a:ext cx="8219666" cy="3259169"/>
          </a:xfrm>
          <a:prstGeom prst="rect">
            <a:avLst/>
          </a:prstGeom>
        </p:spPr>
      </p:pic>
    </p:spTree>
    <p:extLst>
      <p:ext uri="{BB962C8B-B14F-4D97-AF65-F5344CB8AC3E}">
        <p14:creationId xmlns:p14="http://schemas.microsoft.com/office/powerpoint/2010/main" val="26409965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CF">
      <a:dk1>
        <a:srgbClr val="C7C7C7"/>
      </a:dk1>
      <a:lt1>
        <a:sysClr val="window" lastClr="FFFFFF"/>
      </a:lt1>
      <a:dk2>
        <a:srgbClr val="1F497D"/>
      </a:dk2>
      <a:lt2>
        <a:srgbClr val="FFEFAA"/>
      </a:lt2>
      <a:accent1>
        <a:srgbClr val="D01C23"/>
      </a:accent1>
      <a:accent2>
        <a:srgbClr val="910615"/>
      </a:accent2>
      <a:accent3>
        <a:srgbClr val="E66822"/>
      </a:accent3>
      <a:accent4>
        <a:srgbClr val="B34D19"/>
      </a:accent4>
      <a:accent5>
        <a:srgbClr val="304184"/>
      </a:accent5>
      <a:accent6>
        <a:srgbClr val="3188F7"/>
      </a:accent6>
      <a:hlink>
        <a:srgbClr val="F6B227"/>
      </a:hlink>
      <a:folHlink>
        <a:srgbClr val="68605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3494</TotalTime>
  <Words>5668</Words>
  <Application>Microsoft Office PowerPoint</Application>
  <PresentationFormat>On-screen Show (4:3)</PresentationFormat>
  <Paragraphs>519</Paragraphs>
  <Slides>48</Slides>
  <Notes>48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ＭＳ Ｐゴシック</vt:lpstr>
      <vt:lpstr>Arial</vt:lpstr>
      <vt:lpstr>Calibri</vt:lpstr>
      <vt:lpstr>Georgia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Inserting a Benefit Record</vt:lpstr>
      <vt:lpstr>Maintain Benefit Record</vt:lpstr>
      <vt:lpstr>PowerPoint Presentation</vt:lpstr>
      <vt:lpstr>PowerPoint Presentation</vt:lpstr>
      <vt:lpstr>PowerPoint Presentation</vt:lpstr>
      <vt:lpstr>PowerPoint Presentation</vt:lpstr>
      <vt:lpstr>PowerPoint Presentation</vt:lpstr>
      <vt:lpstr>Effective Date Example: A child in your county’s care was in placement from  January 1 -  March 31.  You received a lump sum check from SSI for $9,000 on May 1st.  The check covers the months of January – March.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Rebecca Heitzonger</dc:creator>
  <cp:lastModifiedBy>Lorang, Erin A - DCF</cp:lastModifiedBy>
  <cp:revision>142</cp:revision>
  <cp:lastPrinted>2018-04-27T14:28:21Z</cp:lastPrinted>
  <dcterms:created xsi:type="dcterms:W3CDTF">2010-10-25T18:46:19Z</dcterms:created>
  <dcterms:modified xsi:type="dcterms:W3CDTF">2018-05-10T22:00:03Z</dcterms:modified>
</cp:coreProperties>
</file>