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5"/>
  </p:sldMasterIdLst>
  <p:notesMasterIdLst>
    <p:notesMasterId r:id="rId31"/>
  </p:notesMasterIdLst>
  <p:handoutMasterIdLst>
    <p:handoutMasterId r:id="rId32"/>
  </p:handoutMasterIdLst>
  <p:sldIdLst>
    <p:sldId id="256" r:id="rId6"/>
    <p:sldId id="257" r:id="rId7"/>
    <p:sldId id="259" r:id="rId8"/>
    <p:sldId id="273" r:id="rId9"/>
    <p:sldId id="274" r:id="rId10"/>
    <p:sldId id="260" r:id="rId11"/>
    <p:sldId id="280" r:id="rId12"/>
    <p:sldId id="275" r:id="rId13"/>
    <p:sldId id="261" r:id="rId14"/>
    <p:sldId id="276" r:id="rId15"/>
    <p:sldId id="279" r:id="rId16"/>
    <p:sldId id="278" r:id="rId17"/>
    <p:sldId id="277" r:id="rId18"/>
    <p:sldId id="262" r:id="rId19"/>
    <p:sldId id="264" r:id="rId20"/>
    <p:sldId id="265" r:id="rId21"/>
    <p:sldId id="266" r:id="rId22"/>
    <p:sldId id="267" r:id="rId23"/>
    <p:sldId id="268" r:id="rId24"/>
    <p:sldId id="271" r:id="rId25"/>
    <p:sldId id="270" r:id="rId26"/>
    <p:sldId id="272" r:id="rId27"/>
    <p:sldId id="281" r:id="rId28"/>
    <p:sldId id="283" r:id="rId29"/>
    <p:sldId id="263" r:id="rId30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EB6"/>
    <a:srgbClr val="003D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0" autoAdjust="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42549D-0265-4857-B808-76997C7A53F0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E22D7-0C09-4AF9-94CB-3A213069C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08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1B1D7-460D-4EED-BBFB-F6BB4192B33F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CD56F6-4997-442E-A843-8EF5138C0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655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800"/>
            <a:ext cx="7543800" cy="2593975"/>
          </a:xfrm>
        </p:spPr>
        <p:txBody>
          <a:bodyPr anchor="b"/>
          <a:lstStyle>
            <a:lvl1pPr>
              <a:lnSpc>
                <a:spcPts val="7000"/>
              </a:lnSpc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987799"/>
            <a:ext cx="6461760" cy="1498600"/>
          </a:xfrm>
        </p:spPr>
        <p:txBody>
          <a:bodyPr anchor="t">
            <a:normAutofit/>
          </a:bodyPr>
          <a:lstStyle>
            <a:lvl1pPr marL="0" indent="0" algn="l">
              <a:spcBef>
                <a:spcPts val="200"/>
              </a:spcBef>
              <a:buNone/>
              <a:defRPr sz="20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Position Title of Presenter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0" hasCustomPrompt="1"/>
          </p:nvPr>
        </p:nvSpPr>
        <p:spPr>
          <a:xfrm>
            <a:off x="685800" y="3047999"/>
            <a:ext cx="7543800" cy="812800"/>
          </a:xfrm>
        </p:spPr>
        <p:txBody>
          <a:bodyPr>
            <a:noAutofit/>
          </a:bodyPr>
          <a:lstStyle>
            <a:lvl1pPr marL="0" indent="0">
              <a:buNone/>
              <a:defRPr sz="2800" baseline="0">
                <a:solidFill>
                  <a:srgbClr val="72AEB6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pic>
        <p:nvPicPr>
          <p:cNvPr id="4099" name="Picture 3" descr="\\fiwmad0p0759\1wwprofiles$\kniefaa\Desktop\dhslogotext2and5incheshigh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49" y="6087756"/>
            <a:ext cx="3362101" cy="61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640672" y="76200"/>
            <a:ext cx="723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aseline="0" dirty="0" smtClean="0">
                <a:solidFill>
                  <a:srgbClr val="003D78"/>
                </a:solidFill>
                <a:latin typeface="Lucida Calligraphy" panose="03010101010101010101" pitchFamily="66" charset="0"/>
              </a:rPr>
              <a:t>Protecting and promoting the health and safety of the people of Wisconsin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 hasCustomPrompt="1"/>
          </p:nvPr>
        </p:nvSpPr>
        <p:spPr>
          <a:xfrm>
            <a:off x="5029200" y="6088063"/>
            <a:ext cx="3273425" cy="693737"/>
          </a:xfrm>
        </p:spPr>
        <p:txBody>
          <a:bodyPr>
            <a:normAutofit/>
          </a:bodyPr>
          <a:lstStyle>
            <a:lvl1pPr marL="114300" indent="0" algn="ctr">
              <a:buNone/>
              <a:defRPr sz="1800"/>
            </a:lvl1pPr>
          </a:lstStyle>
          <a:p>
            <a:r>
              <a:rPr lang="en-US" dirty="0" smtClean="0"/>
              <a:t>Placeholder for Collaborator or Program logo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3076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3852863"/>
            <a:ext cx="6135687" cy="16335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7"/>
            <a:ext cx="7772400" cy="594627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4" descr="\\fiwmad0p0759\1wwprofiles$\kniefaa\Desktop\Logo Colo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8400"/>
            <a:ext cx="495300" cy="49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EA5BDF-9E16-442F-8C8B-732008E947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69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543800" cy="2590800"/>
          </a:xfrm>
        </p:spPr>
        <p:txBody>
          <a:bodyPr/>
          <a:lstStyle/>
          <a:p>
            <a:r>
              <a:rPr lang="en-US" dirty="0" smtClean="0"/>
              <a:t>Audit, Financial Management and Expenditures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Barbara A. Loescher, CIA</a:t>
            </a:r>
          </a:p>
          <a:p>
            <a:r>
              <a:rPr lang="en-US" dirty="0" smtClean="0"/>
              <a:t>Chief, Internal Audit Section/Assistant Inspector General</a:t>
            </a:r>
          </a:p>
          <a:p>
            <a:r>
              <a:rPr lang="en-US" dirty="0" smtClean="0"/>
              <a:t>May 4, 2017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Resources to Help You Up Your Game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1341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manual will be expanded from the previous version to include:</a:t>
            </a:r>
          </a:p>
          <a:p>
            <a:r>
              <a:rPr lang="en-US" dirty="0" smtClean="0"/>
              <a:t>How to set up your system to account for unallowable costs</a:t>
            </a:r>
          </a:p>
          <a:p>
            <a:r>
              <a:rPr lang="en-US" dirty="0" smtClean="0"/>
              <a:t>A new section on expressly prohibited costs</a:t>
            </a:r>
          </a:p>
          <a:p>
            <a:r>
              <a:rPr lang="en-US" dirty="0" smtClean="0"/>
              <a:t>A new section on documentation requirements</a:t>
            </a:r>
          </a:p>
          <a:p>
            <a:r>
              <a:rPr lang="en-US" dirty="0" smtClean="0"/>
              <a:t>Department interpretation of what constitutes “reasonable and necessary”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056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for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manuals need to be reviewed internally by several entities before it can be published.</a:t>
            </a:r>
          </a:p>
          <a:p>
            <a:r>
              <a:rPr lang="en-US" dirty="0" smtClean="0"/>
              <a:t>Both manuals will be provided to potential external users for comment.</a:t>
            </a:r>
          </a:p>
          <a:p>
            <a:r>
              <a:rPr lang="en-US" dirty="0" smtClean="0"/>
              <a:t>Goal is to be ready to post online by July 1</a:t>
            </a:r>
            <a:r>
              <a:rPr lang="en-US" baseline="30000" dirty="0" smtClean="0"/>
              <a:t>st</a:t>
            </a:r>
            <a:r>
              <a:rPr lang="en-US" dirty="0"/>
              <a:t> </a:t>
            </a:r>
            <a:r>
              <a:rPr lang="en-US" dirty="0" smtClean="0"/>
              <a:t>on the Department’s web.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70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Guidance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fully implemented with the exception of procurement requirements (July 1, 2017)</a:t>
            </a:r>
          </a:p>
          <a:p>
            <a:r>
              <a:rPr lang="en-US" dirty="0" smtClean="0"/>
              <a:t>Department implementation is in progress</a:t>
            </a:r>
          </a:p>
          <a:p>
            <a:r>
              <a:rPr lang="en-US" dirty="0" smtClean="0"/>
              <a:t>Still to come:</a:t>
            </a:r>
          </a:p>
          <a:p>
            <a:pPr lvl="1"/>
            <a:r>
              <a:rPr lang="en-US" dirty="0" smtClean="0"/>
              <a:t>Sanctions policy</a:t>
            </a:r>
          </a:p>
          <a:p>
            <a:pPr lvl="1"/>
            <a:r>
              <a:rPr lang="en-US" dirty="0" smtClean="0"/>
              <a:t>Audits of provider agencies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09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Resolution of County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findings for counties:</a:t>
            </a:r>
          </a:p>
          <a:p>
            <a:pPr lvl="1"/>
            <a:r>
              <a:rPr lang="en-US" dirty="0" smtClean="0"/>
              <a:t>Lack of separation of duties</a:t>
            </a:r>
          </a:p>
          <a:p>
            <a:pPr lvl="1"/>
            <a:r>
              <a:rPr lang="en-US" dirty="0" smtClean="0"/>
              <a:t>Lack of expertise for preparing financial statements</a:t>
            </a:r>
          </a:p>
          <a:p>
            <a:pPr lvl="1"/>
            <a:r>
              <a:rPr lang="en-US" dirty="0" smtClean="0"/>
              <a:t>Lack of reconciliations</a:t>
            </a:r>
          </a:p>
          <a:p>
            <a:r>
              <a:rPr lang="en-US" dirty="0" smtClean="0"/>
              <a:t>As the cognizant agency, the Department is responsible for following up on cross-cutting findings</a:t>
            </a:r>
          </a:p>
          <a:p>
            <a:pPr lvl="1"/>
            <a:r>
              <a:rPr lang="en-US" dirty="0" smtClean="0"/>
              <a:t>Has met with varying levels of warmth</a:t>
            </a: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04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been drafted that impacts both the audit threshold and allowable reserves earned by non-profit organizations</a:t>
            </a:r>
          </a:p>
          <a:p>
            <a:r>
              <a:rPr lang="en-US" dirty="0" smtClean="0"/>
              <a:t>Is being promoted by Wisconsin Association of Foster Care Agencies </a:t>
            </a:r>
          </a:p>
          <a:p>
            <a:r>
              <a:rPr lang="en-US" dirty="0" smtClean="0"/>
              <a:t>Changes will impact providers of</a:t>
            </a:r>
          </a:p>
          <a:p>
            <a:pPr lvl="1"/>
            <a:r>
              <a:rPr lang="en-US" dirty="0" smtClean="0"/>
              <a:t>DHS, DCF and DOC</a:t>
            </a:r>
          </a:p>
          <a:p>
            <a:pPr lvl="1"/>
            <a:r>
              <a:rPr lang="en-US" dirty="0" smtClean="0"/>
              <a:t>Counties</a:t>
            </a:r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97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- Threshold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The audit threshold will be increased from $25,000 to $100,000.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14</a:t>
            </a:fld>
            <a:endParaRPr lang="en-US" dirty="0"/>
          </a:p>
        </p:txBody>
      </p:sp>
      <p:pic>
        <p:nvPicPr>
          <p:cNvPr id="2050" name="Picture 2" descr="C:\Users\loescba\AppData\Local\Microsoft\Windows\Temporary Internet Files\Content.IE5\A0SICUYE\increase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459831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90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Threshold Increase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Fewer individual waivers requests</a:t>
            </a:r>
          </a:p>
          <a:p>
            <a:r>
              <a:rPr lang="en-US" dirty="0" smtClean="0"/>
              <a:t>Eliminates the need for mandate relief waivers at the current thresholds</a:t>
            </a:r>
          </a:p>
          <a:p>
            <a:r>
              <a:rPr lang="en-US" dirty="0" smtClean="0"/>
              <a:t>Saves staff time for processing waivers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15</a:t>
            </a:fld>
            <a:endParaRPr lang="en-US"/>
          </a:p>
        </p:txBody>
      </p:sp>
      <p:pic>
        <p:nvPicPr>
          <p:cNvPr id="3074" name="Picture 2" descr="C:\Users\loescba\AppData\Local\Microsoft\Windows\Temporary Internet Files\Content.IE5\A0SICUYE\800px-Water_drop_impact_on_a_water-surface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16066"/>
            <a:ext cx="3048000" cy="20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32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-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Non-profits would be able to retain </a:t>
            </a:r>
            <a:r>
              <a:rPr lang="en-US" b="1" dirty="0" smtClean="0"/>
              <a:t>up to 5%</a:t>
            </a:r>
            <a:r>
              <a:rPr lang="en-US" dirty="0" smtClean="0"/>
              <a:t> of revenue annually</a:t>
            </a:r>
          </a:p>
          <a:p>
            <a:r>
              <a:rPr lang="en-US" dirty="0" smtClean="0"/>
              <a:t>Basis for calculation changes from allowable costs to revenue</a:t>
            </a:r>
          </a:p>
          <a:p>
            <a:r>
              <a:rPr lang="en-US" dirty="0" smtClean="0"/>
              <a:t>No restriction on use of reserves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16</a:t>
            </a:fld>
            <a:endParaRPr lang="en-US"/>
          </a:p>
        </p:txBody>
      </p:sp>
      <p:pic>
        <p:nvPicPr>
          <p:cNvPr id="4098" name="Picture 2" descr="C:\Users\loescba\AppData\Local\Microsoft\Windows\Temporary Internet Files\Content.IE5\EZXBTVYB\ovo_de_ouro_ninho_thumb[1]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3429000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7312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Changes - Limits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10% cap on reserve retention is eliminated</a:t>
            </a:r>
          </a:p>
          <a:p>
            <a:r>
              <a:rPr lang="en-US" dirty="0" smtClean="0"/>
              <a:t>Levels the playing field between for-profit and non-profit providers</a:t>
            </a:r>
          </a:p>
          <a:p>
            <a:r>
              <a:rPr lang="en-US" dirty="0" smtClean="0"/>
              <a:t>Providers may use funds for any purpose they want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17</a:t>
            </a:fld>
            <a:endParaRPr lang="en-US"/>
          </a:p>
        </p:txBody>
      </p:sp>
      <p:pic>
        <p:nvPicPr>
          <p:cNvPr id="5124" name="Picture 4" descr="C:\Users\loescba\AppData\Local\Microsoft\Windows\Temporary Internet Files\Content.IE5\EZXBTVYB\Speed-Limits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48602"/>
            <a:ext cx="3657600" cy="276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548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Provider is required to notify purchasers</a:t>
            </a:r>
          </a:p>
          <a:p>
            <a:r>
              <a:rPr lang="en-US" dirty="0" smtClean="0"/>
              <a:t>Purchasers must request any excess within 6 months</a:t>
            </a:r>
          </a:p>
          <a:p>
            <a:r>
              <a:rPr lang="en-US" dirty="0" smtClean="0"/>
              <a:t>If incorrect, recovery may extend beyond 6 months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18</a:t>
            </a:fld>
            <a:endParaRPr lang="en-US"/>
          </a:p>
        </p:txBody>
      </p:sp>
      <p:pic>
        <p:nvPicPr>
          <p:cNvPr id="6148" name="Picture 4" descr="C:\Users\loescba\AppData\Local\Microsoft\Windows\Temporary Internet Files\Content.IE5\RQXDRD6J\652px-Police_man_update.svg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148487"/>
            <a:ext cx="3657600" cy="3365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96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DHS Audit Guide</a:t>
            </a:r>
          </a:p>
          <a:p>
            <a:r>
              <a:rPr lang="en-US" dirty="0" smtClean="0"/>
              <a:t>Financial Management Manual</a:t>
            </a:r>
          </a:p>
          <a:p>
            <a:r>
              <a:rPr lang="en-US" dirty="0" smtClean="0"/>
              <a:t>Allowable Cost Policy Manual</a:t>
            </a:r>
          </a:p>
          <a:p>
            <a:r>
              <a:rPr lang="en-US" dirty="0" smtClean="0"/>
              <a:t>Uniform Guidance issues</a:t>
            </a:r>
          </a:p>
          <a:p>
            <a:r>
              <a:rPr lang="en-US" dirty="0" smtClean="0"/>
              <a:t>DHS review and resolution of county audits</a:t>
            </a:r>
          </a:p>
          <a:p>
            <a:r>
              <a:rPr lang="en-US" dirty="0" smtClean="0"/>
              <a:t>Pending legislation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Audits may be conducted by the Department or county up to six years after the end of a contract period.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4" descr="C:\Users\loescba\AppData\Local\Microsoft\Windows\Temporary Internet Files\Content.IE5\A0SICUYE\auditer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61553"/>
            <a:ext cx="3657600" cy="393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512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For-Profit Agencies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Are not addressed in the new legislation</a:t>
            </a:r>
          </a:p>
          <a:p>
            <a:r>
              <a:rPr lang="en-US" dirty="0" smtClean="0"/>
              <a:t>Basis for calculation will be changed from costs to revenue to agree with legislation</a:t>
            </a:r>
          </a:p>
          <a:p>
            <a:r>
              <a:rPr lang="en-US" dirty="0" smtClean="0"/>
              <a:t>10% limit still applies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198" name="Picture 6" descr="C:\Users\loescba\AppData\Local\Microsoft\Windows\Temporary Internet Files\Content.IE5\EZXBTVYB\6551525739_cea94562f0_z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02631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5994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Bill is being circulated at the Capitol </a:t>
            </a:r>
          </a:p>
          <a:p>
            <a:r>
              <a:rPr lang="en-US" dirty="0" smtClean="0"/>
              <a:t>It takes effect on the January 1</a:t>
            </a:r>
            <a:r>
              <a:rPr lang="en-US" baseline="30000" dirty="0" smtClean="0"/>
              <a:t>st</a:t>
            </a:r>
            <a:r>
              <a:rPr lang="en-US" dirty="0" smtClean="0"/>
              <a:t> after publication</a:t>
            </a:r>
          </a:p>
          <a:p>
            <a:r>
              <a:rPr lang="en-US" dirty="0" smtClean="0"/>
              <a:t>DHS will update necessary guides and manuals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21</a:t>
            </a:fld>
            <a:endParaRPr lang="en-US"/>
          </a:p>
        </p:txBody>
      </p:sp>
      <p:pic>
        <p:nvPicPr>
          <p:cNvPr id="9218" name="Picture 2" descr="C:\Users\loescba\AppData\Local\Microsoft\Windows\Temporary Internet Files\Content.IE5\EZXBTVYB\calendar_icon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2631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2514600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437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New manuals and policies are in their final stages of being written.</a:t>
            </a:r>
          </a:p>
          <a:p>
            <a:r>
              <a:rPr lang="en-US" dirty="0" smtClean="0"/>
              <a:t>We will let you know when they are published.</a:t>
            </a:r>
          </a:p>
          <a:p>
            <a:r>
              <a:rPr lang="en-US" dirty="0" smtClean="0"/>
              <a:t>Training will be offered in Fall, 2017.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22</a:t>
            </a:fld>
            <a:endParaRPr lang="en-US"/>
          </a:p>
        </p:txBody>
      </p:sp>
      <p:pic>
        <p:nvPicPr>
          <p:cNvPr id="3074" name="Picture 2" descr="C:\Users\loescba\AppData\Local\Microsoft\Windows\Temporary Internet Files\Content.IE5\EZXBTVYB\summary-objectives[1]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3429000" cy="2918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8814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Last Thing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51" y="1536700"/>
            <a:ext cx="3442097" cy="4589463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“</a:t>
            </a:r>
            <a:r>
              <a:rPr lang="en-US" dirty="0" err="1" smtClean="0"/>
              <a:t>Schatzi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Male cocker spaniel</a:t>
            </a:r>
          </a:p>
          <a:p>
            <a:r>
              <a:rPr lang="en-US" dirty="0" smtClean="0"/>
              <a:t>6 years old</a:t>
            </a:r>
          </a:p>
          <a:p>
            <a:r>
              <a:rPr lang="en-US" dirty="0" smtClean="0"/>
              <a:t>22 pounds</a:t>
            </a:r>
          </a:p>
          <a:p>
            <a:r>
              <a:rPr lang="en-US" dirty="0" smtClean="0"/>
              <a:t>Chocolate merle</a:t>
            </a:r>
          </a:p>
          <a:p>
            <a:r>
              <a:rPr lang="en-US" dirty="0" smtClean="0"/>
              <a:t>Great kisser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80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Contact Information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Barbara Loescher, CIA</a:t>
            </a:r>
          </a:p>
          <a:p>
            <a:pPr marL="114300" indent="0">
              <a:buNone/>
            </a:pPr>
            <a:r>
              <a:rPr lang="en-US" dirty="0" smtClean="0"/>
              <a:t>(608) 267-6773</a:t>
            </a:r>
          </a:p>
          <a:p>
            <a:pPr marL="114300" indent="0">
              <a:buNone/>
            </a:pPr>
            <a:r>
              <a:rPr lang="en-US" dirty="0" err="1" smtClean="0"/>
              <a:t>BarbaraA.Loescher</a:t>
            </a:r>
            <a:r>
              <a:rPr lang="en-US" dirty="0" smtClean="0"/>
              <a:t>@</a:t>
            </a:r>
            <a:br>
              <a:rPr lang="en-US" dirty="0" smtClean="0"/>
            </a:br>
            <a:r>
              <a:rPr lang="en-US" dirty="0" smtClean="0"/>
              <a:t>     dhs.wisconsin.gov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24</a:t>
            </a:fld>
            <a:endParaRPr lang="en-US" dirty="0"/>
          </a:p>
        </p:txBody>
      </p:sp>
      <p:pic>
        <p:nvPicPr>
          <p:cNvPr id="1026" name="Picture 2" descr="C:\Users\loescba\AppData\Local\Microsoft\Windows\Temporary Internet Files\Content.IE5\A0SICUYE\Questionmark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45431"/>
            <a:ext cx="3657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250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DHS Audit Guide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Reasons for the revision:</a:t>
            </a:r>
          </a:p>
          <a:p>
            <a:r>
              <a:rPr lang="en-US" dirty="0" smtClean="0"/>
              <a:t>To bring the Guide into conformance with the Uniform Guidance</a:t>
            </a:r>
          </a:p>
          <a:p>
            <a:r>
              <a:rPr lang="en-US" dirty="0" smtClean="0"/>
              <a:t>To adopt a risk-based approach in the Guide in alignment with that of the AICPA</a:t>
            </a:r>
          </a:p>
          <a:p>
            <a:r>
              <a:rPr lang="en-US" dirty="0" smtClean="0"/>
              <a:t>To eliminate excess, obsolete or unnecessary information</a:t>
            </a:r>
          </a:p>
          <a:p>
            <a:r>
              <a:rPr lang="en-US" dirty="0" smtClean="0"/>
              <a:t>To combine all parts into one searchable, navigable document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of some fee-based services is no longer required. </a:t>
            </a:r>
          </a:p>
          <a:p>
            <a:r>
              <a:rPr lang="en-US" dirty="0" smtClean="0"/>
              <a:t>Language related to information technology and separation of duties duplicated audit industry requirements and was removed.</a:t>
            </a:r>
          </a:p>
          <a:p>
            <a:r>
              <a:rPr lang="en-US" dirty="0" smtClean="0"/>
              <a:t>Three required schedules were slightly altered.</a:t>
            </a:r>
          </a:p>
          <a:p>
            <a:r>
              <a:rPr lang="en-US" dirty="0" smtClean="0"/>
              <a:t>The switch to risk-based auditing allows auditors to determine major programs and applicable compliance testing.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I Find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Audit Guide is available on the Department of Administration’s website.</a:t>
            </a:r>
          </a:p>
          <a:p>
            <a:r>
              <a:rPr lang="en-US" dirty="0" smtClean="0"/>
              <a:t>The revision was finalized and posted in January, 2017.</a:t>
            </a:r>
          </a:p>
          <a:p>
            <a:r>
              <a:rPr lang="en-US" dirty="0" smtClean="0"/>
              <a:t>It was effective for any audits for periods ending December 31, 2016 and later.</a:t>
            </a:r>
          </a:p>
          <a:p>
            <a:r>
              <a:rPr lang="en-US" dirty="0" smtClean="0"/>
              <a:t>There will be some minor revisions in late 2016.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09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Management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Why was a revision necessary?</a:t>
            </a:r>
          </a:p>
          <a:p>
            <a:r>
              <a:rPr lang="en-US" dirty="0" smtClean="0"/>
              <a:t>Was last revised 1995</a:t>
            </a:r>
          </a:p>
          <a:p>
            <a:r>
              <a:rPr lang="en-US" dirty="0" smtClean="0"/>
              <a:t>Not in compliance with Uniform Guidance</a:t>
            </a:r>
          </a:p>
          <a:p>
            <a:r>
              <a:rPr lang="en-US" dirty="0" smtClean="0"/>
              <a:t>Doesn’t adequately address today’s issues, i.e., information technology, fraud, current accounting issues.</a:t>
            </a:r>
          </a:p>
          <a:p>
            <a:r>
              <a:rPr lang="en-US" dirty="0" smtClean="0"/>
              <a:t>Needed to be more readable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3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the Revision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facilitate better access and awareness to the Department’s requirements regarding financial management</a:t>
            </a:r>
          </a:p>
          <a:p>
            <a:r>
              <a:rPr lang="en-US" dirty="0" smtClean="0"/>
              <a:t>To give providers useful information on best practices that can be applied to prevent audit findings</a:t>
            </a:r>
          </a:p>
          <a:p>
            <a:r>
              <a:rPr lang="en-US" dirty="0" smtClean="0"/>
              <a:t>To incorporate new requirements from the Uniform Guidance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24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Manual has been expanded to include non-profits, not just counties.</a:t>
            </a:r>
          </a:p>
          <a:p>
            <a:r>
              <a:rPr lang="en-US" dirty="0" smtClean="0"/>
              <a:t>Chapters on allowable cost and the model contract have been removed and are now separate documents.</a:t>
            </a:r>
          </a:p>
          <a:p>
            <a:r>
              <a:rPr lang="en-US" dirty="0" smtClean="0"/>
              <a:t>New section on fraud, waste and abuse</a:t>
            </a:r>
          </a:p>
          <a:p>
            <a:r>
              <a:rPr lang="en-US" dirty="0" smtClean="0"/>
              <a:t>Expansion on information technology issues</a:t>
            </a:r>
          </a:p>
          <a:p>
            <a:r>
              <a:rPr lang="en-US" dirty="0" smtClean="0"/>
              <a:t>Expansion on internal controls</a:t>
            </a:r>
          </a:p>
          <a:p>
            <a:r>
              <a:rPr lang="en-US" dirty="0" smtClean="0"/>
              <a:t>New section on procurement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16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Allowable Cost Policy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Why was this revision necessary?</a:t>
            </a:r>
          </a:p>
          <a:p>
            <a:r>
              <a:rPr lang="en-US" dirty="0" smtClean="0"/>
              <a:t>Last revised in 1999</a:t>
            </a:r>
          </a:p>
          <a:p>
            <a:r>
              <a:rPr lang="en-US" dirty="0" smtClean="0"/>
              <a:t>Is not in compliance with the Uniform Guidance </a:t>
            </a:r>
          </a:p>
          <a:p>
            <a:r>
              <a:rPr lang="en-US" dirty="0" smtClean="0"/>
              <a:t>Needs to more clearly define what is allowable and what is not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5BDF-9E16-442F-8C8B-732008E947A6}" type="slidenum">
              <a:rPr lang="en-US" smtClean="0"/>
              <a:t>8</a:t>
            </a:fld>
            <a:endParaRPr lang="en-US" dirty="0"/>
          </a:p>
        </p:txBody>
      </p:sp>
      <p:pic>
        <p:nvPicPr>
          <p:cNvPr id="1032" name="Picture 8" descr="C:\Users\loescba\AppData\Local\Microsoft\Windows\Temporary Internet Files\Content.IE5\GT38S8DC\nicubunu-Money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67686"/>
            <a:ext cx="3657600" cy="3727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11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">
  <a:themeElements>
    <a:clrScheme name="Custom 22">
      <a:dk1>
        <a:srgbClr val="2F2B20"/>
      </a:dk1>
      <a:lt1>
        <a:srgbClr val="FFFFFF"/>
      </a:lt1>
      <a:dk2>
        <a:srgbClr val="003D78"/>
      </a:dk2>
      <a:lt2>
        <a:srgbClr val="DFDCB7"/>
      </a:lt2>
      <a:accent1>
        <a:srgbClr val="72AEB6"/>
      </a:accent1>
      <a:accent2>
        <a:srgbClr val="AFD0D5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2016-12-26T19:59:24+00:00</_dlc_Expire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94EC2B-6DF3-4A33-BFD9-D1E0F3EB5909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C679FD8D-17CC-463D-ABAD-BF9C0A4FD0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3F2706-E5B3-4438-A807-39D1BC410D01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2B3792E-C517-4D12-9200-EE5B95E87D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114</TotalTime>
  <Words>886</Words>
  <Application>Microsoft Office PowerPoint</Application>
  <PresentationFormat>Letter Paper (8.5x11 in)</PresentationFormat>
  <Paragraphs>151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Cambria</vt:lpstr>
      <vt:lpstr>Lucida Calligraphy</vt:lpstr>
      <vt:lpstr>Powerpoint</vt:lpstr>
      <vt:lpstr>Audit, Financial Management and Expenditures</vt:lpstr>
      <vt:lpstr>Today’s Topics</vt:lpstr>
      <vt:lpstr>DHS Audit Guide Revision</vt:lpstr>
      <vt:lpstr>Primary Changes</vt:lpstr>
      <vt:lpstr>Where Can I Find It?</vt:lpstr>
      <vt:lpstr>Financial Management Manual</vt:lpstr>
      <vt:lpstr>Goals for the Revision </vt:lpstr>
      <vt:lpstr>Primary Changes</vt:lpstr>
      <vt:lpstr>Allowable Cost Policy Manual</vt:lpstr>
      <vt:lpstr>Primary Changes</vt:lpstr>
      <vt:lpstr>Timeline for Distribution</vt:lpstr>
      <vt:lpstr>Uniform Guidance</vt:lpstr>
      <vt:lpstr>Resolution of County Audits</vt:lpstr>
      <vt:lpstr>Pending Legislation</vt:lpstr>
      <vt:lpstr>Proposed Changes - Threshold</vt:lpstr>
      <vt:lpstr>Impact of Threshold Increase</vt:lpstr>
      <vt:lpstr>Proposed Changes - Reserves</vt:lpstr>
      <vt:lpstr>Proposed Changes - Limits</vt:lpstr>
      <vt:lpstr>Excess Reserves</vt:lpstr>
      <vt:lpstr>Audits</vt:lpstr>
      <vt:lpstr>For-Profit Agencies </vt:lpstr>
      <vt:lpstr>Timeline</vt:lpstr>
      <vt:lpstr>In Summary</vt:lpstr>
      <vt:lpstr>One Last Thing</vt:lpstr>
      <vt:lpstr>Questions </vt:lpstr>
    </vt:vector>
  </TitlesOfParts>
  <Company>DHS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Audit, Financial Management and Expenditures</dc:title>
  <dc:creator>Loescher, Barbara A</dc:creator>
  <cp:lastModifiedBy>Karls, Cathy</cp:lastModifiedBy>
  <cp:revision>7</cp:revision>
  <dcterms:created xsi:type="dcterms:W3CDTF">2017-05-02T14:14:35Z</dcterms:created>
  <dcterms:modified xsi:type="dcterms:W3CDTF">2017-06-13T13:54:56Z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