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82" r:id="rId3"/>
    <p:sldId id="270" r:id="rId4"/>
    <p:sldId id="269" r:id="rId5"/>
    <p:sldId id="280" r:id="rId6"/>
    <p:sldId id="257" r:id="rId7"/>
    <p:sldId id="272" r:id="rId8"/>
    <p:sldId id="260" r:id="rId9"/>
    <p:sldId id="262" r:id="rId10"/>
    <p:sldId id="261" r:id="rId11"/>
    <p:sldId id="271" r:id="rId12"/>
    <p:sldId id="263" r:id="rId13"/>
    <p:sldId id="273" r:id="rId14"/>
    <p:sldId id="266" r:id="rId15"/>
    <p:sldId id="274" r:id="rId16"/>
    <p:sldId id="264" r:id="rId17"/>
    <p:sldId id="265" r:id="rId18"/>
    <p:sldId id="268" r:id="rId19"/>
    <p:sldId id="267" r:id="rId20"/>
    <p:sldId id="275" r:id="rId21"/>
    <p:sldId id="258" r:id="rId22"/>
    <p:sldId id="276" r:id="rId23"/>
    <p:sldId id="277" r:id="rId24"/>
    <p:sldId id="278" r:id="rId25"/>
    <p:sldId id="259" r:id="rId26"/>
    <p:sldId id="281"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32" autoAdjust="0"/>
  </p:normalViewPr>
  <p:slideViewPr>
    <p:cSldViewPr>
      <p:cViewPr>
        <p:scale>
          <a:sx n="80" d="100"/>
          <a:sy n="80" d="100"/>
        </p:scale>
        <p:origin x="-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9300D1C-F032-458C-8522-72D9AA6812FA}" type="datetimeFigureOut">
              <a:rPr lang="en-US" smtClean="0"/>
              <a:pPr/>
              <a:t>5/22/2015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F6F1D39-9B83-408A-B727-ABE18C918498}"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300D1C-F032-458C-8522-72D9AA6812F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300D1C-F032-458C-8522-72D9AA6812F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300D1C-F032-458C-8522-72D9AA6812F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300D1C-F032-458C-8522-72D9AA6812FA}" type="datetimeFigureOut">
              <a:rPr lang="en-US" smtClean="0"/>
              <a:pPr/>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9300D1C-F032-458C-8522-72D9AA6812FA}" type="datetimeFigureOut">
              <a:rPr lang="en-US" smtClean="0"/>
              <a:pPr/>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F1D39-9B83-408A-B727-ABE18C918498}"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300D1C-F032-458C-8522-72D9AA6812FA}" type="datetimeFigureOut">
              <a:rPr lang="en-US" smtClean="0"/>
              <a:pPr/>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300D1C-F032-458C-8522-72D9AA6812FA}" type="datetimeFigureOut">
              <a:rPr lang="en-US" smtClean="0"/>
              <a:pPr/>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00D1C-F032-458C-8522-72D9AA6812FA}" type="datetimeFigureOut">
              <a:rPr lang="en-US" smtClean="0"/>
              <a:pPr/>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9300D1C-F032-458C-8522-72D9AA6812FA}" type="datetimeFigureOut">
              <a:rPr lang="en-US" smtClean="0"/>
              <a:pPr/>
              <a:t>5/22/2015</a:t>
            </a:fld>
            <a:endParaRPr lang="en-US"/>
          </a:p>
        </p:txBody>
      </p:sp>
      <p:sp>
        <p:nvSpPr>
          <p:cNvPr id="7" name="Slide Number Placeholder 6"/>
          <p:cNvSpPr>
            <a:spLocks noGrp="1"/>
          </p:cNvSpPr>
          <p:nvPr>
            <p:ph type="sldNum" sz="quarter" idx="12"/>
          </p:nvPr>
        </p:nvSpPr>
        <p:spPr/>
        <p:txBody>
          <a:bodyPr/>
          <a:lstStyle/>
          <a:p>
            <a:fld id="{0F6F1D39-9B83-408A-B727-ABE18C918498}"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0D1C-F032-458C-8522-72D9AA6812FA}" type="datetimeFigureOut">
              <a:rPr lang="en-US" smtClean="0"/>
              <a:pPr/>
              <a:t>5/22/2015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6F1D39-9B83-408A-B727-ABE18C9184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9300D1C-F032-458C-8522-72D9AA6812FA}" type="datetimeFigureOut">
              <a:rPr lang="en-US" smtClean="0"/>
              <a:pPr/>
              <a:t>5/22/2015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6F1D39-9B83-408A-B727-ABE18C9184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cf.wisconsin.gov/wisacwis/knowledge_web/all-contacts/Program_Team_County_Map.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dcf.wisconsin.gov/wisacwis/knowledge_web/financial/financial-manual/In%20Process%20Checks.pdf" TargetMode="External"/><Relationship Id="rId2" Type="http://schemas.openxmlformats.org/officeDocument/2006/relationships/hyperlink" Target="http://dcf.wisconsin.gov/wisacwis/knowledge_web/technical/interfaces/County_interface.htm" TargetMode="External"/><Relationship Id="rId1" Type="http://schemas.openxmlformats.org/officeDocument/2006/relationships/slideLayout" Target="../slideLayouts/slideLayout2.xml"/><Relationship Id="rId5" Type="http://schemas.openxmlformats.org/officeDocument/2006/relationships/hyperlink" Target="http://dcf.wisconsin.gov/wisacwis/knowledge_web/financial/financial-manual/Common-Financial-Processes.pdf" TargetMode="External"/><Relationship Id="rId4" Type="http://schemas.openxmlformats.org/officeDocument/2006/relationships/hyperlink" Target="http://dcf.wisconsin.gov/wisacwis/knowledge_web/financial/financial-manual/Overpayments.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new in </a:t>
            </a:r>
            <a:r>
              <a:rPr lang="en-US" dirty="0" err="1" smtClean="0"/>
              <a:t>eWiSACWIS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773040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SIL Rate</a:t>
            </a:r>
          </a:p>
        </p:txBody>
      </p:sp>
      <p:sp>
        <p:nvSpPr>
          <p:cNvPr id="3" name="Content Placeholder 2"/>
          <p:cNvSpPr>
            <a:spLocks noGrp="1"/>
          </p:cNvSpPr>
          <p:nvPr>
            <p:ph idx="1"/>
          </p:nvPr>
        </p:nvSpPr>
        <p:spPr/>
        <p:txBody>
          <a:bodyPr>
            <a:normAutofit fontScale="92500"/>
          </a:bodyPr>
          <a:lstStyle/>
          <a:p>
            <a:r>
              <a:rPr lang="en-US" dirty="0"/>
              <a:t>Each cost item will automatically create a service on approval, which will generate payment.</a:t>
            </a:r>
          </a:p>
          <a:p>
            <a:r>
              <a:rPr lang="en-US" dirty="0"/>
              <a:t>Each cost item can be set to go to a different provider (for example: rent to landlord, food to youth, daily supervision to agency)</a:t>
            </a:r>
          </a:p>
          <a:p>
            <a:r>
              <a:rPr lang="en-US" dirty="0"/>
              <a:t>Each cost item can be set for a different time period and payment frequency (monthly, daily, one-time</a:t>
            </a:r>
            <a:r>
              <a:rPr lang="en-US" dirty="0" smtClean="0"/>
              <a:t>), up to 6 months in </a:t>
            </a:r>
            <a:r>
              <a:rPr lang="en-US" smtClean="0"/>
              <a:t>the future.</a:t>
            </a:r>
            <a:endParaRPr lang="en-US" dirty="0"/>
          </a:p>
          <a:p>
            <a:endParaRPr lang="en-US" dirty="0"/>
          </a:p>
        </p:txBody>
      </p:sp>
    </p:spTree>
    <p:extLst>
      <p:ext uri="{BB962C8B-B14F-4D97-AF65-F5344CB8AC3E}">
        <p14:creationId xmlns:p14="http://schemas.microsoft.com/office/powerpoint/2010/main" xmlns="" val="1307278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SIL Rate</a:t>
            </a:r>
          </a:p>
        </p:txBody>
      </p:sp>
      <p:sp>
        <p:nvSpPr>
          <p:cNvPr id="3" name="Content Placeholder 2"/>
          <p:cNvSpPr>
            <a:spLocks noGrp="1"/>
          </p:cNvSpPr>
          <p:nvPr>
            <p:ph idx="1"/>
          </p:nvPr>
        </p:nvSpPr>
        <p:spPr/>
        <p:txBody>
          <a:bodyPr>
            <a:normAutofit/>
          </a:bodyPr>
          <a:lstStyle/>
          <a:p>
            <a:r>
              <a:rPr lang="en-US" dirty="0" smtClean="0"/>
              <a:t>The SIL Rate does not follow the normal </a:t>
            </a:r>
            <a:r>
              <a:rPr lang="en-US" dirty="0" err="1" smtClean="0"/>
              <a:t>eWiSACWIS</a:t>
            </a:r>
            <a:r>
              <a:rPr lang="en-US" dirty="0" smtClean="0"/>
              <a:t> approval process.  An </a:t>
            </a:r>
            <a:r>
              <a:rPr lang="en-US" dirty="0"/>
              <a:t>automated message will be utilized to notify the approver about these items once they are documented. </a:t>
            </a:r>
            <a:endParaRPr lang="en-US" dirty="0" smtClean="0"/>
          </a:p>
          <a:p>
            <a:r>
              <a:rPr lang="en-US" dirty="0" smtClean="0"/>
              <a:t>All </a:t>
            </a:r>
            <a:r>
              <a:rPr lang="en-US" dirty="0"/>
              <a:t>of these cost items will be linked to the youth’s supervised independent living placement. </a:t>
            </a:r>
            <a:endParaRPr lang="en-US" dirty="0" smtClean="0"/>
          </a:p>
        </p:txBody>
      </p:sp>
    </p:spTree>
    <p:extLst>
      <p:ext uri="{BB962C8B-B14F-4D97-AF65-F5344CB8AC3E}">
        <p14:creationId xmlns:p14="http://schemas.microsoft.com/office/powerpoint/2010/main" xmlns="" val="2693764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169" y="381000"/>
            <a:ext cx="9728164" cy="563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08025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Messaging</a:t>
            </a:r>
            <a:endParaRPr lang="en-US" dirty="0"/>
          </a:p>
        </p:txBody>
      </p:sp>
      <p:sp>
        <p:nvSpPr>
          <p:cNvPr id="3" name="Content Placeholder 2"/>
          <p:cNvSpPr>
            <a:spLocks noGrp="1"/>
          </p:cNvSpPr>
          <p:nvPr>
            <p:ph idx="1"/>
          </p:nvPr>
        </p:nvSpPr>
        <p:spPr/>
        <p:txBody>
          <a:bodyPr/>
          <a:lstStyle/>
          <a:p>
            <a:r>
              <a:rPr lang="en-US" dirty="0" smtClean="0"/>
              <a:t>In addition to being notified when items are ready to be approved fiscal workers will also be receive e-mails at the end of the month if there are SIL Placements without a rate or with pending items.</a:t>
            </a:r>
          </a:p>
          <a:p>
            <a:r>
              <a:rPr lang="en-US" dirty="0" smtClean="0"/>
              <a:t>Similar to the missing foster </a:t>
            </a:r>
            <a:r>
              <a:rPr lang="en-US" dirty="0"/>
              <a:t>c</a:t>
            </a:r>
            <a:r>
              <a:rPr lang="en-US" dirty="0" smtClean="0"/>
              <a:t>are rate message that is sent monthly.</a:t>
            </a:r>
            <a:endParaRPr lang="en-US" dirty="0"/>
          </a:p>
        </p:txBody>
      </p:sp>
    </p:spTree>
    <p:extLst>
      <p:ext uri="{BB962C8B-B14F-4D97-AF65-F5344CB8AC3E}">
        <p14:creationId xmlns:p14="http://schemas.microsoft.com/office/powerpoint/2010/main" xmlns="" val="3811426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Kinship for over 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Modifications </a:t>
            </a:r>
            <a:r>
              <a:rPr lang="en-US" dirty="0"/>
              <a:t>to the placement, service, and one-time payment documentation process in </a:t>
            </a:r>
            <a:r>
              <a:rPr lang="en-US" dirty="0" err="1"/>
              <a:t>eWiSACWIS</a:t>
            </a:r>
            <a:r>
              <a:rPr lang="en-US" dirty="0"/>
              <a:t> to support the switch to a different set of kinship care service types when the youth turns 19. </a:t>
            </a:r>
            <a:endParaRPr lang="en-US" dirty="0" smtClean="0"/>
          </a:p>
          <a:p>
            <a:pPr lvl="1"/>
            <a:r>
              <a:rPr lang="en-US" dirty="0" smtClean="0"/>
              <a:t>Service types will be labeled “KC age 19 and older” or </a:t>
            </a:r>
            <a:r>
              <a:rPr lang="en-US" dirty="0"/>
              <a:t>“KC under age 19” </a:t>
            </a:r>
            <a:endParaRPr lang="en-US" dirty="0" smtClean="0"/>
          </a:p>
          <a:p>
            <a:r>
              <a:rPr lang="en-US" dirty="0"/>
              <a:t>C</a:t>
            </a:r>
            <a:r>
              <a:rPr lang="en-US" dirty="0" smtClean="0"/>
              <a:t>ounties </a:t>
            </a:r>
            <a:r>
              <a:rPr lang="en-US" dirty="0"/>
              <a:t>can then associate these service types with a different reporting category so that they can claim the related costs outside of Temporary Assistance for Needy Families (TANF) funds. </a:t>
            </a:r>
          </a:p>
          <a:p>
            <a:endParaRPr lang="en-US" dirty="0"/>
          </a:p>
        </p:txBody>
      </p:sp>
    </p:spTree>
    <p:extLst>
      <p:ext uri="{BB962C8B-B14F-4D97-AF65-F5344CB8AC3E}">
        <p14:creationId xmlns:p14="http://schemas.microsoft.com/office/powerpoint/2010/main" xmlns="" val="2619663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US" dirty="0" smtClean="0"/>
              <a:t>Messaging</a:t>
            </a:r>
            <a:endParaRPr lang="en-US" dirty="0"/>
          </a:p>
        </p:txBody>
      </p:sp>
      <p:sp>
        <p:nvSpPr>
          <p:cNvPr id="3" name="Content Placeholder 2"/>
          <p:cNvSpPr>
            <a:spLocks noGrp="1"/>
          </p:cNvSpPr>
          <p:nvPr>
            <p:ph idx="1"/>
          </p:nvPr>
        </p:nvSpPr>
        <p:spPr>
          <a:xfrm>
            <a:off x="1043492" y="2057400"/>
            <a:ext cx="6777317" cy="3775229"/>
          </a:xfrm>
        </p:spPr>
        <p:txBody>
          <a:bodyPr>
            <a:normAutofit fontScale="85000" lnSpcReduction="20000"/>
          </a:bodyPr>
          <a:lstStyle/>
          <a:p>
            <a:r>
              <a:rPr lang="en-US" dirty="0" smtClean="0"/>
              <a:t>A new e-mail message to inform of children in kinship who turn 19 and the placement needs to be ended.</a:t>
            </a:r>
          </a:p>
          <a:p>
            <a:r>
              <a:rPr lang="en-US" dirty="0" smtClean="0"/>
              <a:t>Message is sent when:</a:t>
            </a:r>
          </a:p>
          <a:p>
            <a:pPr lvl="1"/>
            <a:r>
              <a:rPr lang="en-US" dirty="0"/>
              <a:t>Two months before the child’s 19</a:t>
            </a:r>
            <a:r>
              <a:rPr lang="en-US" baseline="30000" dirty="0"/>
              <a:t>th</a:t>
            </a:r>
            <a:r>
              <a:rPr lang="en-US" dirty="0"/>
              <a:t> birthday (when the child is 18 years and 10 months old);</a:t>
            </a:r>
          </a:p>
          <a:p>
            <a:pPr lvl="1"/>
            <a:r>
              <a:rPr lang="en-US" dirty="0"/>
              <a:t>On the child’s 19</a:t>
            </a:r>
            <a:r>
              <a:rPr lang="en-US" baseline="30000" dirty="0"/>
              <a:t>th</a:t>
            </a:r>
            <a:r>
              <a:rPr lang="en-US" dirty="0"/>
              <a:t> birthday;</a:t>
            </a:r>
          </a:p>
          <a:p>
            <a:pPr lvl="1"/>
            <a:r>
              <a:rPr lang="en-US" dirty="0"/>
              <a:t>On the last day of the month of the child’s 19</a:t>
            </a:r>
            <a:r>
              <a:rPr lang="en-US" baseline="30000" dirty="0"/>
              <a:t>th</a:t>
            </a:r>
            <a:r>
              <a:rPr lang="en-US" dirty="0"/>
              <a:t> birthday</a:t>
            </a:r>
            <a:r>
              <a:rPr lang="en-US" dirty="0" smtClean="0"/>
              <a:t>.</a:t>
            </a:r>
          </a:p>
          <a:p>
            <a:pPr lvl="1"/>
            <a:r>
              <a:rPr lang="en-US" dirty="0" smtClean="0"/>
              <a:t>Every month with pre-payment runs for children over 19</a:t>
            </a:r>
          </a:p>
          <a:p>
            <a:r>
              <a:rPr lang="en-US" dirty="0" smtClean="0"/>
              <a:t>Counties will be notified if they have any </a:t>
            </a:r>
            <a:r>
              <a:rPr lang="en-US" dirty="0" err="1" smtClean="0"/>
              <a:t>exisitng</a:t>
            </a:r>
            <a:r>
              <a:rPr lang="en-US" dirty="0" smtClean="0"/>
              <a:t> kinship services for over 19.</a:t>
            </a:r>
            <a:endParaRPr lang="en-US" dirty="0"/>
          </a:p>
          <a:p>
            <a:pPr lvl="1"/>
            <a:endParaRPr lang="en-US" dirty="0" smtClean="0"/>
          </a:p>
        </p:txBody>
      </p:sp>
    </p:spTree>
    <p:extLst>
      <p:ext uri="{BB962C8B-B14F-4D97-AF65-F5344CB8AC3E}">
        <p14:creationId xmlns:p14="http://schemas.microsoft.com/office/powerpoint/2010/main" xmlns="" val="1545850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to Payment Generation Batch</a:t>
            </a:r>
            <a:endParaRPr lang="en-US" dirty="0"/>
          </a:p>
        </p:txBody>
      </p:sp>
      <p:sp>
        <p:nvSpPr>
          <p:cNvPr id="3" name="Content Placeholder 2"/>
          <p:cNvSpPr>
            <a:spLocks noGrp="1"/>
          </p:cNvSpPr>
          <p:nvPr>
            <p:ph idx="1"/>
          </p:nvPr>
        </p:nvSpPr>
        <p:spPr/>
        <p:txBody>
          <a:bodyPr/>
          <a:lstStyle/>
          <a:p>
            <a:r>
              <a:rPr lang="en-US" dirty="0"/>
              <a:t>I</a:t>
            </a:r>
            <a:r>
              <a:rPr lang="en-US" dirty="0" smtClean="0"/>
              <a:t>nstead </a:t>
            </a:r>
            <a:r>
              <a:rPr lang="en-US" dirty="0"/>
              <a:t>of </a:t>
            </a:r>
            <a:r>
              <a:rPr lang="en-US" dirty="0" smtClean="0"/>
              <a:t>only processing </a:t>
            </a:r>
            <a:r>
              <a:rPr lang="en-US" dirty="0"/>
              <a:t>closed placements that have been approved for ending in the last 75 days, the program will process closed placements/services that have been approved for ending on or after 12/01/2012</a:t>
            </a:r>
            <a:r>
              <a:rPr lang="en-US" dirty="0" smtClean="0"/>
              <a:t>.</a:t>
            </a:r>
          </a:p>
        </p:txBody>
      </p:sp>
    </p:spTree>
    <p:extLst>
      <p:ext uri="{BB962C8B-B14F-4D97-AF65-F5344CB8AC3E}">
        <p14:creationId xmlns:p14="http://schemas.microsoft.com/office/powerpoint/2010/main" xmlns="" val="2613204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Consequently…</a:t>
            </a:r>
            <a:endParaRPr lang="en-US" dirty="0"/>
          </a:p>
        </p:txBody>
      </p:sp>
      <p:sp>
        <p:nvSpPr>
          <p:cNvPr id="3" name="Content Placeholder 2"/>
          <p:cNvSpPr>
            <a:spLocks noGrp="1"/>
          </p:cNvSpPr>
          <p:nvPr>
            <p:ph idx="1"/>
          </p:nvPr>
        </p:nvSpPr>
        <p:spPr/>
        <p:txBody>
          <a:bodyPr/>
          <a:lstStyle/>
          <a:p>
            <a:r>
              <a:rPr lang="en-US" dirty="0"/>
              <a:t>The first regular run of the program (after we go live with the release) will generate the payments/overpayments that were missed for existing placements because of the 75-day condition</a:t>
            </a:r>
            <a:r>
              <a:rPr lang="en-US" dirty="0" smtClean="0"/>
              <a:t>.</a:t>
            </a:r>
          </a:p>
          <a:p>
            <a:r>
              <a:rPr lang="en-US" dirty="0"/>
              <a:t>Affected counties will be </a:t>
            </a:r>
            <a:r>
              <a:rPr lang="en-US" dirty="0" smtClean="0"/>
              <a:t>notified</a:t>
            </a:r>
            <a:r>
              <a:rPr lang="en-US" dirty="0"/>
              <a:t> </a:t>
            </a:r>
            <a:r>
              <a:rPr lang="en-US" dirty="0" smtClean="0"/>
              <a:t>in advance.</a:t>
            </a:r>
            <a:endParaRPr lang="en-US" dirty="0"/>
          </a:p>
          <a:p>
            <a:endParaRPr lang="en-US" dirty="0"/>
          </a:p>
        </p:txBody>
      </p:sp>
    </p:spTree>
    <p:extLst>
      <p:ext uri="{BB962C8B-B14F-4D97-AF65-F5344CB8AC3E}">
        <p14:creationId xmlns:p14="http://schemas.microsoft.com/office/powerpoint/2010/main" xmlns="" val="279143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8800"/>
            <a:ext cx="7024744" cy="1180064"/>
          </a:xfrm>
        </p:spPr>
        <p:txBody>
          <a:bodyPr>
            <a:normAutofit fontScale="90000"/>
          </a:bodyPr>
          <a:lstStyle/>
          <a:p>
            <a:r>
              <a:rPr lang="en-US" dirty="0">
                <a:latin typeface="Times New Roman"/>
              </a:rPr>
              <a:t/>
            </a:r>
            <a:br>
              <a:rPr lang="en-US" dirty="0">
                <a:latin typeface="Times New Roman"/>
              </a:rPr>
            </a:br>
            <a:r>
              <a:rPr lang="en-US" dirty="0"/>
              <a:t>Skip one day delay for moving checks from Release to In Process</a:t>
            </a:r>
            <a:br>
              <a:rPr lang="en-US" dirty="0"/>
            </a:br>
            <a:endParaRPr lang="en-US" dirty="0"/>
          </a:p>
        </p:txBody>
      </p:sp>
      <p:sp>
        <p:nvSpPr>
          <p:cNvPr id="5" name="Content Placeholder 4"/>
          <p:cNvSpPr>
            <a:spLocks noGrp="1"/>
          </p:cNvSpPr>
          <p:nvPr>
            <p:ph idx="1"/>
          </p:nvPr>
        </p:nvSpPr>
        <p:spPr>
          <a:xfrm>
            <a:off x="1066800" y="2438400"/>
            <a:ext cx="6777317" cy="3508977"/>
          </a:xfrm>
        </p:spPr>
        <p:txBody>
          <a:bodyPr/>
          <a:lstStyle/>
          <a:p>
            <a:r>
              <a:rPr lang="en-US" dirty="0" smtClean="0"/>
              <a:t>Currently </a:t>
            </a:r>
            <a:r>
              <a:rPr lang="en-US" dirty="0"/>
              <a:t>the batch ignores checks for which </a:t>
            </a:r>
            <a:r>
              <a:rPr lang="en-US" dirty="0" smtClean="0"/>
              <a:t>the disposition date is </a:t>
            </a:r>
            <a:r>
              <a:rPr lang="en-US" dirty="0"/>
              <a:t>not at least one day old. That might be helpful for checks in Pending Status (to make sure workers get at least one day to review the pending check), but not when the status is Release.</a:t>
            </a:r>
          </a:p>
        </p:txBody>
      </p:sp>
    </p:spTree>
    <p:extLst>
      <p:ext uri="{BB962C8B-B14F-4D97-AF65-F5344CB8AC3E}">
        <p14:creationId xmlns:p14="http://schemas.microsoft.com/office/powerpoint/2010/main" xmlns="" val="2781900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lstStyle/>
          <a:p>
            <a:r>
              <a:rPr lang="en-US" dirty="0" smtClean="0"/>
              <a:t>Fixes</a:t>
            </a:r>
            <a:endParaRPr lang="en-US" dirty="0"/>
          </a:p>
        </p:txBody>
      </p:sp>
      <p:sp>
        <p:nvSpPr>
          <p:cNvPr id="3" name="Content Placeholder 2"/>
          <p:cNvSpPr>
            <a:spLocks noGrp="1"/>
          </p:cNvSpPr>
          <p:nvPr>
            <p:ph idx="1"/>
          </p:nvPr>
        </p:nvSpPr>
        <p:spPr>
          <a:xfrm>
            <a:off x="1043492" y="2133600"/>
            <a:ext cx="6777317" cy="3699029"/>
          </a:xfrm>
        </p:spPr>
        <p:txBody>
          <a:bodyPr/>
          <a:lstStyle/>
          <a:p>
            <a:r>
              <a:rPr lang="en-US" dirty="0"/>
              <a:t>Ending a placement with end date that is the same as start date </a:t>
            </a:r>
            <a:r>
              <a:rPr lang="en-US" dirty="0" smtClean="0"/>
              <a:t>was causing the system to end the Foster Care Rate as Made in Error.</a:t>
            </a:r>
            <a:endParaRPr lang="en-US" dirty="0"/>
          </a:p>
          <a:p>
            <a:r>
              <a:rPr lang="en-US" dirty="0"/>
              <a:t>Approval of a foster care for a previous closed placement is ending the current open FC rate for the open placement</a:t>
            </a:r>
            <a:r>
              <a:rPr lang="en-US" dirty="0" smtClean="0"/>
              <a:t>.</a:t>
            </a:r>
          </a:p>
          <a:p>
            <a:r>
              <a:rPr lang="en-US" dirty="0" smtClean="0"/>
              <a:t>Preventing a foster care rate that ends before it starts. </a:t>
            </a:r>
            <a:endParaRPr lang="en-US" dirty="0"/>
          </a:p>
          <a:p>
            <a:endParaRPr lang="en-US" dirty="0"/>
          </a:p>
        </p:txBody>
      </p:sp>
    </p:spTree>
    <p:extLst>
      <p:ext uri="{BB962C8B-B14F-4D97-AF65-F5344CB8AC3E}">
        <p14:creationId xmlns:p14="http://schemas.microsoft.com/office/powerpoint/2010/main" xmlns="" val="403462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Updates</a:t>
            </a:r>
            <a:endParaRPr lang="en-US" dirty="0"/>
          </a:p>
        </p:txBody>
      </p:sp>
      <p:sp>
        <p:nvSpPr>
          <p:cNvPr id="3" name="Content Placeholder 2"/>
          <p:cNvSpPr>
            <a:spLocks noGrp="1"/>
          </p:cNvSpPr>
          <p:nvPr>
            <p:ph idx="1"/>
          </p:nvPr>
        </p:nvSpPr>
        <p:spPr/>
        <p:txBody>
          <a:bodyPr/>
          <a:lstStyle/>
          <a:p>
            <a:r>
              <a:rPr lang="en-US" dirty="0" smtClean="0"/>
              <a:t>New Section Chief – Jenny </a:t>
            </a:r>
            <a:r>
              <a:rPr lang="en-US" dirty="0" err="1" smtClean="0"/>
              <a:t>Bundrage</a:t>
            </a:r>
            <a:endParaRPr lang="en-US" dirty="0" smtClean="0"/>
          </a:p>
          <a:p>
            <a:r>
              <a:rPr lang="en-US" dirty="0" smtClean="0"/>
              <a:t>Vacancies</a:t>
            </a:r>
          </a:p>
          <a:p>
            <a:r>
              <a:rPr lang="en-US" dirty="0" smtClean="0">
                <a:hlinkClick r:id="rId2"/>
              </a:rPr>
              <a:t>http://dcf.wisconsin.gov/wisacwis/knowledge_web/all-contacts/Program_Team_County_Map.pdf</a:t>
            </a:r>
            <a:endParaRPr lang="en-US" dirty="0" smtClean="0"/>
          </a:p>
          <a:p>
            <a:endParaRPr lang="en-US" dirty="0"/>
          </a:p>
        </p:txBody>
      </p:sp>
    </p:spTree>
    <p:extLst>
      <p:ext uri="{BB962C8B-B14F-4D97-AF65-F5344CB8AC3E}">
        <p14:creationId xmlns:p14="http://schemas.microsoft.com/office/powerpoint/2010/main" xmlns="" val="53820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in mind…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929592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Number Recording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have found counties are not consistently recording the check numbers and dates of checks in </a:t>
            </a:r>
            <a:r>
              <a:rPr lang="en-US" dirty="0" err="1"/>
              <a:t>eWiSACWIS</a:t>
            </a:r>
            <a:r>
              <a:rPr lang="en-US" dirty="0"/>
              <a:t> via the Checks Printed </a:t>
            </a:r>
            <a:r>
              <a:rPr lang="en-US" dirty="0" smtClean="0"/>
              <a:t>interface. </a:t>
            </a:r>
          </a:p>
          <a:p>
            <a:r>
              <a:rPr lang="en-US" dirty="0" smtClean="0"/>
              <a:t>Without </a:t>
            </a:r>
            <a:r>
              <a:rPr lang="en-US" dirty="0"/>
              <a:t>the check number and date information, the associated payments cannot be processed for Title IV-E claiming. Additionally, trust account money cannot be applied towards these payments. </a:t>
            </a:r>
            <a:endParaRPr lang="en-US" dirty="0" smtClean="0"/>
          </a:p>
          <a:p>
            <a:r>
              <a:rPr lang="en-US" dirty="0" smtClean="0"/>
              <a:t>This </a:t>
            </a:r>
            <a:r>
              <a:rPr lang="en-US" dirty="0"/>
              <a:t>could mean lost revenue for the State/County. </a:t>
            </a:r>
            <a:endParaRPr lang="en-US" dirty="0" smtClean="0"/>
          </a:p>
          <a:p>
            <a:endParaRPr lang="en-US" dirty="0"/>
          </a:p>
          <a:p>
            <a:endParaRPr lang="en-US" dirty="0"/>
          </a:p>
        </p:txBody>
      </p:sp>
    </p:spTree>
    <p:extLst>
      <p:ext uri="{BB962C8B-B14F-4D97-AF65-F5344CB8AC3E}">
        <p14:creationId xmlns:p14="http://schemas.microsoft.com/office/powerpoint/2010/main" xmlns="" val="2831969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In Process Checks</a:t>
            </a:r>
            <a:endParaRPr lang="en-US" dirty="0"/>
          </a:p>
        </p:txBody>
      </p:sp>
      <p:sp>
        <p:nvSpPr>
          <p:cNvPr id="3" name="Content Placeholder 2"/>
          <p:cNvSpPr>
            <a:spLocks noGrp="1"/>
          </p:cNvSpPr>
          <p:nvPr>
            <p:ph idx="1"/>
          </p:nvPr>
        </p:nvSpPr>
        <p:spPr>
          <a:xfrm>
            <a:off x="990600" y="2209800"/>
            <a:ext cx="6781800" cy="3916363"/>
          </a:xfrm>
        </p:spPr>
        <p:txBody>
          <a:bodyPr/>
          <a:lstStyle/>
          <a:p>
            <a:r>
              <a:rPr lang="en-US" dirty="0" smtClean="0"/>
              <a:t>Please make </a:t>
            </a:r>
            <a:r>
              <a:rPr lang="en-US" dirty="0"/>
              <a:t>sure that the Checks Printed interface files are still being uploaded to be </a:t>
            </a:r>
            <a:r>
              <a:rPr lang="en-US" dirty="0" smtClean="0"/>
              <a:t>processed.</a:t>
            </a:r>
          </a:p>
          <a:p>
            <a:r>
              <a:rPr lang="en-US" dirty="0" smtClean="0"/>
              <a:t>To check use </a:t>
            </a:r>
            <a:r>
              <a:rPr lang="en-US" dirty="0"/>
              <a:t>the Maintain Checks and Payments Maintenance page to search out </a:t>
            </a:r>
            <a:r>
              <a:rPr lang="en-US" dirty="0" smtClean="0"/>
              <a:t>the county’s </a:t>
            </a:r>
            <a:r>
              <a:rPr lang="en-US" dirty="0"/>
              <a:t>checks with status of In </a:t>
            </a:r>
            <a:r>
              <a:rPr lang="en-US" dirty="0" smtClean="0"/>
              <a:t>Process.</a:t>
            </a:r>
          </a:p>
          <a:p>
            <a:endParaRPr lang="en-US" dirty="0" smtClean="0"/>
          </a:p>
        </p:txBody>
      </p:sp>
    </p:spTree>
    <p:extLst>
      <p:ext uri="{BB962C8B-B14F-4D97-AF65-F5344CB8AC3E}">
        <p14:creationId xmlns:p14="http://schemas.microsoft.com/office/powerpoint/2010/main" xmlns="" val="4148841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hecks </a:t>
            </a:r>
            <a:r>
              <a:rPr lang="en-US" dirty="0"/>
              <a:t>that have been issued but are still In Process</a:t>
            </a:r>
          </a:p>
        </p:txBody>
      </p:sp>
      <p:sp>
        <p:nvSpPr>
          <p:cNvPr id="3" name="Content Placeholder 2"/>
          <p:cNvSpPr>
            <a:spLocks noGrp="1"/>
          </p:cNvSpPr>
          <p:nvPr>
            <p:ph idx="1"/>
          </p:nvPr>
        </p:nvSpPr>
        <p:spPr/>
        <p:txBody>
          <a:bodyPr/>
          <a:lstStyle/>
          <a:p>
            <a:r>
              <a:rPr lang="en-US" dirty="0" smtClean="0"/>
              <a:t>Prepare </a:t>
            </a:r>
            <a:r>
              <a:rPr lang="en-US" dirty="0"/>
              <a:t>the missing Checks Printed interface files and upload them to the Outbox folder on </a:t>
            </a:r>
            <a:r>
              <a:rPr lang="en-US" dirty="0" smtClean="0"/>
              <a:t>VPN</a:t>
            </a:r>
          </a:p>
          <a:p>
            <a:r>
              <a:rPr lang="en-US" dirty="0"/>
              <a:t>O</a:t>
            </a:r>
            <a:r>
              <a:rPr lang="en-US" dirty="0" smtClean="0"/>
              <a:t>r use </a:t>
            </a:r>
            <a:r>
              <a:rPr lang="en-US" dirty="0" err="1"/>
              <a:t>eWiSACWIS</a:t>
            </a:r>
            <a:r>
              <a:rPr lang="en-US" dirty="0"/>
              <a:t> online Check Number Recording page to add the missing check numbers and dates. </a:t>
            </a:r>
          </a:p>
          <a:p>
            <a:endParaRPr lang="en-US" dirty="0"/>
          </a:p>
        </p:txBody>
      </p:sp>
    </p:spTree>
    <p:extLst>
      <p:ext uri="{BB962C8B-B14F-4D97-AF65-F5344CB8AC3E}">
        <p14:creationId xmlns:p14="http://schemas.microsoft.com/office/powerpoint/2010/main" xmlns="" val="885582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143000"/>
          </a:xfrm>
        </p:spPr>
        <p:txBody>
          <a:bodyPr>
            <a:normAutofit fontScale="90000"/>
          </a:bodyPr>
          <a:lstStyle/>
          <a:p>
            <a:r>
              <a:rPr lang="en-US" dirty="0"/>
              <a:t>P</a:t>
            </a:r>
            <a:r>
              <a:rPr lang="en-US" dirty="0" smtClean="0"/>
              <a:t>ast </a:t>
            </a:r>
            <a:r>
              <a:rPr lang="en-US" dirty="0"/>
              <a:t>checks that were not issued in part or in full</a:t>
            </a:r>
          </a:p>
        </p:txBody>
      </p:sp>
      <p:sp>
        <p:nvSpPr>
          <p:cNvPr id="3" name="Content Placeholder 2"/>
          <p:cNvSpPr>
            <a:spLocks noGrp="1"/>
          </p:cNvSpPr>
          <p:nvPr>
            <p:ph idx="1"/>
          </p:nvPr>
        </p:nvSpPr>
        <p:spPr>
          <a:xfrm>
            <a:off x="457200" y="2133600"/>
            <a:ext cx="8229600" cy="3992563"/>
          </a:xfrm>
        </p:spPr>
        <p:txBody>
          <a:bodyPr>
            <a:normAutofit lnSpcReduction="10000"/>
          </a:bodyPr>
          <a:lstStyle/>
          <a:p>
            <a:r>
              <a:rPr lang="en-US" dirty="0" smtClean="0"/>
              <a:t>Use </a:t>
            </a:r>
            <a:r>
              <a:rPr lang="en-US" dirty="0"/>
              <a:t>the Check Number Recording page to enter a bogus check number and date (to update the check status to Outstanding). </a:t>
            </a:r>
            <a:endParaRPr lang="en-US" dirty="0" smtClean="0"/>
          </a:p>
          <a:p>
            <a:pPr lvl="1"/>
            <a:r>
              <a:rPr lang="en-US" dirty="0"/>
              <a:t>I</a:t>
            </a:r>
            <a:r>
              <a:rPr lang="en-US" dirty="0" smtClean="0"/>
              <a:t>f </a:t>
            </a:r>
            <a:r>
              <a:rPr lang="en-US" dirty="0"/>
              <a:t>the check was not issued at all, </a:t>
            </a:r>
            <a:r>
              <a:rPr lang="en-US" dirty="0" smtClean="0"/>
              <a:t>cancel </a:t>
            </a:r>
            <a:r>
              <a:rPr lang="en-US" dirty="0"/>
              <a:t>the outstanding check using the disposition of ‘Cancel- Do Not Pay’. </a:t>
            </a:r>
            <a:endParaRPr lang="en-US" dirty="0" smtClean="0"/>
          </a:p>
          <a:p>
            <a:pPr lvl="1"/>
            <a:r>
              <a:rPr lang="en-US" dirty="0" smtClean="0"/>
              <a:t>If </a:t>
            </a:r>
            <a:r>
              <a:rPr lang="en-US" dirty="0"/>
              <a:t>a check was issued </a:t>
            </a:r>
            <a:r>
              <a:rPr lang="en-US" dirty="0" smtClean="0"/>
              <a:t>for </a:t>
            </a:r>
            <a:r>
              <a:rPr lang="en-US" dirty="0"/>
              <a:t>some of the payments on the </a:t>
            </a:r>
            <a:r>
              <a:rPr lang="en-US" dirty="0" err="1"/>
              <a:t>eWiSACWIS</a:t>
            </a:r>
            <a:r>
              <a:rPr lang="en-US" dirty="0"/>
              <a:t> </a:t>
            </a:r>
            <a:r>
              <a:rPr lang="en-US" dirty="0" smtClean="0"/>
              <a:t>check, </a:t>
            </a:r>
            <a:r>
              <a:rPr lang="en-US" dirty="0"/>
              <a:t>the county can Cancel- Reschedule the outstanding check. Then include the payments that were paid out on a manual check, and cancel the payments that were not paid out. </a:t>
            </a:r>
          </a:p>
          <a:p>
            <a:endParaRPr lang="en-US" dirty="0"/>
          </a:p>
        </p:txBody>
      </p:sp>
    </p:spTree>
    <p:extLst>
      <p:ext uri="{BB962C8B-B14F-4D97-AF65-F5344CB8AC3E}">
        <p14:creationId xmlns:p14="http://schemas.microsoft.com/office/powerpoint/2010/main" xmlns="" val="664028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overpayments</a:t>
            </a:r>
            <a:endParaRPr lang="en-US" dirty="0"/>
          </a:p>
        </p:txBody>
      </p:sp>
      <p:sp>
        <p:nvSpPr>
          <p:cNvPr id="3" name="Content Placeholder 2"/>
          <p:cNvSpPr>
            <a:spLocks noGrp="1"/>
          </p:cNvSpPr>
          <p:nvPr>
            <p:ph idx="1"/>
          </p:nvPr>
        </p:nvSpPr>
        <p:spPr/>
        <p:txBody>
          <a:bodyPr>
            <a:normAutofit fontScale="92500"/>
          </a:bodyPr>
          <a:lstStyle/>
          <a:p>
            <a:r>
              <a:rPr lang="en-US" dirty="0"/>
              <a:t>Counties are not consistently canceling overpayments that are not real </a:t>
            </a:r>
            <a:r>
              <a:rPr lang="en-US" dirty="0" smtClean="0"/>
              <a:t>overpayments.</a:t>
            </a:r>
          </a:p>
          <a:p>
            <a:pPr lvl="1"/>
            <a:r>
              <a:rPr lang="en-US" dirty="0"/>
              <a:t>F</a:t>
            </a:r>
            <a:r>
              <a:rPr lang="en-US" dirty="0" smtClean="0"/>
              <a:t>or </a:t>
            </a:r>
            <a:r>
              <a:rPr lang="en-US" dirty="0"/>
              <a:t>example, an overpayment that was generated as a result of making the placement in error for purpose of recreating the placement, but the original payments were </a:t>
            </a:r>
            <a:r>
              <a:rPr lang="en-US" dirty="0" smtClean="0"/>
              <a:t>accurate. </a:t>
            </a:r>
          </a:p>
          <a:p>
            <a:r>
              <a:rPr lang="en-US" dirty="0" smtClean="0"/>
              <a:t>The overpayments should </a:t>
            </a:r>
            <a:r>
              <a:rPr lang="en-US" dirty="0"/>
              <a:t>be </a:t>
            </a:r>
            <a:r>
              <a:rPr lang="en-US" dirty="0" smtClean="0"/>
              <a:t>canceled, they cause a reduction in the federal claim.</a:t>
            </a:r>
            <a:endParaRPr lang="en-US" dirty="0"/>
          </a:p>
        </p:txBody>
      </p:sp>
    </p:spTree>
    <p:extLst>
      <p:ext uri="{BB962C8B-B14F-4D97-AF65-F5344CB8AC3E}">
        <p14:creationId xmlns:p14="http://schemas.microsoft.com/office/powerpoint/2010/main" xmlns="" val="3851481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Financial Interface reference materials: </a:t>
            </a:r>
            <a:r>
              <a:rPr lang="en-US" u="sng" dirty="0" smtClean="0">
                <a:hlinkClick r:id="rId2"/>
              </a:rPr>
              <a:t>http</a:t>
            </a:r>
            <a:r>
              <a:rPr lang="en-US" u="sng" dirty="0">
                <a:hlinkClick r:id="rId2"/>
              </a:rPr>
              <a:t>://dcf.wisconsin.gov/wisacwis/knowledge_web/technical/interfaces/County_interface.htm#Intf</a:t>
            </a:r>
            <a:endParaRPr lang="en-US" dirty="0"/>
          </a:p>
          <a:p>
            <a:endParaRPr lang="en-US" dirty="0" smtClean="0"/>
          </a:p>
          <a:p>
            <a:r>
              <a:rPr lang="en-US" dirty="0" smtClean="0"/>
              <a:t>Here’s </a:t>
            </a:r>
            <a:r>
              <a:rPr lang="en-US" dirty="0"/>
              <a:t>another link to dealing with In Process checks:</a:t>
            </a:r>
          </a:p>
          <a:p>
            <a:pPr lvl="1"/>
            <a:r>
              <a:rPr lang="en-US" u="sng" dirty="0">
                <a:hlinkClick r:id="rId3"/>
              </a:rPr>
              <a:t>http://dcf.wisconsin.gov/wisacwis/knowledge_web/financial/financial-manual/In%20Process%20Checks.pdf</a:t>
            </a:r>
            <a:endParaRPr lang="en-US" dirty="0"/>
          </a:p>
          <a:p>
            <a:pPr marL="68580" indent="0">
              <a:buNone/>
            </a:pPr>
            <a:r>
              <a:rPr lang="en-US" dirty="0"/>
              <a:t> </a:t>
            </a:r>
          </a:p>
          <a:p>
            <a:r>
              <a:rPr lang="en-US" dirty="0"/>
              <a:t>And one for dealing with overpayments:</a:t>
            </a:r>
          </a:p>
          <a:p>
            <a:pPr lvl="1"/>
            <a:r>
              <a:rPr lang="en-US" u="sng" dirty="0">
                <a:hlinkClick r:id="rId4"/>
              </a:rPr>
              <a:t>http://dcf.wisconsin.gov/wisacwis/knowledge_web/financial/financial-manual/Overpayments.pdf</a:t>
            </a:r>
            <a:endParaRPr lang="en-US" dirty="0"/>
          </a:p>
          <a:p>
            <a:pPr marL="68580" indent="0">
              <a:buNone/>
            </a:pPr>
            <a:r>
              <a:rPr lang="en-US" dirty="0"/>
              <a:t> </a:t>
            </a:r>
          </a:p>
          <a:p>
            <a:r>
              <a:rPr lang="en-US" dirty="0"/>
              <a:t>And this might be helpful too for correcting past data:</a:t>
            </a:r>
          </a:p>
          <a:p>
            <a:pPr lvl="1"/>
            <a:r>
              <a:rPr lang="en-US" u="sng" dirty="0">
                <a:hlinkClick r:id="rId5"/>
              </a:rPr>
              <a:t>http://dcf.wisconsin.gov/wisacwis/knowledge_web/financial/financial-manual/Common-Financial-Processes.pdf</a:t>
            </a:r>
            <a:endParaRPr lang="en-US" dirty="0"/>
          </a:p>
          <a:p>
            <a:endParaRPr lang="en-US" dirty="0"/>
          </a:p>
        </p:txBody>
      </p:sp>
    </p:spTree>
    <p:extLst>
      <p:ext uri="{BB962C8B-B14F-4D97-AF65-F5344CB8AC3E}">
        <p14:creationId xmlns:p14="http://schemas.microsoft.com/office/powerpoint/2010/main" xmlns="" val="3451322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0"/>
            <a:ext cx="7024744" cy="1143000"/>
          </a:xfrm>
        </p:spPr>
        <p:txBody>
          <a:bodyPr>
            <a:noAutofit/>
          </a:bodyPr>
          <a:lstStyle/>
          <a:p>
            <a:r>
              <a:rPr lang="en-US" sz="7200" dirty="0" smtClean="0"/>
              <a:t>Questions?</a:t>
            </a:r>
            <a:endParaRPr lang="en-US" sz="7200" dirty="0"/>
          </a:p>
        </p:txBody>
      </p:sp>
    </p:spTree>
    <p:extLst>
      <p:ext uri="{BB962C8B-B14F-4D97-AF65-F5344CB8AC3E}">
        <p14:creationId xmlns:p14="http://schemas.microsoft.com/office/powerpoint/2010/main" xmlns="" val="116755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722864"/>
          </a:xfrm>
        </p:spPr>
        <p:txBody>
          <a:bodyPr/>
          <a:lstStyle/>
          <a:p>
            <a:r>
              <a:rPr lang="en-US" dirty="0" smtClean="0"/>
              <a:t>Calendar</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219200"/>
            <a:ext cx="7523163" cy="52387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04731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endParaRPr lang="en-US" dirty="0"/>
          </a:p>
        </p:txBody>
      </p:sp>
      <p:sp>
        <p:nvSpPr>
          <p:cNvPr id="4" name="Content Placeholder 3"/>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228600"/>
            <a:ext cx="8686800" cy="65151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68506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June 12th</a:t>
            </a:r>
            <a:endParaRPr lang="en-US" dirty="0"/>
          </a:p>
        </p:txBody>
      </p:sp>
      <p:sp>
        <p:nvSpPr>
          <p:cNvPr id="3" name="Content Placeholder 2"/>
          <p:cNvSpPr>
            <a:spLocks noGrp="1"/>
          </p:cNvSpPr>
          <p:nvPr>
            <p:ph idx="1"/>
          </p:nvPr>
        </p:nvSpPr>
        <p:spPr/>
        <p:txBody>
          <a:bodyPr/>
          <a:lstStyle/>
          <a:p>
            <a:r>
              <a:rPr lang="en-US" dirty="0" smtClean="0"/>
              <a:t>Supervised Independent Living Rates</a:t>
            </a:r>
          </a:p>
          <a:p>
            <a:r>
              <a:rPr lang="en-US" dirty="0" smtClean="0"/>
              <a:t>Kinship past age 19</a:t>
            </a:r>
          </a:p>
          <a:p>
            <a:r>
              <a:rPr lang="en-US" dirty="0" smtClean="0"/>
              <a:t>Change to payment generation batch</a:t>
            </a:r>
          </a:p>
          <a:p>
            <a:r>
              <a:rPr lang="en-US" dirty="0" smtClean="0"/>
              <a:t>Fixes</a:t>
            </a:r>
          </a:p>
          <a:p>
            <a:endParaRPr lang="en-US" dirty="0"/>
          </a:p>
        </p:txBody>
      </p:sp>
    </p:spTree>
    <p:extLst>
      <p:ext uri="{BB962C8B-B14F-4D97-AF65-F5344CB8AC3E}">
        <p14:creationId xmlns:p14="http://schemas.microsoft.com/office/powerpoint/2010/main" xmlns="" val="3598751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Supervised Independent Living (SIL) Rates</a:t>
            </a:r>
            <a:endParaRPr lang="en-US" dirty="0"/>
          </a:p>
        </p:txBody>
      </p:sp>
      <p:sp>
        <p:nvSpPr>
          <p:cNvPr id="3" name="Content Placeholder 2"/>
          <p:cNvSpPr>
            <a:spLocks noGrp="1"/>
          </p:cNvSpPr>
          <p:nvPr>
            <p:ph idx="1"/>
          </p:nvPr>
        </p:nvSpPr>
        <p:spPr/>
        <p:txBody>
          <a:bodyPr/>
          <a:lstStyle/>
          <a:p>
            <a:pPr marL="457200" lvl="1" indent="0">
              <a:buNone/>
            </a:pPr>
            <a:r>
              <a:rPr lang="en-US" dirty="0" smtClean="0"/>
              <a:t>Why?</a:t>
            </a:r>
          </a:p>
          <a:p>
            <a:pPr lvl="1">
              <a:buFont typeface="Arial" panose="020B0604020202020204" pitchFamily="34" charset="0"/>
              <a:buChar char="•"/>
            </a:pPr>
            <a:r>
              <a:rPr lang="en-US" dirty="0" smtClean="0"/>
              <a:t>Sets a child specific rate per the Supervised IL rate form and generates payments from </a:t>
            </a:r>
            <a:r>
              <a:rPr lang="en-US" dirty="0" err="1" smtClean="0"/>
              <a:t>Wisacwis</a:t>
            </a:r>
            <a:r>
              <a:rPr lang="en-US" dirty="0" smtClean="0"/>
              <a:t>.</a:t>
            </a:r>
          </a:p>
          <a:p>
            <a:pPr lvl="1">
              <a:buFont typeface="Arial" panose="020B0604020202020204" pitchFamily="34" charset="0"/>
              <a:buChar char="•"/>
            </a:pPr>
            <a:r>
              <a:rPr lang="en-US" dirty="0" smtClean="0"/>
              <a:t>Documents and tracks amounts by cost item.</a:t>
            </a:r>
          </a:p>
          <a:p>
            <a:pPr lvl="1">
              <a:buFont typeface="Arial" panose="020B0604020202020204" pitchFamily="34" charset="0"/>
              <a:buChar char="•"/>
            </a:pPr>
            <a:r>
              <a:rPr lang="en-US" smtClean="0"/>
              <a:t>Allows </a:t>
            </a:r>
            <a:r>
              <a:rPr lang="en-US" dirty="0" smtClean="0"/>
              <a:t>the state to claim Title </a:t>
            </a:r>
            <a:r>
              <a:rPr lang="en-US" smtClean="0"/>
              <a:t>IV-E funds.</a:t>
            </a:r>
            <a:endParaRPr lang="en-US" dirty="0" smtClean="0"/>
          </a:p>
          <a:p>
            <a:endParaRPr lang="en-US" dirty="0"/>
          </a:p>
        </p:txBody>
      </p:sp>
    </p:spTree>
    <p:extLst>
      <p:ext uri="{BB962C8B-B14F-4D97-AF65-F5344CB8AC3E}">
        <p14:creationId xmlns:p14="http://schemas.microsoft.com/office/powerpoint/2010/main" xmlns="" val="777402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722864"/>
          </a:xfrm>
        </p:spPr>
        <p:txBody>
          <a:bodyPr/>
          <a:lstStyle/>
          <a:p>
            <a:r>
              <a:rPr lang="en-US" dirty="0" smtClean="0"/>
              <a:t>SIL Rate</a:t>
            </a:r>
            <a:endParaRPr lang="en-US" dirty="0"/>
          </a:p>
        </p:txBody>
      </p:sp>
      <p:sp>
        <p:nvSpPr>
          <p:cNvPr id="3" name="Content Placeholder 2"/>
          <p:cNvSpPr>
            <a:spLocks noGrp="1"/>
          </p:cNvSpPr>
          <p:nvPr>
            <p:ph idx="1"/>
          </p:nvPr>
        </p:nvSpPr>
        <p:spPr>
          <a:xfrm>
            <a:off x="533400" y="1219200"/>
            <a:ext cx="8153400" cy="5257800"/>
          </a:xfrm>
        </p:spPr>
        <p:txBody>
          <a:bodyPr>
            <a:normAutofit fontScale="92500" lnSpcReduction="20000"/>
          </a:bodyPr>
          <a:lstStyle/>
          <a:p>
            <a:pPr marL="0" indent="0">
              <a:buNone/>
            </a:pPr>
            <a:r>
              <a:rPr lang="en-US" dirty="0"/>
              <a:t>When setting an appropriate monthly SIL </a:t>
            </a:r>
            <a:r>
              <a:rPr lang="en-US" dirty="0" smtClean="0"/>
              <a:t>rate </a:t>
            </a:r>
            <a:r>
              <a:rPr lang="en-US" dirty="0"/>
              <a:t>for a child, the county or Department </a:t>
            </a:r>
            <a:r>
              <a:rPr lang="en-US" dirty="0" smtClean="0"/>
              <a:t>may </a:t>
            </a:r>
            <a:r>
              <a:rPr lang="en-US" dirty="0"/>
              <a:t>include </a:t>
            </a:r>
            <a:r>
              <a:rPr lang="en-US" dirty="0" smtClean="0"/>
              <a:t>the following </a:t>
            </a:r>
            <a:r>
              <a:rPr lang="en-US" dirty="0"/>
              <a:t>cost categories</a:t>
            </a:r>
            <a:r>
              <a:rPr lang="en-US" dirty="0" smtClean="0"/>
              <a:t>:</a:t>
            </a:r>
            <a:endParaRPr lang="en-US" dirty="0"/>
          </a:p>
          <a:p>
            <a:r>
              <a:rPr lang="en-US" dirty="0" smtClean="0"/>
              <a:t>Rent/Renter’s </a:t>
            </a:r>
            <a:r>
              <a:rPr lang="en-US" dirty="0"/>
              <a:t>Insurance</a:t>
            </a:r>
          </a:p>
          <a:p>
            <a:r>
              <a:rPr lang="en-US" dirty="0" smtClean="0"/>
              <a:t>Food </a:t>
            </a:r>
            <a:r>
              <a:rPr lang="en-US" dirty="0"/>
              <a:t>Budget</a:t>
            </a:r>
          </a:p>
          <a:p>
            <a:r>
              <a:rPr lang="en-US" dirty="0" smtClean="0"/>
              <a:t>Furnishings</a:t>
            </a:r>
            <a:endParaRPr lang="en-US" dirty="0"/>
          </a:p>
          <a:p>
            <a:r>
              <a:rPr lang="en-US" dirty="0" smtClean="0"/>
              <a:t>Household </a:t>
            </a:r>
            <a:r>
              <a:rPr lang="en-US" dirty="0"/>
              <a:t>Supplies</a:t>
            </a:r>
          </a:p>
          <a:p>
            <a:r>
              <a:rPr lang="en-US" dirty="0" smtClean="0"/>
              <a:t>Utilities </a:t>
            </a:r>
            <a:r>
              <a:rPr lang="en-US" dirty="0"/>
              <a:t>(Electricity, Heat, Water and Sewer)</a:t>
            </a:r>
          </a:p>
          <a:p>
            <a:r>
              <a:rPr lang="en-US" dirty="0" smtClean="0"/>
              <a:t>Telephone</a:t>
            </a:r>
            <a:endParaRPr lang="en-US" dirty="0"/>
          </a:p>
          <a:p>
            <a:r>
              <a:rPr lang="en-US" dirty="0" smtClean="0"/>
              <a:t>Clothing</a:t>
            </a:r>
            <a:endParaRPr lang="en-US" dirty="0"/>
          </a:p>
          <a:p>
            <a:r>
              <a:rPr lang="en-US" dirty="0" smtClean="0"/>
              <a:t>School </a:t>
            </a:r>
            <a:r>
              <a:rPr lang="en-US" dirty="0"/>
              <a:t>Supplies</a:t>
            </a:r>
          </a:p>
          <a:p>
            <a:r>
              <a:rPr lang="en-US" dirty="0" smtClean="0"/>
              <a:t>Personal Incidentals</a:t>
            </a:r>
          </a:p>
          <a:p>
            <a:r>
              <a:rPr lang="en-US" dirty="0" smtClean="0"/>
              <a:t>Daily Supervision (treated as an Admin payment for claiming)</a:t>
            </a:r>
          </a:p>
          <a:p>
            <a:r>
              <a:rPr lang="en-US" dirty="0" smtClean="0"/>
              <a:t>Other (these </a:t>
            </a:r>
            <a:r>
              <a:rPr lang="en-US" dirty="0"/>
              <a:t>costs will not be </a:t>
            </a:r>
            <a:r>
              <a:rPr lang="en-US" dirty="0" smtClean="0"/>
              <a:t>IV reimbursable)</a:t>
            </a:r>
            <a:endParaRPr lang="en-US" dirty="0"/>
          </a:p>
        </p:txBody>
      </p:sp>
    </p:spTree>
    <p:extLst>
      <p:ext uri="{BB962C8B-B14F-4D97-AF65-F5344CB8AC3E}">
        <p14:creationId xmlns:p14="http://schemas.microsoft.com/office/powerpoint/2010/main" xmlns="" val="3599014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 Rate</a:t>
            </a:r>
            <a:endParaRPr lang="en-US" dirty="0"/>
          </a:p>
        </p:txBody>
      </p:sp>
      <p:sp>
        <p:nvSpPr>
          <p:cNvPr id="3" name="Content Placeholder 2"/>
          <p:cNvSpPr>
            <a:spLocks noGrp="1"/>
          </p:cNvSpPr>
          <p:nvPr>
            <p:ph idx="1"/>
          </p:nvPr>
        </p:nvSpPr>
        <p:spPr/>
        <p:txBody>
          <a:bodyPr/>
          <a:lstStyle/>
          <a:p>
            <a:r>
              <a:rPr lang="en-US" dirty="0"/>
              <a:t>For supervised IL placements a new Supervised Independent Living Rate page will be used to document all cost items contained in a Supervised IL rate</a:t>
            </a:r>
            <a:r>
              <a:rPr lang="en-US" dirty="0" smtClean="0"/>
              <a:t>.</a:t>
            </a:r>
          </a:p>
          <a:p>
            <a:r>
              <a:rPr lang="en-US" dirty="0" smtClean="0"/>
              <a:t>Accessed via Maintain -&gt; Independent Living</a:t>
            </a:r>
          </a:p>
          <a:p>
            <a:r>
              <a:rPr lang="en-US" dirty="0" smtClean="0"/>
              <a:t>One rate is created per SIL Placement.</a:t>
            </a:r>
            <a:endParaRPr lang="en-US" dirty="0"/>
          </a:p>
          <a:p>
            <a:pPr marL="0" indent="0">
              <a:buNone/>
            </a:pPr>
            <a:endParaRPr lang="en-US" dirty="0"/>
          </a:p>
        </p:txBody>
      </p:sp>
    </p:spTree>
    <p:extLst>
      <p:ext uri="{BB962C8B-B14F-4D97-AF65-F5344CB8AC3E}">
        <p14:creationId xmlns:p14="http://schemas.microsoft.com/office/powerpoint/2010/main" xmlns="" val="385322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799" y="228600"/>
            <a:ext cx="8640617" cy="647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427436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2320</TotalTime>
  <Words>1082</Words>
  <Application>Microsoft Office PowerPoint</Application>
  <PresentationFormat>On-screen Show (4:3)</PresentationFormat>
  <Paragraphs>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What's new in eWiSACWIS</vt:lpstr>
      <vt:lpstr>Staff Updates</vt:lpstr>
      <vt:lpstr>Calendar</vt:lpstr>
      <vt:lpstr>Slide 4</vt:lpstr>
      <vt:lpstr>Coming June 12th</vt:lpstr>
      <vt:lpstr>Supervised Independent Living (SIL) Rates</vt:lpstr>
      <vt:lpstr>SIL Rate</vt:lpstr>
      <vt:lpstr>SIL Rate</vt:lpstr>
      <vt:lpstr>Slide 9</vt:lpstr>
      <vt:lpstr>SIL Rate</vt:lpstr>
      <vt:lpstr>SIL Rate</vt:lpstr>
      <vt:lpstr>Slide 12</vt:lpstr>
      <vt:lpstr>Messaging</vt:lpstr>
      <vt:lpstr>Kinship for over 19</vt:lpstr>
      <vt:lpstr>Messaging</vt:lpstr>
      <vt:lpstr>Change to Payment Generation Batch</vt:lpstr>
      <vt:lpstr>Consequently…</vt:lpstr>
      <vt:lpstr> Skip one day delay for moving checks from Release to In Process </vt:lpstr>
      <vt:lpstr>Fixes</vt:lpstr>
      <vt:lpstr>Things to keep in mind…</vt:lpstr>
      <vt:lpstr>Check Number Recording</vt:lpstr>
      <vt:lpstr>Find In Process Checks</vt:lpstr>
      <vt:lpstr>Checks that have been issued but are still In Process</vt:lpstr>
      <vt:lpstr>Past checks that were not issued in part or in full</vt:lpstr>
      <vt:lpstr>Dealing with overpayments</vt:lpstr>
      <vt:lpstr>Resources</vt:lpstr>
      <vt:lpstr>Questions?</vt:lpstr>
    </vt:vector>
  </TitlesOfParts>
  <Company>DCF WI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eWiSACWIS</dc:title>
  <dc:creator>Robert Kiel</dc:creator>
  <cp:lastModifiedBy>chouinard</cp:lastModifiedBy>
  <cp:revision>43</cp:revision>
  <dcterms:created xsi:type="dcterms:W3CDTF">2015-04-13T12:50:19Z</dcterms:created>
  <dcterms:modified xsi:type="dcterms:W3CDTF">2015-05-22T19:48:58Z</dcterms:modified>
</cp:coreProperties>
</file>