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60" r:id="rId6"/>
    <p:sldId id="261" r:id="rId7"/>
    <p:sldId id="272" r:id="rId8"/>
    <p:sldId id="270" r:id="rId9"/>
    <p:sldId id="262" r:id="rId10"/>
    <p:sldId id="269" r:id="rId11"/>
    <p:sldId id="263" r:id="rId12"/>
    <p:sldId id="264" r:id="rId13"/>
    <p:sldId id="267" r:id="rId14"/>
    <p:sldId id="266" r:id="rId15"/>
    <p:sldId id="271" r:id="rId16"/>
    <p:sldId id="25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D73C-D415-4342-9928-D7E4529AE143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D769B-EB82-41C1-BEAC-099BD959C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390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picture is worth a 1,000 words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our assurance practice, we must comply with the laws, regulations, standards, rules etc. that are established and constantly changing by a multitude of governing bodies, each acting independently, and rarely coordinating or cooperating with other bodies to achieve consistency.  A challenging situation to keep on top, and the challenge is becoming even greater, as regulatory bodies are becoming increasingly unforgiving with professionals that fail to fully comply.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115F-3AFC-4B9D-99DB-C94D441411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892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CliftonLarsonAllen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twitter.com/CLA_CPA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emf"/><Relationship Id="rId4" Type="http://schemas.openxmlformats.org/officeDocument/2006/relationships/image" Target="../media/image10.png"/><Relationship Id="rId9" Type="http://schemas.openxmlformats.org/officeDocument/2006/relationships/hyperlink" Target="http://www.linkedin.com/company/cliftonlarsonallen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10055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 userDrawn="1"/>
        </p:nvSpPr>
        <p:spPr bwMode="auto">
          <a:xfrm>
            <a:off x="0" y="0"/>
            <a:ext cx="3352800" cy="3124200"/>
          </a:xfrm>
          <a:custGeom>
            <a:avLst/>
            <a:gdLst>
              <a:gd name="connsiteX0" fmla="*/ 0 w 3276600"/>
              <a:gd name="connsiteY0" fmla="*/ 0 h 3124200"/>
              <a:gd name="connsiteX1" fmla="*/ 32766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276600"/>
              <a:gd name="connsiteY0" fmla="*/ 0 h 3124200"/>
              <a:gd name="connsiteX1" fmla="*/ 6858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352800"/>
              <a:gd name="connsiteY0" fmla="*/ 0 h 3124200"/>
              <a:gd name="connsiteX1" fmla="*/ 6858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352800"/>
              <a:gd name="connsiteY0" fmla="*/ 0 h 3124200"/>
              <a:gd name="connsiteX1" fmla="*/ 7620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276600"/>
              <a:gd name="connsiteY0" fmla="*/ 0 h 3124200"/>
              <a:gd name="connsiteX1" fmla="*/ 7620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352800"/>
              <a:gd name="connsiteY0" fmla="*/ 0 h 3124200"/>
              <a:gd name="connsiteX1" fmla="*/ 7620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3124200">
                <a:moveTo>
                  <a:pt x="0" y="0"/>
                </a:moveTo>
                <a:lnTo>
                  <a:pt x="762000" y="0"/>
                </a:lnTo>
                <a:lnTo>
                  <a:pt x="3352800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44000"/>
                </a:schemeClr>
              </a:gs>
              <a:gs pos="50000">
                <a:schemeClr val="accent1">
                  <a:shade val="67500"/>
                  <a:satMod val="115000"/>
                  <a:alpha val="60000"/>
                </a:schemeClr>
              </a:gs>
              <a:gs pos="100000">
                <a:schemeClr val="accent1">
                  <a:shade val="100000"/>
                  <a:satMod val="115000"/>
                  <a:alpha val="31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©2015 CliftonLarsonAllen LLP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 descr="PPT-INSIDE-FNL_Green bars.png"/>
          <p:cNvPicPr>
            <a:picLocks noChangeAspect="1"/>
          </p:cNvPicPr>
          <p:nvPr userDrawn="1"/>
        </p:nvPicPr>
        <p:blipFill>
          <a:blip r:embed="rId2" cstate="print"/>
          <a:srcRect b="9069"/>
          <a:stretch>
            <a:fillRect/>
          </a:stretch>
        </p:blipFill>
        <p:spPr>
          <a:xfrm>
            <a:off x="-10133" y="3100554"/>
            <a:ext cx="9167708" cy="1456065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956462" y="4120056"/>
            <a:ext cx="2091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</a:rPr>
              <a:t>CLAconnect.com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 flipV="1">
            <a:off x="0" y="4556619"/>
            <a:ext cx="9144000" cy="145228"/>
          </a:xfrm>
          <a:prstGeom prst="rect">
            <a:avLst/>
          </a:prstGeom>
          <a:solidFill>
            <a:srgbClr val="A04D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827283"/>
            <a:ext cx="9144000" cy="27327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65000"/>
                </a:schemeClr>
              </a:gs>
              <a:gs pos="100000">
                <a:schemeClr val="tx2">
                  <a:lumMod val="50000"/>
                  <a:alpha val="6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6600" y="304800"/>
            <a:ext cx="5791200" cy="1676400"/>
          </a:xfrm>
          <a:solidFill>
            <a:schemeClr val="tx2"/>
          </a:solidFill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6600" y="2057400"/>
            <a:ext cx="5791200" cy="609600"/>
          </a:xfrm>
          <a:solidFill>
            <a:schemeClr val="tx2"/>
          </a:solidFill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4556618"/>
            <a:ext cx="9144000" cy="2301381"/>
          </a:xfrm>
          <a:prstGeom prst="rect">
            <a:avLst/>
          </a:prstGeom>
          <a:solidFill>
            <a:srgbClr val="A04D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 bwMode="auto">
          <a:xfrm>
            <a:off x="0" y="4535424"/>
            <a:ext cx="5791200" cy="2331720"/>
          </a:xfrm>
          <a:custGeom>
            <a:avLst/>
            <a:gdLst>
              <a:gd name="connsiteX0" fmla="*/ 0 w 3276600"/>
              <a:gd name="connsiteY0" fmla="*/ 0 h 3124200"/>
              <a:gd name="connsiteX1" fmla="*/ 32766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276600"/>
              <a:gd name="connsiteY0" fmla="*/ 0 h 3124200"/>
              <a:gd name="connsiteX1" fmla="*/ 6858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352800"/>
              <a:gd name="connsiteY0" fmla="*/ 0 h 3124200"/>
              <a:gd name="connsiteX1" fmla="*/ 6858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352800"/>
              <a:gd name="connsiteY0" fmla="*/ 0 h 3124200"/>
              <a:gd name="connsiteX1" fmla="*/ 7620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276600"/>
              <a:gd name="connsiteY0" fmla="*/ 0 h 3124200"/>
              <a:gd name="connsiteX1" fmla="*/ 7620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352800"/>
              <a:gd name="connsiteY0" fmla="*/ 0 h 3124200"/>
              <a:gd name="connsiteX1" fmla="*/ 7620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352800"/>
              <a:gd name="connsiteY0" fmla="*/ 0 h 3124200"/>
              <a:gd name="connsiteX1" fmla="*/ 2415988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697941"/>
              <a:gd name="connsiteY0" fmla="*/ 0 h 3124200"/>
              <a:gd name="connsiteX1" fmla="*/ 2415988 w 3697941"/>
              <a:gd name="connsiteY1" fmla="*/ 0 h 3124200"/>
              <a:gd name="connsiteX2" fmla="*/ 3697941 w 3697941"/>
              <a:gd name="connsiteY2" fmla="*/ 3124200 h 3124200"/>
              <a:gd name="connsiteX3" fmla="*/ 0 w 3697941"/>
              <a:gd name="connsiteY3" fmla="*/ 3124200 h 3124200"/>
              <a:gd name="connsiteX4" fmla="*/ 0 w 3697941"/>
              <a:gd name="connsiteY4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7941" h="3124200">
                <a:moveTo>
                  <a:pt x="0" y="0"/>
                </a:moveTo>
                <a:lnTo>
                  <a:pt x="2415988" y="0"/>
                </a:lnTo>
                <a:lnTo>
                  <a:pt x="3697941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42F12"/>
              </a:gs>
              <a:gs pos="50000">
                <a:srgbClr val="7F3C17"/>
              </a:gs>
              <a:gs pos="100000">
                <a:srgbClr val="A04D1D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334000" y="3581400"/>
            <a:ext cx="3810000" cy="3429000"/>
            <a:chOff x="5334000" y="3581400"/>
            <a:chExt cx="3810000" cy="3429000"/>
          </a:xfrm>
        </p:grpSpPr>
        <p:pic>
          <p:nvPicPr>
            <p:cNvPr id="20" name="Picture 19" descr="hand-PP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3581400"/>
              <a:ext cx="3810000" cy="3429000"/>
            </a:xfrm>
            <a:prstGeom prst="rect">
              <a:avLst/>
            </a:prstGeom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71715">
              <a:off x="6361658" y="4172488"/>
              <a:ext cx="540147" cy="888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23570">
              <a:off x="5745998" y="3841000"/>
              <a:ext cx="331800" cy="3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26"/>
          <p:cNvSpPr txBox="1"/>
          <p:nvPr userDrawn="1"/>
        </p:nvSpPr>
        <p:spPr>
          <a:xfrm>
            <a:off x="9525000" y="2057400"/>
            <a:ext cx="16764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See</a:t>
            </a:r>
            <a:r>
              <a:rPr lang="en-US" baseline="0" dirty="0" smtClean="0"/>
              <a:t> </a:t>
            </a:r>
            <a:r>
              <a:rPr lang="en-US" b="1" baseline="0" dirty="0" smtClean="0"/>
              <a:t>CLA PowerPoint User Guide </a:t>
            </a:r>
            <a:r>
              <a:rPr lang="en-US" baseline="0" dirty="0" smtClean="0"/>
              <a:t>for instructions to insert an image or change the icon on the business card.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Find it at the bottom of the </a:t>
            </a:r>
            <a:r>
              <a:rPr lang="en-US" b="1" baseline="0" dirty="0" smtClean="0"/>
              <a:t>myCLA  / Firm Resources / Materials / Templates </a:t>
            </a:r>
            <a:r>
              <a:rPr lang="en-US" baseline="0" dirty="0" smtClean="0"/>
              <a:t>page.</a:t>
            </a:r>
            <a:endParaRPr lang="en-US" dirty="0"/>
          </a:p>
        </p:txBody>
      </p:sp>
      <p:pic>
        <p:nvPicPr>
          <p:cNvPr id="28" name="Picture 27" descr="CLA-Logo-Horz-RGB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28600" y="3645937"/>
            <a:ext cx="2713838" cy="54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462" y="6324600"/>
            <a:ext cx="50050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1">
                <a:solidFill>
                  <a:srgbClr val="A04D1D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8597462" y="6356350"/>
            <a:ext cx="500503" cy="3651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24598-D429-A34B-B4A6-5808099B37D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0132" y="5717628"/>
            <a:ext cx="9167707" cy="99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95206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191000"/>
            <a:ext cx="9144000" cy="76106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  <a:alpha val="6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 rot="16200000">
            <a:off x="-897174" y="982279"/>
            <a:ext cx="2125073" cy="32996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©2015 CliftonLarsonAllen LLP</a:t>
            </a:r>
            <a:endParaRPr lang="en-US" dirty="0"/>
          </a:p>
        </p:txBody>
      </p:sp>
      <p:pic>
        <p:nvPicPr>
          <p:cNvPr id="19" name="Picture 18" descr="PPT-INSIDE-FNL_Green bars.png"/>
          <p:cNvPicPr>
            <a:picLocks noChangeAspect="1"/>
          </p:cNvPicPr>
          <p:nvPr userDrawn="1"/>
        </p:nvPicPr>
        <p:blipFill>
          <a:blip r:embed="rId2" cstate="print"/>
          <a:srcRect b="17953"/>
          <a:stretch>
            <a:fillRect/>
          </a:stretch>
        </p:blipFill>
        <p:spPr>
          <a:xfrm>
            <a:off x="377" y="4952066"/>
            <a:ext cx="9167708" cy="1313810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967079" y="6197486"/>
            <a:ext cx="2091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</a:rPr>
              <a:t>CLAconnect.com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flipV="1">
            <a:off x="0" y="6712772"/>
            <a:ext cx="9144000" cy="145228"/>
          </a:xfrm>
          <a:prstGeom prst="rect">
            <a:avLst/>
          </a:prstGeom>
          <a:solidFill>
            <a:srgbClr val="A04D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733800" y="5029200"/>
            <a:ext cx="2895600" cy="22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Picture 10" descr="twitter_3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943600"/>
            <a:ext cx="228600" cy="228600"/>
          </a:xfrm>
          <a:prstGeom prst="rect">
            <a:avLst/>
          </a:prstGeom>
          <a:noFill/>
        </p:spPr>
      </p:pic>
      <p:pic>
        <p:nvPicPr>
          <p:cNvPr id="21" name="Picture 11" descr="facebook_3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943600"/>
            <a:ext cx="228600" cy="228600"/>
          </a:xfrm>
          <a:prstGeom prst="rect">
            <a:avLst/>
          </a:prstGeom>
          <a:noFill/>
        </p:spPr>
      </p:pic>
      <p:pic>
        <p:nvPicPr>
          <p:cNvPr id="22" name="Picture 13" descr="linkedin_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943600"/>
            <a:ext cx="228600" cy="2286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163966"/>
              </a:clrFrom>
              <a:clrTo>
                <a:srgbClr val="163966">
                  <a:alpha val="0"/>
                </a:srgbClr>
              </a:clrTo>
            </a:clrChange>
          </a:blip>
          <a:srcRect r="9317"/>
          <a:stretch>
            <a:fillRect/>
          </a:stretch>
        </p:blipFill>
        <p:spPr bwMode="auto">
          <a:xfrm>
            <a:off x="1676400" y="2286000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05200" y="304800"/>
            <a:ext cx="5257800" cy="3886200"/>
          </a:xfrm>
          <a:solidFill>
            <a:schemeClr val="tx2"/>
          </a:solidFill>
        </p:spPr>
        <p:txBody>
          <a:bodyPr anchor="ctr" anchorCtr="0"/>
          <a:lstStyle>
            <a:lvl1pPr marL="0" indent="3175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3175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3175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3175" indent="-3175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3175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Rectangle 25">
            <a:hlinkClick r:id="rId7"/>
          </p:cNvPr>
          <p:cNvSpPr/>
          <p:nvPr userDrawn="1"/>
        </p:nvSpPr>
        <p:spPr bwMode="auto">
          <a:xfrm>
            <a:off x="3276600" y="5867400"/>
            <a:ext cx="12954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ヒラギノ角ゴ Pro W3" pitchFamily="1" charset="-128"/>
              </a:rPr>
              <a:t>twitter.com/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ヒラギノ角ゴ Pro W3" pitchFamily="1" charset="-128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ヒラギノ角ゴ Pro W3" pitchFamily="1" charset="-128"/>
              </a:rPr>
              <a:t>CLAconnect</a:t>
            </a:r>
          </a:p>
        </p:txBody>
      </p:sp>
      <p:sp>
        <p:nvSpPr>
          <p:cNvPr id="30" name="Rectangle 29">
            <a:hlinkClick r:id="rId8"/>
          </p:cNvPr>
          <p:cNvSpPr/>
          <p:nvPr userDrawn="1"/>
        </p:nvSpPr>
        <p:spPr bwMode="auto">
          <a:xfrm>
            <a:off x="4648200" y="5867400"/>
            <a:ext cx="15240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ヒラギノ角ゴ Pro W3" pitchFamily="1" charset="-128"/>
              </a:rPr>
              <a:t>facebook.com/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ヒラギノ角ゴ Pro W3" pitchFamily="1" charset="-128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ヒラギノ角ゴ Pro W3" pitchFamily="1" charset="-128"/>
              </a:rPr>
              <a:t>cliftonlarsonallen</a:t>
            </a:r>
          </a:p>
        </p:txBody>
      </p:sp>
      <p:sp>
        <p:nvSpPr>
          <p:cNvPr id="31" name="Rectangle 30">
            <a:hlinkClick r:id="rId9"/>
          </p:cNvPr>
          <p:cNvSpPr/>
          <p:nvPr userDrawn="1"/>
        </p:nvSpPr>
        <p:spPr bwMode="auto">
          <a:xfrm>
            <a:off x="6400800" y="5867400"/>
            <a:ext cx="18288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ヒラギノ角ゴ Pro W3" pitchFamily="1" charset="-128"/>
              </a:rPr>
              <a:t>linkedin.com/company/</a:t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ヒラギノ角ゴ Pro W3" pitchFamily="1" charset="-128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ヒラギノ角ゴ Pro W3" pitchFamily="1" charset="-128"/>
              </a:rPr>
              <a:t>cliftonlarsonallen</a:t>
            </a:r>
          </a:p>
        </p:txBody>
      </p:sp>
      <p:sp>
        <p:nvSpPr>
          <p:cNvPr id="23" name="Rectangle 22"/>
          <p:cNvSpPr/>
          <p:nvPr userDrawn="1"/>
        </p:nvSpPr>
        <p:spPr>
          <a:xfrm flipH="1">
            <a:off x="3253643" y="304800"/>
            <a:ext cx="18288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CLA-Logo-Horz-RGB.em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4800" y="5715000"/>
            <a:ext cx="2713838" cy="54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10055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 userDrawn="1"/>
        </p:nvSpPr>
        <p:spPr bwMode="auto">
          <a:xfrm>
            <a:off x="0" y="0"/>
            <a:ext cx="3352800" cy="3124200"/>
          </a:xfrm>
          <a:custGeom>
            <a:avLst/>
            <a:gdLst>
              <a:gd name="connsiteX0" fmla="*/ 0 w 3276600"/>
              <a:gd name="connsiteY0" fmla="*/ 0 h 3124200"/>
              <a:gd name="connsiteX1" fmla="*/ 32766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276600"/>
              <a:gd name="connsiteY0" fmla="*/ 0 h 3124200"/>
              <a:gd name="connsiteX1" fmla="*/ 6858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352800"/>
              <a:gd name="connsiteY0" fmla="*/ 0 h 3124200"/>
              <a:gd name="connsiteX1" fmla="*/ 6858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352800"/>
              <a:gd name="connsiteY0" fmla="*/ 0 h 3124200"/>
              <a:gd name="connsiteX1" fmla="*/ 7620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276600"/>
              <a:gd name="connsiteY0" fmla="*/ 0 h 3124200"/>
              <a:gd name="connsiteX1" fmla="*/ 7620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352800"/>
              <a:gd name="connsiteY0" fmla="*/ 0 h 3124200"/>
              <a:gd name="connsiteX1" fmla="*/ 7620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3124200">
                <a:moveTo>
                  <a:pt x="0" y="0"/>
                </a:moveTo>
                <a:lnTo>
                  <a:pt x="762000" y="0"/>
                </a:lnTo>
                <a:lnTo>
                  <a:pt x="3352800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44000"/>
                </a:schemeClr>
              </a:gs>
              <a:gs pos="50000">
                <a:schemeClr val="accent1">
                  <a:shade val="67500"/>
                  <a:satMod val="115000"/>
                  <a:alpha val="60000"/>
                </a:schemeClr>
              </a:gs>
              <a:gs pos="100000">
                <a:schemeClr val="accent1">
                  <a:shade val="100000"/>
                  <a:satMod val="115000"/>
                  <a:alpha val="31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©2015 CliftonLarsonAllen LLP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 descr="PPT-INSIDE-FNL_Green bars.png"/>
          <p:cNvPicPr>
            <a:picLocks noChangeAspect="1"/>
          </p:cNvPicPr>
          <p:nvPr userDrawn="1"/>
        </p:nvPicPr>
        <p:blipFill>
          <a:blip r:embed="rId2" cstate="print"/>
          <a:srcRect b="9069"/>
          <a:stretch>
            <a:fillRect/>
          </a:stretch>
        </p:blipFill>
        <p:spPr>
          <a:xfrm>
            <a:off x="-10133" y="3100554"/>
            <a:ext cx="9167708" cy="1456065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956462" y="4120056"/>
            <a:ext cx="2091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</a:rPr>
              <a:t>CLAconnect.com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 flipV="1">
            <a:off x="0" y="4556619"/>
            <a:ext cx="9144000" cy="145228"/>
          </a:xfrm>
          <a:prstGeom prst="rect">
            <a:avLst/>
          </a:prstGeom>
          <a:solidFill>
            <a:srgbClr val="A04D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827283"/>
            <a:ext cx="9144000" cy="27327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65000"/>
                </a:schemeClr>
              </a:gs>
              <a:gs pos="100000">
                <a:schemeClr val="tx2">
                  <a:lumMod val="50000"/>
                  <a:alpha val="6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6600" y="304800"/>
            <a:ext cx="5791200" cy="1676400"/>
          </a:xfrm>
          <a:solidFill>
            <a:schemeClr val="tx2"/>
          </a:solidFill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6600" y="2057400"/>
            <a:ext cx="5791200" cy="609600"/>
          </a:xfrm>
          <a:solidFill>
            <a:schemeClr val="tx2"/>
          </a:solidFill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4556618"/>
            <a:ext cx="9144000" cy="2301381"/>
          </a:xfrm>
          <a:prstGeom prst="rect">
            <a:avLst/>
          </a:prstGeom>
          <a:solidFill>
            <a:srgbClr val="A04D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 bwMode="auto">
          <a:xfrm>
            <a:off x="0" y="4535424"/>
            <a:ext cx="5791200" cy="2331720"/>
          </a:xfrm>
          <a:custGeom>
            <a:avLst/>
            <a:gdLst>
              <a:gd name="connsiteX0" fmla="*/ 0 w 3276600"/>
              <a:gd name="connsiteY0" fmla="*/ 0 h 3124200"/>
              <a:gd name="connsiteX1" fmla="*/ 32766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276600"/>
              <a:gd name="connsiteY0" fmla="*/ 0 h 3124200"/>
              <a:gd name="connsiteX1" fmla="*/ 6858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352800"/>
              <a:gd name="connsiteY0" fmla="*/ 0 h 3124200"/>
              <a:gd name="connsiteX1" fmla="*/ 6858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352800"/>
              <a:gd name="connsiteY0" fmla="*/ 0 h 3124200"/>
              <a:gd name="connsiteX1" fmla="*/ 7620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276600"/>
              <a:gd name="connsiteY0" fmla="*/ 0 h 3124200"/>
              <a:gd name="connsiteX1" fmla="*/ 762000 w 3276600"/>
              <a:gd name="connsiteY1" fmla="*/ 0 h 3124200"/>
              <a:gd name="connsiteX2" fmla="*/ 3276600 w 3276600"/>
              <a:gd name="connsiteY2" fmla="*/ 3124200 h 3124200"/>
              <a:gd name="connsiteX3" fmla="*/ 0 w 3276600"/>
              <a:gd name="connsiteY3" fmla="*/ 3124200 h 3124200"/>
              <a:gd name="connsiteX4" fmla="*/ 0 w 3276600"/>
              <a:gd name="connsiteY4" fmla="*/ 0 h 3124200"/>
              <a:gd name="connsiteX0" fmla="*/ 0 w 3352800"/>
              <a:gd name="connsiteY0" fmla="*/ 0 h 3124200"/>
              <a:gd name="connsiteX1" fmla="*/ 762000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352800"/>
              <a:gd name="connsiteY0" fmla="*/ 0 h 3124200"/>
              <a:gd name="connsiteX1" fmla="*/ 2415988 w 3352800"/>
              <a:gd name="connsiteY1" fmla="*/ 0 h 3124200"/>
              <a:gd name="connsiteX2" fmla="*/ 3352800 w 3352800"/>
              <a:gd name="connsiteY2" fmla="*/ 3124200 h 3124200"/>
              <a:gd name="connsiteX3" fmla="*/ 0 w 3352800"/>
              <a:gd name="connsiteY3" fmla="*/ 3124200 h 3124200"/>
              <a:gd name="connsiteX4" fmla="*/ 0 w 3352800"/>
              <a:gd name="connsiteY4" fmla="*/ 0 h 3124200"/>
              <a:gd name="connsiteX0" fmla="*/ 0 w 3697941"/>
              <a:gd name="connsiteY0" fmla="*/ 0 h 3124200"/>
              <a:gd name="connsiteX1" fmla="*/ 2415988 w 3697941"/>
              <a:gd name="connsiteY1" fmla="*/ 0 h 3124200"/>
              <a:gd name="connsiteX2" fmla="*/ 3697941 w 3697941"/>
              <a:gd name="connsiteY2" fmla="*/ 3124200 h 3124200"/>
              <a:gd name="connsiteX3" fmla="*/ 0 w 3697941"/>
              <a:gd name="connsiteY3" fmla="*/ 3124200 h 3124200"/>
              <a:gd name="connsiteX4" fmla="*/ 0 w 3697941"/>
              <a:gd name="connsiteY4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7941" h="3124200">
                <a:moveTo>
                  <a:pt x="0" y="0"/>
                </a:moveTo>
                <a:lnTo>
                  <a:pt x="2415988" y="0"/>
                </a:lnTo>
                <a:lnTo>
                  <a:pt x="3697941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42F12"/>
              </a:gs>
              <a:gs pos="50000">
                <a:srgbClr val="7F3C17"/>
              </a:gs>
              <a:gs pos="100000">
                <a:srgbClr val="A04D1D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525000" y="3733800"/>
            <a:ext cx="1676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See</a:t>
            </a:r>
            <a:r>
              <a:rPr lang="en-US" baseline="0" dirty="0" smtClean="0"/>
              <a:t> myCLA user guide for instructions to insert an image.</a:t>
            </a:r>
            <a:endParaRPr lang="en-US" dirty="0"/>
          </a:p>
        </p:txBody>
      </p:sp>
      <p:pic>
        <p:nvPicPr>
          <p:cNvPr id="15" name="Picture 14" descr="CLA-Logo-Horz-RGB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3645937"/>
            <a:ext cx="2713838" cy="545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462" y="6324600"/>
            <a:ext cx="50050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1">
                <a:solidFill>
                  <a:srgbClr val="A04D1D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462" y="6324600"/>
            <a:ext cx="50050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1">
                <a:solidFill>
                  <a:srgbClr val="A04D1D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828801" y="1783595"/>
            <a:ext cx="6857999" cy="1470025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28801" y="3539370"/>
            <a:ext cx="68580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13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828801" y="3384342"/>
            <a:ext cx="68579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0132" y="5717628"/>
            <a:ext cx="9167707" cy="99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95206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032250"/>
            <a:ext cx="9144000" cy="91981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  <a:alpha val="6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 rot="16200000">
            <a:off x="-897174" y="982279"/>
            <a:ext cx="2125073" cy="32996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©2015 CliftonLarsonAllen LLP</a:t>
            </a:r>
            <a:endParaRPr lang="en-US" dirty="0"/>
          </a:p>
        </p:txBody>
      </p:sp>
      <p:pic>
        <p:nvPicPr>
          <p:cNvPr id="10" name="Picture 9" descr="PPT-INSIDE-FNL_Green bars.png"/>
          <p:cNvPicPr>
            <a:picLocks noChangeAspect="1"/>
          </p:cNvPicPr>
          <p:nvPr userDrawn="1"/>
        </p:nvPicPr>
        <p:blipFill>
          <a:blip r:embed="rId2" cstate="print"/>
          <a:srcRect b="17953"/>
          <a:stretch>
            <a:fillRect/>
          </a:stretch>
        </p:blipFill>
        <p:spPr>
          <a:xfrm>
            <a:off x="377" y="4952066"/>
            <a:ext cx="9167708" cy="13138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653069" y="6197486"/>
            <a:ext cx="2091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</a:rPr>
              <a:t>CLAconnect.com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712772"/>
            <a:ext cx="9144000" cy="145228"/>
          </a:xfrm>
          <a:prstGeom prst="rect">
            <a:avLst/>
          </a:prstGeom>
          <a:solidFill>
            <a:srgbClr val="A04D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flipH="1">
            <a:off x="3253645" y="1143000"/>
            <a:ext cx="18288" cy="283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163966"/>
              </a:clrFrom>
              <a:clrTo>
                <a:srgbClr val="163966">
                  <a:alpha val="0"/>
                </a:srgbClr>
              </a:clrTo>
            </a:clrChange>
          </a:blip>
          <a:srcRect r="5312"/>
          <a:stretch>
            <a:fillRect/>
          </a:stretch>
        </p:blipFill>
        <p:spPr bwMode="auto">
          <a:xfrm>
            <a:off x="1676400" y="1981200"/>
            <a:ext cx="1503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08500" y="1143000"/>
            <a:ext cx="5354500" cy="1905000"/>
          </a:xfrm>
          <a:solidFill>
            <a:schemeClr val="tx2"/>
          </a:solidFill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08500" y="3124200"/>
            <a:ext cx="5354500" cy="838200"/>
          </a:xfrm>
          <a:solidFill>
            <a:schemeClr val="tx2"/>
          </a:solidFill>
        </p:spPr>
        <p:txBody>
          <a:bodyPr anchor="t" anchorCtr="0"/>
          <a:lstStyle>
            <a:lvl1pPr marL="0" indent="0" algn="l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CLA-Logo-Horz-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943600" y="5703337"/>
            <a:ext cx="2713838" cy="545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462" y="6324600"/>
            <a:ext cx="50050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1">
                <a:solidFill>
                  <a:srgbClr val="A04D1D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14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287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68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87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68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97462" y="6324600"/>
            <a:ext cx="50050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1">
                <a:solidFill>
                  <a:srgbClr val="A04D1D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14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462" y="6324600"/>
            <a:ext cx="50050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1">
                <a:solidFill>
                  <a:srgbClr val="A04D1D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14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462" y="6324600"/>
            <a:ext cx="50050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1">
                <a:solidFill>
                  <a:srgbClr val="A04D1D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3200399" cy="9779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685800"/>
            <a:ext cx="4572001" cy="54403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200399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462" y="6324600"/>
            <a:ext cx="50050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1">
                <a:solidFill>
                  <a:srgbClr val="A04D1D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INSIDE-FNL_Top green bar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52070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462" y="6324600"/>
            <a:ext cx="50050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1">
                <a:solidFill>
                  <a:srgbClr val="A04D1D"/>
                </a:solidFill>
              </a:defRPr>
            </a:lvl1pPr>
          </a:lstStyle>
          <a:p>
            <a:fld id="{F8E24598-D429-A34B-B4A6-5808099B37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 rot="16200000">
            <a:off x="7921366" y="1291965"/>
            <a:ext cx="2133600" cy="31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©2015 CliftonLarsonAllen LLP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0" y="6712772"/>
            <a:ext cx="9144000" cy="145228"/>
          </a:xfrm>
          <a:prstGeom prst="rect">
            <a:avLst/>
          </a:prstGeom>
          <a:solidFill>
            <a:srgbClr val="A04D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8686798" y="6324600"/>
            <a:ext cx="18288" cy="533400"/>
          </a:xfrm>
          <a:prstGeom prst="rect">
            <a:avLst/>
          </a:prstGeom>
          <a:solidFill>
            <a:srgbClr val="A04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CLA-Logo-Horz-RGB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39000" y="6400800"/>
            <a:ext cx="1371600" cy="275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413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13000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Arial Narrow" pitchFamily="1" charset="0"/>
        <a:buChar char="◊"/>
        <a:defRPr sz="2000">
          <a:solidFill>
            <a:srgbClr val="413000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413000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413000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Wisconsin Human Services Financial Management Association: Record Retention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057400"/>
            <a:ext cx="5791200" cy="762000"/>
          </a:xfrm>
        </p:spPr>
        <p:txBody>
          <a:bodyPr/>
          <a:lstStyle/>
          <a:p>
            <a:r>
              <a:rPr lang="en-US" dirty="0" smtClean="0"/>
              <a:t>Brock Geyen, CPA</a:t>
            </a:r>
          </a:p>
          <a:p>
            <a:r>
              <a:rPr lang="en-US" dirty="0" smtClean="0"/>
              <a:t>Jonathan Sherwood, CPA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8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Grant/Contract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Agreement Terms</a:t>
            </a:r>
          </a:p>
          <a:p>
            <a:endParaRPr lang="en-US" dirty="0" smtClean="0"/>
          </a:p>
          <a:p>
            <a:r>
              <a:rPr lang="en-US" dirty="0" smtClean="0"/>
              <a:t>Grant Application/Award Materials</a:t>
            </a:r>
          </a:p>
          <a:p>
            <a:endParaRPr lang="en-US" dirty="0" smtClean="0"/>
          </a:p>
          <a:p>
            <a:r>
              <a:rPr lang="en-US" dirty="0" smtClean="0"/>
              <a:t>May Refer to Separate Compliance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901825" cy="19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30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Wisconsin County Association Record Retention Task Force</a:t>
            </a:r>
          </a:p>
          <a:p>
            <a:pPr lvl="1"/>
            <a:r>
              <a:rPr lang="en-US" dirty="0" smtClean="0"/>
              <a:t>Kathy Bernier, Connie Goss, Sharon Hampson, Jack Krueger, Sharon Martin, Dennis O’Loughlin, Ellen Sorensen, Grant Thomas</a:t>
            </a:r>
          </a:p>
          <a:p>
            <a:pPr lvl="1"/>
            <a:endParaRPr lang="en-US" dirty="0"/>
          </a:p>
          <a:p>
            <a:r>
              <a:rPr lang="en-US" dirty="0" smtClean="0"/>
              <a:t>Guidance and Detail Retention Schedule</a:t>
            </a:r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www.wicounties.org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4" descr="C:\Users\mwesterv.000\AppData\Local\Microsoft\Windows\Temporary Internet Files\Content.IE5\6CUOJKX1\book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552700" cy="18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7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Retention Schedule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attached Handout</a:t>
            </a:r>
          </a:p>
          <a:p>
            <a:endParaRPr lang="en-US" dirty="0" smtClean="0"/>
          </a:p>
          <a:p>
            <a:r>
              <a:rPr lang="en-US" dirty="0" smtClean="0"/>
              <a:t>County Departments Addressed:</a:t>
            </a:r>
            <a:endParaRPr lang="en-US" dirty="0"/>
          </a:p>
          <a:p>
            <a:pPr lvl="1"/>
            <a:r>
              <a:rPr lang="en-US" dirty="0" smtClean="0"/>
              <a:t>Child Support</a:t>
            </a:r>
          </a:p>
          <a:p>
            <a:pPr lvl="1"/>
            <a:r>
              <a:rPr lang="en-US" dirty="0" smtClean="0"/>
              <a:t>Health Department</a:t>
            </a:r>
          </a:p>
          <a:p>
            <a:pPr lvl="1"/>
            <a:r>
              <a:rPr lang="en-US" dirty="0" smtClean="0"/>
              <a:t>Human Services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/>
              <a:t>AT: </a:t>
            </a:r>
            <a:r>
              <a:rPr lang="en-US" sz="2000" dirty="0"/>
              <a:t>After termination</a:t>
            </a:r>
          </a:p>
          <a:p>
            <a:r>
              <a:rPr lang="en-US" sz="2000" b="1" dirty="0"/>
              <a:t>C: </a:t>
            </a:r>
            <a:r>
              <a:rPr lang="en-US" sz="2000" dirty="0"/>
              <a:t>Confidential</a:t>
            </a:r>
          </a:p>
          <a:p>
            <a:r>
              <a:rPr lang="en-US" sz="2000" b="1" dirty="0"/>
              <a:t>CR: </a:t>
            </a:r>
            <a:r>
              <a:rPr lang="en-US" sz="2000" dirty="0"/>
              <a:t>Creation or receipt (typically the retention is calculated from the creation </a:t>
            </a:r>
            <a:r>
              <a:rPr lang="en-US" sz="2000" dirty="0" smtClean="0"/>
              <a:t>or receipt </a:t>
            </a:r>
            <a:r>
              <a:rPr lang="en-US" sz="2000" dirty="0"/>
              <a:t>of a record, plus the designated number of years</a:t>
            </a:r>
            <a:r>
              <a:rPr lang="en-US" sz="2000" dirty="0" smtClean="0"/>
              <a:t>)</a:t>
            </a:r>
          </a:p>
          <a:p>
            <a:r>
              <a:rPr lang="en-US" sz="2000" b="1" dirty="0"/>
              <a:t>EVT: </a:t>
            </a:r>
            <a:r>
              <a:rPr lang="en-US" sz="2000" dirty="0"/>
              <a:t>Event (typically the retention is calculated from an event, such as the close of a</a:t>
            </a:r>
          </a:p>
          <a:p>
            <a:r>
              <a:rPr lang="en-US" sz="2000" dirty="0"/>
              <a:t>case or end of the project, plus the designated number of years)</a:t>
            </a:r>
          </a:p>
          <a:p>
            <a:r>
              <a:rPr lang="en-US" sz="2000" b="1" dirty="0"/>
              <a:t>FIS: </a:t>
            </a:r>
            <a:r>
              <a:rPr lang="en-US" sz="2000" dirty="0"/>
              <a:t>Fiscal (meaning the current fiscal year and the designated number of years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/>
              <a:t>N: </a:t>
            </a:r>
            <a:r>
              <a:rPr lang="en-US" sz="2000" dirty="0"/>
              <a:t>Notify WHS before destruction</a:t>
            </a:r>
          </a:p>
          <a:p>
            <a:r>
              <a:rPr lang="en-US" sz="2000" b="1" dirty="0"/>
              <a:t>N/A: </a:t>
            </a:r>
            <a:r>
              <a:rPr lang="en-US" sz="2000" dirty="0"/>
              <a:t>Not applicable</a:t>
            </a:r>
          </a:p>
          <a:p>
            <a:r>
              <a:rPr lang="en-US" sz="2000" b="1" dirty="0"/>
              <a:t>P: </a:t>
            </a:r>
            <a:r>
              <a:rPr lang="en-US" sz="2000" dirty="0"/>
              <a:t>Permanent</a:t>
            </a:r>
          </a:p>
          <a:p>
            <a:r>
              <a:rPr lang="en-US" sz="2000" b="1" dirty="0"/>
              <a:t>PII: </a:t>
            </a:r>
            <a:r>
              <a:rPr lang="en-US" sz="2000" dirty="0"/>
              <a:t>Personally Identifiable Information (has the meaning specified in §19.62(5) Wis. Stats.)</a:t>
            </a:r>
          </a:p>
          <a:p>
            <a:r>
              <a:rPr lang="en-US" sz="2000" b="1" dirty="0"/>
              <a:t>S: </a:t>
            </a:r>
            <a:r>
              <a:rPr lang="en-US" sz="2000" dirty="0"/>
              <a:t>Until superseded</a:t>
            </a:r>
          </a:p>
          <a:p>
            <a:r>
              <a:rPr lang="en-US" sz="2000" b="1" dirty="0"/>
              <a:t>W: </a:t>
            </a:r>
            <a:r>
              <a:rPr lang="en-US" sz="2000" dirty="0"/>
              <a:t>Waived Notification</a:t>
            </a:r>
          </a:p>
          <a:p>
            <a:r>
              <a:rPr lang="en-US" sz="2000" b="1" dirty="0"/>
              <a:t>WHS: </a:t>
            </a:r>
            <a:r>
              <a:rPr lang="en-US" sz="2000" dirty="0"/>
              <a:t>Wisconsin Historical Society</a:t>
            </a:r>
          </a:p>
          <a:p>
            <a:r>
              <a:rPr lang="en-US" sz="2000" b="1" dirty="0"/>
              <a:t>WPRB: </a:t>
            </a:r>
            <a:r>
              <a:rPr lang="en-US" sz="2000" dirty="0"/>
              <a:t>Wisconsin Public Records Board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WCA Retention Schedule Legend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3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Adopting a County Policy on Record Retention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Utilize Existing Resources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Review Source Documents and Regulatory Requirements for Each Funding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1210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90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38338"/>
            <a:ext cx="5334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59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Brock Geyen, CPA</a:t>
            </a:r>
          </a:p>
          <a:p>
            <a:r>
              <a:rPr lang="en-US" dirty="0" smtClean="0"/>
              <a:t>Principal, State and Local Government</a:t>
            </a:r>
          </a:p>
          <a:p>
            <a:r>
              <a:rPr lang="en-US" dirty="0" smtClean="0"/>
              <a:t>Brock.Geyen@CLAconnect.com</a:t>
            </a:r>
          </a:p>
          <a:p>
            <a:r>
              <a:rPr lang="en-US" dirty="0" smtClean="0"/>
              <a:t>715-852-1108</a:t>
            </a:r>
          </a:p>
          <a:p>
            <a:endParaRPr lang="en-US" dirty="0"/>
          </a:p>
          <a:p>
            <a:r>
              <a:rPr lang="en-US" dirty="0" smtClean="0"/>
              <a:t>Jonathan Sherwood, CPA</a:t>
            </a:r>
          </a:p>
          <a:p>
            <a:r>
              <a:rPr lang="en-US" dirty="0" smtClean="0"/>
              <a:t>Manager, State and Local Government</a:t>
            </a:r>
          </a:p>
          <a:p>
            <a:r>
              <a:rPr lang="en-US" dirty="0" smtClean="0"/>
              <a:t>Jonathan.Sherwood@CLAconnect.com</a:t>
            </a:r>
          </a:p>
          <a:p>
            <a:r>
              <a:rPr lang="en-US" dirty="0" smtClean="0"/>
              <a:t>715-377-7604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3938" y="6324600"/>
            <a:ext cx="500062" cy="365125"/>
          </a:xfrm>
        </p:spPr>
        <p:txBody>
          <a:bodyPr/>
          <a:lstStyle/>
          <a:p>
            <a:fld id="{F8E24598-D429-A34B-B4A6-5808099B37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38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057400"/>
            <a:ext cx="6857999" cy="762000"/>
          </a:xfrm>
        </p:spPr>
        <p:txBody>
          <a:bodyPr/>
          <a:lstStyle/>
          <a:p>
            <a:r>
              <a:rPr lang="en-US" dirty="0" smtClean="0"/>
              <a:t>Record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does record retention apply to you?</a:t>
            </a:r>
          </a:p>
          <a:p>
            <a:endParaRPr lang="en-US" dirty="0"/>
          </a:p>
          <a:p>
            <a:r>
              <a:rPr lang="en-US" dirty="0" smtClean="0"/>
              <a:t>Why should you 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the end of this session, you will be able to:</a:t>
            </a:r>
          </a:p>
          <a:p>
            <a:endParaRPr lang="en-US" dirty="0"/>
          </a:p>
          <a:p>
            <a:r>
              <a:rPr lang="en-US" dirty="0" smtClean="0"/>
              <a:t>Understand the record retention requirements of regulatory agencies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 what resources are available to you for guidance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3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Wisconsin Statute § </a:t>
            </a:r>
            <a:r>
              <a:rPr lang="en-US" dirty="0" smtClean="0"/>
              <a:t>16.61</a:t>
            </a:r>
          </a:p>
          <a:p>
            <a:endParaRPr lang="en-US" sz="1100" dirty="0" smtClean="0"/>
          </a:p>
          <a:p>
            <a:r>
              <a:rPr lang="en-US" dirty="0" smtClean="0"/>
              <a:t>Office of Management and Budget (OMB) Circulars</a:t>
            </a:r>
          </a:p>
          <a:p>
            <a:endParaRPr lang="en-US" sz="1100" dirty="0" smtClean="0"/>
          </a:p>
          <a:p>
            <a:r>
              <a:rPr lang="en-US" dirty="0" smtClean="0"/>
              <a:t>State Department Compliance Guides</a:t>
            </a:r>
          </a:p>
          <a:p>
            <a:endParaRPr lang="en-US" sz="1100" dirty="0" smtClean="0"/>
          </a:p>
          <a:p>
            <a:r>
              <a:rPr lang="en-US" dirty="0" smtClean="0"/>
              <a:t>Grant/Contract Agreements</a:t>
            </a:r>
          </a:p>
          <a:p>
            <a:endParaRPr lang="en-US" sz="1100" dirty="0" smtClean="0"/>
          </a:p>
          <a:p>
            <a:r>
              <a:rPr lang="en-US" dirty="0" smtClean="0"/>
              <a:t>Wisconsin Historical Society</a:t>
            </a:r>
          </a:p>
          <a:p>
            <a:endParaRPr lang="en-US" sz="1100" dirty="0" smtClean="0"/>
          </a:p>
          <a:p>
            <a:r>
              <a:rPr lang="en-US" dirty="0" smtClean="0"/>
              <a:t>Internal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71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vs. Physical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Allowable by federal and state guidelines</a:t>
            </a:r>
          </a:p>
          <a:p>
            <a:endParaRPr lang="en-US" dirty="0"/>
          </a:p>
          <a:p>
            <a:r>
              <a:rPr lang="en-US" dirty="0" smtClean="0"/>
              <a:t>Pros</a:t>
            </a:r>
          </a:p>
          <a:p>
            <a:endParaRPr lang="en-US" dirty="0"/>
          </a:p>
          <a:p>
            <a:r>
              <a:rPr lang="en-US" dirty="0" smtClean="0"/>
              <a:t>Cons</a:t>
            </a:r>
          </a:p>
          <a:p>
            <a:endParaRPr lang="en-US" dirty="0"/>
          </a:p>
          <a:p>
            <a:r>
              <a:rPr lang="en-US" dirty="0" smtClean="0"/>
              <a:t>Data security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3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Files Only</a:t>
            </a:r>
          </a:p>
          <a:p>
            <a:endParaRPr lang="en-US" dirty="0" smtClean="0"/>
          </a:p>
          <a:p>
            <a:r>
              <a:rPr lang="en-US" dirty="0" smtClean="0"/>
              <a:t>Financial Materials Only (i.e. invoices)</a:t>
            </a:r>
          </a:p>
          <a:p>
            <a:endParaRPr lang="en-US" dirty="0"/>
          </a:p>
          <a:p>
            <a:r>
              <a:rPr lang="en-US" dirty="0" smtClean="0"/>
              <a:t>Program Materials Only (i.e. case files)</a:t>
            </a:r>
          </a:p>
          <a:p>
            <a:endParaRPr lang="en-US" dirty="0" smtClean="0"/>
          </a:p>
          <a:p>
            <a:r>
              <a:rPr lang="en-US" dirty="0" smtClean="0"/>
              <a:t>Fully Electronic File 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5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Regulatory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C:\Users\FORD3569\Downloads\dreamstime_s_6584583.jpg"/>
          <p:cNvPicPr>
            <a:picLocks noChangeAspect="1" noChangeArrowheads="1"/>
          </p:cNvPicPr>
          <p:nvPr/>
        </p:nvPicPr>
        <p:blipFill>
          <a:blip r:embed="rId3" cstate="print"/>
          <a:srcRect b="3731"/>
          <a:stretch>
            <a:fillRect/>
          </a:stretch>
        </p:blipFill>
        <p:spPr bwMode="auto">
          <a:xfrm>
            <a:off x="762000" y="1143000"/>
            <a:ext cx="7391400" cy="51499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9640" y="1569720"/>
            <a:ext cx="75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AICPA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20007258">
            <a:off x="2126451" y="1676400"/>
            <a:ext cx="65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FASB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35880" y="1447800"/>
            <a:ext cx="85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PCAOB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1819142">
            <a:off x="6824641" y="148437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IAASB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20522919">
            <a:off x="1127602" y="293522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3100108">
            <a:off x="2596896" y="2865120"/>
            <a:ext cx="5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9807264">
            <a:off x="950976" y="5547360"/>
            <a:ext cx="73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STATE</a:t>
            </a:r>
            <a:br>
              <a:rPr lang="en-US" b="1" dirty="0" smtClean="0"/>
            </a:br>
            <a:r>
              <a:rPr lang="en-US" b="1" dirty="0" smtClean="0"/>
              <a:t>REGS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774" y="2657856"/>
            <a:ext cx="62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GAO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9502527">
            <a:off x="5071872" y="290169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IGs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35880" y="4038600"/>
            <a:ext cx="68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ARSC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 rot="19393541">
            <a:off x="6294056" y="354482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ASB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 rot="20583563">
            <a:off x="5909944" y="5410200"/>
            <a:ext cx="64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PEEC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180400" y="5696712"/>
            <a:ext cx="79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FASAB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69264" y="398068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FDIC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237173">
            <a:off x="2700772" y="4199609"/>
            <a:ext cx="74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NCUA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 rot="19948895">
            <a:off x="7162800" y="2508504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NASBA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20128" y="5541264"/>
            <a:ext cx="6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FCM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53712" y="566928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GASB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 rot="3399245">
            <a:off x="1700784" y="468477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HUD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 rot="20437284">
            <a:off x="3921015" y="370636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DHHS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79592" y="257251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IASB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 rot="3288543">
            <a:off x="7519033" y="4044696"/>
            <a:ext cx="59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IFAC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 rot="20548209">
            <a:off x="3395894" y="533704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49168" y="1447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OMB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3670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008"/>
    </mc:Choice>
    <mc:Fallback>
      <p:transition spd="slow" advTm="350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Wisconsin Statute § </a:t>
            </a:r>
            <a:r>
              <a:rPr lang="en-US" dirty="0" smtClean="0"/>
              <a:t>16.61</a:t>
            </a:r>
          </a:p>
          <a:p>
            <a:endParaRPr lang="en-US" dirty="0" smtClean="0"/>
          </a:p>
          <a:p>
            <a:r>
              <a:rPr lang="en-US" dirty="0" smtClean="0"/>
              <a:t>State Single Audit Guides</a:t>
            </a:r>
          </a:p>
          <a:p>
            <a:pPr lvl="1"/>
            <a:r>
              <a:rPr lang="en-US" dirty="0" smtClean="0"/>
              <a:t>DHS Audit Guide</a:t>
            </a:r>
          </a:p>
          <a:p>
            <a:pPr lvl="1"/>
            <a:r>
              <a:rPr lang="en-US" dirty="0" smtClean="0"/>
              <a:t>http://www.doa.state.wi.us/divisions/budget-and-finance/financial-reporting/state-controllers-office/state-single-audit-guidelines</a:t>
            </a:r>
            <a:r>
              <a:rPr lang="en-US" dirty="0"/>
              <a:t> 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18954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72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OMB Record Retention Requirements</a:t>
            </a:r>
          </a:p>
          <a:p>
            <a:pPr lvl="1"/>
            <a:r>
              <a:rPr lang="en-US" dirty="0"/>
              <a:t>https://www.whitehouse.gov/omb/circulars_default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Review </a:t>
            </a:r>
            <a:r>
              <a:rPr lang="en-US" dirty="0"/>
              <a:t>specific grant agreements and compliance supplements </a:t>
            </a:r>
          </a:p>
          <a:p>
            <a:endParaRPr lang="en-US" dirty="0"/>
          </a:p>
          <a:p>
            <a:r>
              <a:rPr lang="en-US" dirty="0" smtClean="0"/>
              <a:t>Typical Retention Period</a:t>
            </a:r>
          </a:p>
          <a:p>
            <a:pPr lvl="1"/>
            <a:r>
              <a:rPr lang="en-US" dirty="0" smtClean="0"/>
              <a:t>3 years following the end of the grant process</a:t>
            </a:r>
          </a:p>
          <a:p>
            <a:pPr lvl="1"/>
            <a:r>
              <a:rPr lang="en-US" dirty="0" smtClean="0"/>
              <a:t>Not an all-inclusive rule of thumb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E24598-D429-A34B-B4A6-5808099B37D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74958"/>
            <a:ext cx="18954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84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-PowerPoint">
  <a:themeElements>
    <a:clrScheme name="CLA">
      <a:dk1>
        <a:srgbClr val="413000"/>
      </a:dk1>
      <a:lt1>
        <a:srgbClr val="FFFFFF"/>
      </a:lt1>
      <a:dk2>
        <a:srgbClr val="003767"/>
      </a:dk2>
      <a:lt2>
        <a:srgbClr val="DAD3CC"/>
      </a:lt2>
      <a:accent1>
        <a:srgbClr val="003767"/>
      </a:accent1>
      <a:accent2>
        <a:srgbClr val="4F3353"/>
      </a:accent2>
      <a:accent3>
        <a:srgbClr val="660003"/>
      </a:accent3>
      <a:accent4>
        <a:srgbClr val="A49400"/>
      </a:accent4>
      <a:accent5>
        <a:srgbClr val="F1E3C5"/>
      </a:accent5>
      <a:accent6>
        <a:srgbClr val="D3A367"/>
      </a:accent6>
      <a:hlink>
        <a:srgbClr val="00519A"/>
      </a:hlink>
      <a:folHlink>
        <a:srgbClr val="0051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DBD4C5"/>
        </a:lt1>
        <a:dk2>
          <a:srgbClr val="FFFFFF"/>
        </a:dk2>
        <a:lt2>
          <a:srgbClr val="323232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098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DBD4C5"/>
        </a:lt1>
        <a:dk2>
          <a:srgbClr val="FFFFFF"/>
        </a:dk2>
        <a:lt2>
          <a:srgbClr val="ED6F1E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098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DBD4C5"/>
        </a:lt1>
        <a:dk2>
          <a:srgbClr val="FFFFFF"/>
        </a:dk2>
        <a:lt2>
          <a:srgbClr val="ED6F1E"/>
        </a:lt2>
        <a:accent1>
          <a:srgbClr val="A78F91"/>
        </a:accent1>
        <a:accent2>
          <a:srgbClr val="B55341"/>
        </a:accent2>
        <a:accent3>
          <a:srgbClr val="EAE6DF"/>
        </a:accent3>
        <a:accent4>
          <a:srgbClr val="000000"/>
        </a:accent4>
        <a:accent5>
          <a:srgbClr val="D0C6C7"/>
        </a:accent5>
        <a:accent6>
          <a:srgbClr val="A44A3A"/>
        </a:accent6>
        <a:hlink>
          <a:srgbClr val="5D87A1"/>
        </a:hlink>
        <a:folHlink>
          <a:srgbClr val="9EA3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CLA-PowerPoint</Template>
  <TotalTime>373</TotalTime>
  <Words>565</Words>
  <Application>Microsoft Office PowerPoint</Application>
  <PresentationFormat>On-screen Show (4:3)</PresentationFormat>
  <Paragraphs>162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CLA-PowerPoint</vt:lpstr>
      <vt:lpstr>Wisconsin Human Services Financial Management Association: Record Retention </vt:lpstr>
      <vt:lpstr>Record Retention</vt:lpstr>
      <vt:lpstr>Objectives</vt:lpstr>
      <vt:lpstr>Regulatory Requirements</vt:lpstr>
      <vt:lpstr>Electronic vs. Physical Retention</vt:lpstr>
      <vt:lpstr>Example Systems</vt:lpstr>
      <vt:lpstr>Challenging Regulatory Environment</vt:lpstr>
      <vt:lpstr>State Compliance</vt:lpstr>
      <vt:lpstr>Federal Compliance</vt:lpstr>
      <vt:lpstr>Grant/Contract Compliance</vt:lpstr>
      <vt:lpstr>Comprehensive Resource</vt:lpstr>
      <vt:lpstr>Record Retention Schedule  </vt:lpstr>
      <vt:lpstr>WCA Retention Schedule Legend</vt:lpstr>
      <vt:lpstr>Required Action</vt:lpstr>
      <vt:lpstr>Questions?</vt:lpstr>
      <vt:lpstr>Slide 16</vt:lpstr>
    </vt:vector>
  </TitlesOfParts>
  <Company>CliftonLarsonAllen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Sherwood</dc:creator>
  <cp:lastModifiedBy>chouinard</cp:lastModifiedBy>
  <cp:revision>26</cp:revision>
  <dcterms:created xsi:type="dcterms:W3CDTF">2015-04-09T01:02:01Z</dcterms:created>
  <dcterms:modified xsi:type="dcterms:W3CDTF">2015-05-22T19:51:01Z</dcterms:modified>
</cp:coreProperties>
</file>