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2" r:id="rId4"/>
    <p:sldId id="258" r:id="rId5"/>
    <p:sldId id="259" r:id="rId6"/>
    <p:sldId id="267" r:id="rId7"/>
    <p:sldId id="268" r:id="rId8"/>
    <p:sldId id="266" r:id="rId9"/>
    <p:sldId id="269" r:id="rId10"/>
    <p:sldId id="263" r:id="rId11"/>
    <p:sldId id="260" r:id="rId12"/>
    <p:sldId id="261" r:id="rId13"/>
    <p:sldId id="270" r:id="rId14"/>
    <p:sldId id="271" r:id="rId15"/>
    <p:sldId id="272" r:id="rId16"/>
    <p:sldId id="273" r:id="rId17"/>
    <p:sldId id="274" r:id="rId18"/>
    <p:sldId id="275" r:id="rId19"/>
    <p:sldId id="282" r:id="rId20"/>
    <p:sldId id="281" r:id="rId21"/>
    <p:sldId id="280" r:id="rId22"/>
    <p:sldId id="279" r:id="rId23"/>
    <p:sldId id="278" r:id="rId24"/>
    <p:sldId id="277" r:id="rId25"/>
    <p:sldId id="285" r:id="rId26"/>
    <p:sldId id="284" r:id="rId27"/>
    <p:sldId id="283" r:id="rId28"/>
    <p:sldId id="288" r:id="rId29"/>
    <p:sldId id="287" r:id="rId30"/>
    <p:sldId id="286" r:id="rId31"/>
    <p:sldId id="276" r:id="rId32"/>
  </p:sldIdLst>
  <p:sldSz cx="9144000" cy="6858000" type="screen4x3"/>
  <p:notesSz cx="7010400" cy="92964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Young, Barbara E" initials="DBE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6A"/>
    <a:srgbClr val="5E9190"/>
    <a:srgbClr val="384C5A"/>
    <a:srgbClr val="0E2A52"/>
    <a:srgbClr val="E7FFFF"/>
    <a:srgbClr val="D6E0E0"/>
    <a:srgbClr val="98B3B3"/>
    <a:srgbClr val="7B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7" autoAdjust="0"/>
  </p:normalViewPr>
  <p:slideViewPr>
    <p:cSldViewPr>
      <p:cViewPr>
        <p:scale>
          <a:sx n="58" d="100"/>
          <a:sy n="58" d="100"/>
        </p:scale>
        <p:origin x="-1022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80F886-5C46-438D-B24C-E17B9EC8F9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77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5" y="4415057"/>
            <a:ext cx="5607691" cy="418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74D154-FF1B-4993-8C32-50D5A3DF6B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05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3C38F4-F088-44D6-AF1D-C0CC23C1987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Welcome to the Purchase of Services Contract Guide Presentation.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C0A710-BE52-4B3B-94E5-0D049EFF693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C0A710-BE52-4B3B-94E5-0D049EFF693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0682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8B3B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E2A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E2A5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10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5" y="1666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384C5A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85800" y="990600"/>
            <a:ext cx="78232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rgbClr val="0E2A5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00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Wisconsin Department of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9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797A1-8342-4268-88BD-F42E7AC58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1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10CE-6AEA-41B2-B932-9BC44AFEA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5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FCB9D-DD1C-47F8-8B44-3615D4F7EC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1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A3F6-306D-4E73-99C6-5C053662C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38200" y="3124200"/>
            <a:ext cx="3770313" cy="2962275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764087" y="3124200"/>
            <a:ext cx="3770313" cy="2962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4762500" y="2408238"/>
            <a:ext cx="37719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838200" y="2408238"/>
            <a:ext cx="37719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762000"/>
            <a:ext cx="6934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8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45E3-55CD-4AC2-89E7-15CB485EB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F4FCE-160A-4A3C-B42E-05C21345F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6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rgbClr val="98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98B3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0E2A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0E2A5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69342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29550" y="6172200"/>
            <a:ext cx="12954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248400"/>
            <a:ext cx="6172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7BA9A9"/>
                </a:solidFill>
              </a:defRPr>
            </a:lvl1pPr>
          </a:lstStyle>
          <a:p>
            <a:pPr>
              <a:defRPr/>
            </a:pPr>
            <a:r>
              <a:rPr lang="en-US" dirty="0"/>
              <a:t>Protecting and promoting the health and safety of the people of Wisconsin 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D596E2-332E-4181-B2B3-D2E797517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0" u="none">
          <a:solidFill>
            <a:srgbClr val="384C5A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84C5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1234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1234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1234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1234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1234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Purchase of Services Contract Guide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470400" cy="18224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Julie Anstett and </a:t>
            </a:r>
          </a:p>
          <a:p>
            <a:pPr eaLnBrk="1" hangingPunct="1"/>
            <a:r>
              <a:rPr lang="en-US" dirty="0" smtClean="0">
                <a:latin typeface="+mj-lt"/>
              </a:rPr>
              <a:t>Lucinda Champion</a:t>
            </a:r>
          </a:p>
          <a:p>
            <a:pPr eaLnBrk="1" hangingPunct="1"/>
            <a:r>
              <a:rPr lang="en-US" dirty="0" smtClean="0">
                <a:latin typeface="+mj-lt"/>
              </a:rPr>
              <a:t>Friday, May 6,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400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Wisconsin Department of Health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 Background Checks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19600"/>
          </a:xfrm>
        </p:spPr>
        <p:txBody>
          <a:bodyPr/>
          <a:lstStyle/>
          <a:p>
            <a:r>
              <a:rPr lang="en-US" dirty="0" smtClean="0"/>
              <a:t>Wisconsin Act 27 included provisions requiring background and criminal history checks of personnel who are responsible for care, safety and security o</a:t>
            </a:r>
            <a:r>
              <a:rPr lang="en-US" sz="2800" dirty="0" smtClean="0"/>
              <a:t>f children and adults.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Compliance and Affirmative Action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and Affirmative Action Plans are required per Federal and State laws.  The complete Civil Rights Compliance (CRC) and Affirmative Action (AA) Plans are available online.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Funds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on program requirements</a:t>
            </a:r>
          </a:p>
          <a:p>
            <a:r>
              <a:rPr lang="en-US" dirty="0" smtClean="0"/>
              <a:t>Two options</a:t>
            </a:r>
          </a:p>
          <a:p>
            <a:pPr lvl="1"/>
            <a:r>
              <a:rPr lang="en-US" dirty="0" smtClean="0"/>
              <a:t>Purchaser/Grantor provided services</a:t>
            </a:r>
          </a:p>
          <a:p>
            <a:pPr lvl="1"/>
            <a:r>
              <a:rPr lang="en-US" dirty="0" smtClean="0"/>
              <a:t>Provider/Grantee provided services</a:t>
            </a:r>
            <a:endParaRPr lang="en-US" dirty="0"/>
          </a:p>
          <a:p>
            <a:r>
              <a:rPr lang="en-US" dirty="0" smtClean="0"/>
              <a:t>Purchaser can decide who will handle the funds.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Rights and Grievances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Wisconsin </a:t>
            </a:r>
            <a:r>
              <a:rPr lang="en-US" dirty="0"/>
              <a:t>Statutes §51.61 and Administrative Code DHS </a:t>
            </a:r>
            <a:r>
              <a:rPr lang="en-US" dirty="0" smtClean="0"/>
              <a:t>94, Patient Rights, define rights and grievance procedures for clients.</a:t>
            </a:r>
          </a:p>
          <a:p>
            <a:r>
              <a:rPr lang="en-US" dirty="0" smtClean="0"/>
              <a:t>This section ensures that compliance is met for the clients.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of the Parties’ Obligations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that may be included in this section are but not limited to:</a:t>
            </a:r>
          </a:p>
          <a:p>
            <a:pPr lvl="1"/>
            <a:r>
              <a:rPr lang="en-US" dirty="0" smtClean="0"/>
              <a:t>Warranty</a:t>
            </a:r>
          </a:p>
          <a:p>
            <a:pPr lvl="1"/>
            <a:r>
              <a:rPr lang="en-US" dirty="0" smtClean="0"/>
              <a:t>Breach of Contract</a:t>
            </a:r>
          </a:p>
          <a:p>
            <a:pPr lvl="1"/>
            <a:r>
              <a:rPr lang="en-US" dirty="0" smtClean="0"/>
              <a:t>Damages</a:t>
            </a:r>
          </a:p>
          <a:p>
            <a:pPr lvl="1"/>
            <a:r>
              <a:rPr lang="en-US" dirty="0" smtClean="0"/>
              <a:t>Enforceability</a:t>
            </a:r>
          </a:p>
          <a:p>
            <a:pPr lvl="1"/>
            <a:r>
              <a:rPr lang="en-US" dirty="0" smtClean="0"/>
              <a:t>Timing/schedule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ensures that the Provider/Grantee agrees to protect the identity and privacy of clients.</a:t>
            </a:r>
          </a:p>
          <a:p>
            <a:r>
              <a:rPr lang="en-US" dirty="0" smtClean="0"/>
              <a:t>Avoid disclosing any information that could cause potential harm to third parties.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Provider/Grantee agrees to enforce risk measures to avoid circumstances that professional judgment or actions regarding a primary interest will be unduly influenced by a secondary interest.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Debarment and Suspension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Grants Management Common Rule located in HHS Codification – 45CFR92.35, prohibits making sub-awards to debarred and suspended parties.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or Federal </a:t>
            </a:r>
            <a:r>
              <a:rPr lang="en-US" dirty="0"/>
              <a:t>eligibility </a:t>
            </a:r>
            <a:r>
              <a:rPr lang="en-US" dirty="0" smtClean="0"/>
              <a:t>is mandated </a:t>
            </a:r>
            <a:r>
              <a:rPr lang="en-US" dirty="0"/>
              <a:t>by </a:t>
            </a:r>
            <a:r>
              <a:rPr lang="en-US" dirty="0" smtClean="0"/>
              <a:t>program area.</a:t>
            </a:r>
          </a:p>
          <a:p>
            <a:r>
              <a:rPr lang="en-US" dirty="0" smtClean="0"/>
              <a:t>Identify who is responsible Provider/Grantee or Purchaser/Grantor.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HIPPA - Health Insurance Portability and Accountability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used when the Provider/Grantee is using protected health information to provide relevant administrative services.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7BA9A9"/>
                </a:solidFill>
              </a:rPr>
              <a:t>Protecting and promoting the health and safety of the people of Wisconsin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1E3371-8BF8-4C4E-A939-92A06188CEE7}" type="slidenum">
              <a:rPr lang="en-US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Wis</a:t>
            </a:r>
            <a:r>
              <a:rPr lang="en-US" sz="2400" dirty="0"/>
              <a:t>. Stat. §46.036 requires counties to use contracts under certain circumstances and specifies requirements for the business relationship between Purchaser/Grantors and Provider/Grantees. This document is a guide for meeting the requirements of the statute</a:t>
            </a:r>
            <a:r>
              <a:rPr lang="en-US" sz="2400" dirty="0" smtClean="0"/>
              <a:t>.</a:t>
            </a:r>
          </a:p>
        </p:txBody>
      </p:sp>
      <p:sp>
        <p:nvSpPr>
          <p:cNvPr id="51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Purchase of Services Contract Guide?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Indemnity and Insurance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 Counsel, Risk Managers and Insurer can determine the types and levels of coverage that should be required.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2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Contractor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Provider/Grantee is not controlled by the Purchaser/Grantor.</a:t>
            </a:r>
          </a:p>
          <a:p>
            <a:r>
              <a:rPr lang="en-US" dirty="0" smtClean="0"/>
              <a:t>The Provider/Grantee is not to be considered an employee, agent or volunteer.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License, Certification and Staffing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or </a:t>
            </a:r>
            <a:r>
              <a:rPr lang="en-US" dirty="0" smtClean="0"/>
              <a:t>Federally </a:t>
            </a:r>
            <a:r>
              <a:rPr lang="en-US" dirty="0"/>
              <a:t>mandated by </a:t>
            </a:r>
            <a:r>
              <a:rPr lang="en-US" dirty="0" smtClean="0"/>
              <a:t>program.</a:t>
            </a:r>
          </a:p>
          <a:p>
            <a:r>
              <a:rPr lang="en-US" dirty="0" smtClean="0"/>
              <a:t>Licensing and certifications required should be identified.</a:t>
            </a:r>
          </a:p>
          <a:p>
            <a:r>
              <a:rPr lang="en-US" dirty="0" smtClean="0"/>
              <a:t>Information on how to acquire and maintain.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Liquidated Damages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Compensation to the Purchaser/Grantor for losses incurred if the Provider/Grantee doesn’t fulfill the terms of the contract.</a:t>
            </a:r>
          </a:p>
          <a:p>
            <a:r>
              <a:rPr lang="en-US" dirty="0" smtClean="0"/>
              <a:t>Corporation Counsel can </a:t>
            </a:r>
            <a:r>
              <a:rPr lang="en-US" dirty="0"/>
              <a:t>determine the types and levels </a:t>
            </a:r>
            <a:r>
              <a:rPr lang="en-US" dirty="0" smtClean="0"/>
              <a:t>required.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Matching, Level of Effort and Earmarking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may have matching, level of effort or earmarking requirements.</a:t>
            </a:r>
          </a:p>
          <a:p>
            <a:r>
              <a:rPr lang="en-US" dirty="0" smtClean="0"/>
              <a:t>Include specified requirements in this section.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 and Allowable Costs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Purchaser/Grantor should have policies and procedures to determine reasonable rates and allowances.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7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of records supporting the financial and performance of the services performed.</a:t>
            </a:r>
          </a:p>
          <a:p>
            <a:r>
              <a:rPr lang="en-US" dirty="0" smtClean="0"/>
              <a:t>Retain records for entire required period.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should contain specific guidelines per program requirements and methods of filing reports.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or Termination of Contract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section should contain information about any revisions or termination of the contract.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Failure to submit an audit</a:t>
            </a:r>
          </a:p>
          <a:p>
            <a:pPr lvl="1"/>
            <a:r>
              <a:rPr lang="en-US" dirty="0" smtClean="0"/>
              <a:t>Lack of performance or the quality of performance</a:t>
            </a:r>
          </a:p>
          <a:p>
            <a:pPr lvl="1"/>
            <a:r>
              <a:rPr lang="en-US" dirty="0" smtClean="0"/>
              <a:t>Ineligible to receive </a:t>
            </a:r>
            <a:r>
              <a:rPr lang="en-US" smtClean="0"/>
              <a:t>Federal funds</a:t>
            </a:r>
            <a:endParaRPr lang="en-US" dirty="0" smtClean="0"/>
          </a:p>
          <a:p>
            <a:pPr lvl="1"/>
            <a:r>
              <a:rPr lang="en-US" dirty="0" smtClean="0"/>
              <a:t>Funding was reduced or eliminated for the program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to be provided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Scope of Work (SOW) to be performed and the expectations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7BA9A9"/>
                </a:solidFill>
              </a:rPr>
              <a:t>Protecting and promoting the health and safety of the people of Wisconsin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1E3371-8BF8-4C4E-A939-92A06188CEE7}" type="slidenum">
              <a:rPr lang="en-US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j-lt"/>
              </a:rPr>
              <a:t>Contains sections of a contract that should be considered when purchasing services.</a:t>
            </a:r>
          </a:p>
          <a:p>
            <a:pPr lvl="1"/>
            <a:r>
              <a:rPr lang="en-US" dirty="0" smtClean="0">
                <a:latin typeface="+mj-lt"/>
              </a:rPr>
              <a:t>Not all sections are required </a:t>
            </a:r>
          </a:p>
          <a:p>
            <a:pPr eaLnBrk="1" hangingPunct="1"/>
            <a:r>
              <a:rPr lang="en-US" dirty="0" smtClean="0">
                <a:latin typeface="+mj-lt"/>
              </a:rPr>
              <a:t>Always consult with legal counsel when developing a contract. </a:t>
            </a:r>
          </a:p>
          <a:p>
            <a:pPr eaLnBrk="1" hangingPunct="1"/>
            <a:r>
              <a:rPr lang="en-US" dirty="0" smtClean="0">
                <a:latin typeface="+mj-lt"/>
              </a:rPr>
              <a:t>Contracts for Purchases/Grants less than $10,000 in a calendar year may be waived by the Department.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</p:txBody>
      </p:sp>
      <p:sp>
        <p:nvSpPr>
          <p:cNvPr id="51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Purchase of Services Contract Guide?</a:t>
            </a:r>
          </a:p>
        </p:txBody>
      </p:sp>
    </p:spTree>
    <p:extLst>
      <p:ext uri="{BB962C8B-B14F-4D97-AF65-F5344CB8AC3E}">
        <p14:creationId xmlns:p14="http://schemas.microsoft.com/office/powerpoint/2010/main" val="25132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Provisions for High Risk Contract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if contract is high risk.</a:t>
            </a:r>
          </a:p>
          <a:p>
            <a:r>
              <a:rPr lang="en-US" dirty="0" smtClean="0"/>
              <a:t>If it is determined to be high risk, outline the requirements and conditions or restrictions in this section.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5 minutes and read the sample purchase of service scenario.</a:t>
            </a:r>
          </a:p>
          <a:p>
            <a:r>
              <a:rPr lang="en-US" dirty="0" smtClean="0"/>
              <a:t>Identify the Section the statement refers to.</a:t>
            </a:r>
          </a:p>
          <a:p>
            <a:r>
              <a:rPr lang="en-US" dirty="0" smtClean="0"/>
              <a:t>Identify whether or not the section applies to a contract.</a:t>
            </a:r>
          </a:p>
          <a:p>
            <a:r>
              <a:rPr lang="en-US" dirty="0" smtClean="0"/>
              <a:t>Determine the type of agreement to be used.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Summary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Page of the Sample Contract Template</a:t>
            </a:r>
          </a:p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Purchaser/Grantor and Provider/Grantee Information</a:t>
            </a:r>
          </a:p>
          <a:p>
            <a:pPr lvl="1"/>
            <a:r>
              <a:rPr lang="en-US" dirty="0"/>
              <a:t>Purchaser/Grantor and Provider/Grantee </a:t>
            </a:r>
            <a:r>
              <a:rPr lang="en-US" dirty="0" smtClean="0"/>
              <a:t>Signatures</a:t>
            </a:r>
          </a:p>
          <a:p>
            <a:pPr lvl="1"/>
            <a:r>
              <a:rPr lang="en-US" dirty="0" smtClean="0"/>
              <a:t>Contract Information and Source of Funding</a:t>
            </a:r>
          </a:p>
          <a:p>
            <a:pPr lvl="1"/>
            <a:r>
              <a:rPr lang="en-US" dirty="0" smtClean="0"/>
              <a:t>Summary of Contract Provisions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4319587" cy="406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Purchaser/Grantor and Provider/Grantee Information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Contract Provisions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 overview of the Contract and Services</a:t>
            </a:r>
          </a:p>
          <a:p>
            <a:r>
              <a:rPr lang="en-US" dirty="0" smtClean="0"/>
              <a:t>Organizing Aid</a:t>
            </a:r>
          </a:p>
          <a:p>
            <a:r>
              <a:rPr lang="en-US" dirty="0" smtClean="0"/>
              <a:t>Table of Contents</a:t>
            </a:r>
          </a:p>
          <a:p>
            <a:r>
              <a:rPr lang="en-US" dirty="0" smtClean="0"/>
              <a:t>List of Exhibits or Items Attached to Contract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Information and Funding Source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04" y="2438400"/>
            <a:ext cx="75342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1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Purchaser/Grantor and Provider/Grantee </a:t>
            </a:r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362200"/>
            <a:ext cx="821063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86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Wis. Stat. §46.036 </a:t>
            </a:r>
            <a:r>
              <a:rPr lang="en-US" dirty="0" smtClean="0"/>
              <a:t>requires a Provider/Grantee to have an audit when granted $25,000 or more.</a:t>
            </a:r>
          </a:p>
          <a:p>
            <a:r>
              <a:rPr lang="en-US" dirty="0" smtClean="0"/>
              <a:t>Federal Uniform Guidance requires an audit when expenditures are $750,000 or more of total federal funds.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Protecting and promoting the health and safety of the people of Wisconsin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797A1-8342-4268-88BD-F42E7AC58EB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2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ubject of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016 County WHSFMA Conference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County WHSFMA Conference</Template>
  <TotalTime>321</TotalTime>
  <Words>1231</Words>
  <Application>Microsoft Office PowerPoint</Application>
  <PresentationFormat>On-screen Show (4:3)</PresentationFormat>
  <Paragraphs>164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2016 County WHSFMA Conference</vt:lpstr>
      <vt:lpstr>Purchase of Services Contract Guide</vt:lpstr>
      <vt:lpstr>What is the Purchase of Services Contract Guide?</vt:lpstr>
      <vt:lpstr>What is the Purchase of Services Contract Guide?</vt:lpstr>
      <vt:lpstr>Contract Summary </vt:lpstr>
      <vt:lpstr>Purchaser/Grantor and Provider/Grantee Information</vt:lpstr>
      <vt:lpstr>Summary of Contract Provisions</vt:lpstr>
      <vt:lpstr>Contract Information and Funding Source</vt:lpstr>
      <vt:lpstr>Purchaser/Grantor and Provider/Grantee Signatures</vt:lpstr>
      <vt:lpstr>Audit</vt:lpstr>
      <vt:lpstr>Caregiver Background Checks </vt:lpstr>
      <vt:lpstr>Civil Rights Compliance and Affirmative Action </vt:lpstr>
      <vt:lpstr>Client Funds </vt:lpstr>
      <vt:lpstr>Clients Rights and Grievances </vt:lpstr>
      <vt:lpstr>Conditions of the Parties’ Obligations</vt:lpstr>
      <vt:lpstr>Confidentiality </vt:lpstr>
      <vt:lpstr>Conflict of Interest</vt:lpstr>
      <vt:lpstr>Debarment and Suspension</vt:lpstr>
      <vt:lpstr>Eligibility</vt:lpstr>
      <vt:lpstr>HIPPA - Health Insurance Portability and Accountability</vt:lpstr>
      <vt:lpstr>Indemnity and Insurance</vt:lpstr>
      <vt:lpstr>Independent Contractor</vt:lpstr>
      <vt:lpstr>License, Certification and Staffing</vt:lpstr>
      <vt:lpstr>Liquidated Damages</vt:lpstr>
      <vt:lpstr>Matching, Level of Effort and Earmarking</vt:lpstr>
      <vt:lpstr>Payments and Allowable Costs</vt:lpstr>
      <vt:lpstr>Records</vt:lpstr>
      <vt:lpstr>Reporting</vt:lpstr>
      <vt:lpstr>Revision or Termination of Contract</vt:lpstr>
      <vt:lpstr>Services to be provided</vt:lpstr>
      <vt:lpstr>Special Provisions for High Risk Contract</vt:lpstr>
      <vt:lpstr>Sample Scenario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Purchase of Services Contract Guide</dc:title>
  <dc:creator>Champion, Lucinda K</dc:creator>
  <dc:description>Kelly Unger</dc:description>
  <cp:lastModifiedBy>Champion, Lucinda K</cp:lastModifiedBy>
  <cp:revision>21</cp:revision>
  <cp:lastPrinted>2016-04-29T15:22:58Z</cp:lastPrinted>
  <dcterms:created xsi:type="dcterms:W3CDTF">2016-05-02T11:39:44Z</dcterms:created>
  <dcterms:modified xsi:type="dcterms:W3CDTF">2016-05-05T21:25:44Z</dcterms:modified>
</cp:coreProperties>
</file>