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94" r:id="rId2"/>
    <p:sldId id="261" r:id="rId3"/>
    <p:sldId id="284" r:id="rId4"/>
    <p:sldId id="313" r:id="rId5"/>
    <p:sldId id="309" r:id="rId6"/>
    <p:sldId id="321" r:id="rId7"/>
    <p:sldId id="266" r:id="rId8"/>
    <p:sldId id="320" r:id="rId9"/>
    <p:sldId id="286" r:id="rId10"/>
    <p:sldId id="303" r:id="rId11"/>
    <p:sldId id="287" r:id="rId12"/>
    <p:sldId id="288" r:id="rId13"/>
    <p:sldId id="304" r:id="rId14"/>
    <p:sldId id="305" r:id="rId15"/>
    <p:sldId id="306" r:id="rId16"/>
    <p:sldId id="308" r:id="rId17"/>
    <p:sldId id="318" r:id="rId18"/>
    <p:sldId id="307" r:id="rId19"/>
    <p:sldId id="289" r:id="rId20"/>
    <p:sldId id="317" r:id="rId21"/>
    <p:sldId id="290" r:id="rId22"/>
    <p:sldId id="291" r:id="rId23"/>
    <p:sldId id="292" r:id="rId24"/>
    <p:sldId id="310" r:id="rId25"/>
    <p:sldId id="316" r:id="rId26"/>
    <p:sldId id="315" r:id="rId27"/>
    <p:sldId id="268" r:id="rId28"/>
    <p:sldId id="280" r:id="rId29"/>
    <p:sldId id="276" r:id="rId30"/>
    <p:sldId id="281" r:id="rId31"/>
    <p:sldId id="263" r:id="rId32"/>
    <p:sldId id="267" r:id="rId33"/>
    <p:sldId id="278" r:id="rId34"/>
    <p:sldId id="312" r:id="rId35"/>
    <p:sldId id="295" r:id="rId36"/>
    <p:sldId id="296" r:id="rId37"/>
    <p:sldId id="297" r:id="rId38"/>
    <p:sldId id="298" r:id="rId39"/>
    <p:sldId id="275" r:id="rId40"/>
    <p:sldId id="274" r:id="rId41"/>
    <p:sldId id="299" r:id="rId42"/>
    <p:sldId id="300" r:id="rId43"/>
    <p:sldId id="311" r:id="rId44"/>
    <p:sldId id="319" r:id="rId45"/>
    <p:sldId id="314" r:id="rId46"/>
    <p:sldId id="301" r:id="rId47"/>
    <p:sldId id="302" r:id="rId48"/>
    <p:sldId id="282" r:id="rId49"/>
    <p:sldId id="279" r:id="rId50"/>
  </p:sldIdLst>
  <p:sldSz cx="10058400" cy="7315200"/>
  <p:notesSz cx="7010400" cy="9296400"/>
  <p:defaultTextStyle>
    <a:defPPr>
      <a:defRPr lang="en-US"/>
    </a:defPPr>
    <a:lvl1pPr algn="l" defTabSz="496314" rtl="0" fontAlgn="base">
      <a:spcBef>
        <a:spcPct val="0"/>
      </a:spcBef>
      <a:spcAft>
        <a:spcPct val="0"/>
      </a:spcAft>
      <a:defRPr kern="1200">
        <a:solidFill>
          <a:schemeClr val="tx1"/>
        </a:solidFill>
        <a:latin typeface="Arial" charset="0"/>
        <a:ea typeface="ＭＳ Ｐゴシック" charset="-128"/>
        <a:cs typeface="+mn-cs"/>
      </a:defRPr>
    </a:lvl1pPr>
    <a:lvl2pPr marL="496314" algn="l" defTabSz="496314" rtl="0" fontAlgn="base">
      <a:spcBef>
        <a:spcPct val="0"/>
      </a:spcBef>
      <a:spcAft>
        <a:spcPct val="0"/>
      </a:spcAft>
      <a:defRPr kern="1200">
        <a:solidFill>
          <a:schemeClr val="tx1"/>
        </a:solidFill>
        <a:latin typeface="Arial" charset="0"/>
        <a:ea typeface="ＭＳ Ｐゴシック" charset="-128"/>
        <a:cs typeface="+mn-cs"/>
      </a:defRPr>
    </a:lvl2pPr>
    <a:lvl3pPr marL="992629" algn="l" defTabSz="496314" rtl="0" fontAlgn="base">
      <a:spcBef>
        <a:spcPct val="0"/>
      </a:spcBef>
      <a:spcAft>
        <a:spcPct val="0"/>
      </a:spcAft>
      <a:defRPr kern="1200">
        <a:solidFill>
          <a:schemeClr val="tx1"/>
        </a:solidFill>
        <a:latin typeface="Arial" charset="0"/>
        <a:ea typeface="ＭＳ Ｐゴシック" charset="-128"/>
        <a:cs typeface="+mn-cs"/>
      </a:defRPr>
    </a:lvl3pPr>
    <a:lvl4pPr marL="1488943" algn="l" defTabSz="496314" rtl="0" fontAlgn="base">
      <a:spcBef>
        <a:spcPct val="0"/>
      </a:spcBef>
      <a:spcAft>
        <a:spcPct val="0"/>
      </a:spcAft>
      <a:defRPr kern="1200">
        <a:solidFill>
          <a:schemeClr val="tx1"/>
        </a:solidFill>
        <a:latin typeface="Arial" charset="0"/>
        <a:ea typeface="ＭＳ Ｐゴシック" charset="-128"/>
        <a:cs typeface="+mn-cs"/>
      </a:defRPr>
    </a:lvl4pPr>
    <a:lvl5pPr marL="1985257" algn="l" defTabSz="496314" rtl="0" fontAlgn="base">
      <a:spcBef>
        <a:spcPct val="0"/>
      </a:spcBef>
      <a:spcAft>
        <a:spcPct val="0"/>
      </a:spcAft>
      <a:defRPr kern="1200">
        <a:solidFill>
          <a:schemeClr val="tx1"/>
        </a:solidFill>
        <a:latin typeface="Arial" charset="0"/>
        <a:ea typeface="ＭＳ Ｐゴシック" charset="-128"/>
        <a:cs typeface="+mn-cs"/>
      </a:defRPr>
    </a:lvl5pPr>
    <a:lvl6pPr marL="2481571" algn="l" defTabSz="992629" rtl="0" eaLnBrk="1" latinLnBrk="0" hangingPunct="1">
      <a:defRPr kern="1200">
        <a:solidFill>
          <a:schemeClr val="tx1"/>
        </a:solidFill>
        <a:latin typeface="Arial" charset="0"/>
        <a:ea typeface="ＭＳ Ｐゴシック" charset="-128"/>
        <a:cs typeface="+mn-cs"/>
      </a:defRPr>
    </a:lvl6pPr>
    <a:lvl7pPr marL="2977886" algn="l" defTabSz="992629" rtl="0" eaLnBrk="1" latinLnBrk="0" hangingPunct="1">
      <a:defRPr kern="1200">
        <a:solidFill>
          <a:schemeClr val="tx1"/>
        </a:solidFill>
        <a:latin typeface="Arial" charset="0"/>
        <a:ea typeface="ＭＳ Ｐゴシック" charset="-128"/>
        <a:cs typeface="+mn-cs"/>
      </a:defRPr>
    </a:lvl7pPr>
    <a:lvl8pPr marL="3474199" algn="l" defTabSz="992629" rtl="0" eaLnBrk="1" latinLnBrk="0" hangingPunct="1">
      <a:defRPr kern="1200">
        <a:solidFill>
          <a:schemeClr val="tx1"/>
        </a:solidFill>
        <a:latin typeface="Arial" charset="0"/>
        <a:ea typeface="ＭＳ Ｐゴシック" charset="-128"/>
        <a:cs typeface="+mn-cs"/>
      </a:defRPr>
    </a:lvl8pPr>
    <a:lvl9pPr marL="3970513" algn="l" defTabSz="992629"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305"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FF9801"/>
    <a:srgbClr val="000000"/>
    <a:srgbClr val="FFB13F"/>
    <a:srgbClr val="E42236"/>
    <a:srgbClr val="E34013"/>
    <a:srgbClr val="D25A00"/>
    <a:srgbClr val="3554A7"/>
    <a:srgbClr val="1D2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08" y="78"/>
      </p:cViewPr>
      <p:guideLst>
        <p:guide orient="horz" pos="2305"/>
        <p:guide pos="3168"/>
      </p:guideLst>
    </p:cSldViewPr>
  </p:slideViewPr>
  <p:notesTextViewPr>
    <p:cViewPr>
      <p:scale>
        <a:sx n="100" d="100"/>
        <a:sy n="100" d="100"/>
      </p:scale>
      <p:origin x="0" y="0"/>
    </p:cViewPr>
  </p:notesTextViewPr>
  <p:notesViewPr>
    <p:cSldViewPr snapToGrid="0" snapToObjects="1">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64A407F-E8B4-40C5-A4F7-77A509CD2D0A}" type="slidenum">
              <a:rPr lang="en-US" smtClean="0"/>
              <a:t>‹#›</a:t>
            </a:fld>
            <a:endParaRPr lang="en-US"/>
          </a:p>
        </p:txBody>
      </p:sp>
    </p:spTree>
    <p:extLst>
      <p:ext uri="{BB962C8B-B14F-4D97-AF65-F5344CB8AC3E}">
        <p14:creationId xmlns:p14="http://schemas.microsoft.com/office/powerpoint/2010/main" val="60471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3567966-3E9B-4731-9770-400565313C89}" type="datetimeFigureOut">
              <a:rPr lang="en-US" smtClean="0"/>
              <a:t>6/13/2017</a:t>
            </a:fld>
            <a:endParaRPr lang="en-US"/>
          </a:p>
        </p:txBody>
      </p:sp>
      <p:sp>
        <p:nvSpPr>
          <p:cNvPr id="4" name="Slide Image Placeholder 3"/>
          <p:cNvSpPr>
            <a:spLocks noGrp="1" noRot="1" noChangeAspect="1"/>
          </p:cNvSpPr>
          <p:nvPr>
            <p:ph type="sldImg" idx="2"/>
          </p:nvPr>
        </p:nvSpPr>
        <p:spPr>
          <a:xfrm>
            <a:off x="1109663" y="696913"/>
            <a:ext cx="47910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7FB1217-DA01-4450-9B5B-FEC40DFBF937}" type="slidenum">
              <a:rPr lang="en-US" smtClean="0"/>
              <a:t>‹#›</a:t>
            </a:fld>
            <a:endParaRPr lang="en-US"/>
          </a:p>
        </p:txBody>
      </p:sp>
    </p:spTree>
    <p:extLst>
      <p:ext uri="{BB962C8B-B14F-4D97-AF65-F5344CB8AC3E}">
        <p14:creationId xmlns:p14="http://schemas.microsoft.com/office/powerpoint/2010/main" val="2939488082"/>
      </p:ext>
    </p:extLst>
  </p:cSld>
  <p:clrMap bg1="lt1" tx1="dk1" bg2="lt2" tx2="dk2" accent1="accent1" accent2="accent2" accent3="accent3" accent4="accent4" accent5="accent5" accent6="accent6" hlink="hlink" folHlink="folHlink"/>
  <p:notesStyle>
    <a:lvl1pPr marL="0" algn="l" defTabSz="992629" rtl="0" eaLnBrk="1" latinLnBrk="0" hangingPunct="1">
      <a:defRPr sz="1303" kern="1200">
        <a:solidFill>
          <a:schemeClr val="tx1"/>
        </a:solidFill>
        <a:latin typeface="+mn-lt"/>
        <a:ea typeface="+mn-ea"/>
        <a:cs typeface="+mn-cs"/>
      </a:defRPr>
    </a:lvl1pPr>
    <a:lvl2pPr marL="496314" algn="l" defTabSz="992629" rtl="0" eaLnBrk="1" latinLnBrk="0" hangingPunct="1">
      <a:defRPr sz="1303" kern="1200">
        <a:solidFill>
          <a:schemeClr val="tx1"/>
        </a:solidFill>
        <a:latin typeface="+mn-lt"/>
        <a:ea typeface="+mn-ea"/>
        <a:cs typeface="+mn-cs"/>
      </a:defRPr>
    </a:lvl2pPr>
    <a:lvl3pPr marL="992629" algn="l" defTabSz="992629" rtl="0" eaLnBrk="1" latinLnBrk="0" hangingPunct="1">
      <a:defRPr sz="1303" kern="1200">
        <a:solidFill>
          <a:schemeClr val="tx1"/>
        </a:solidFill>
        <a:latin typeface="+mn-lt"/>
        <a:ea typeface="+mn-ea"/>
        <a:cs typeface="+mn-cs"/>
      </a:defRPr>
    </a:lvl3pPr>
    <a:lvl4pPr marL="1488943" algn="l" defTabSz="992629" rtl="0" eaLnBrk="1" latinLnBrk="0" hangingPunct="1">
      <a:defRPr sz="1303" kern="1200">
        <a:solidFill>
          <a:schemeClr val="tx1"/>
        </a:solidFill>
        <a:latin typeface="+mn-lt"/>
        <a:ea typeface="+mn-ea"/>
        <a:cs typeface="+mn-cs"/>
      </a:defRPr>
    </a:lvl4pPr>
    <a:lvl5pPr marL="1985257" algn="l" defTabSz="992629" rtl="0" eaLnBrk="1" latinLnBrk="0" hangingPunct="1">
      <a:defRPr sz="1303" kern="1200">
        <a:solidFill>
          <a:schemeClr val="tx1"/>
        </a:solidFill>
        <a:latin typeface="+mn-lt"/>
        <a:ea typeface="+mn-ea"/>
        <a:cs typeface="+mn-cs"/>
      </a:defRPr>
    </a:lvl5pPr>
    <a:lvl6pPr marL="2481571" algn="l" defTabSz="992629" rtl="0" eaLnBrk="1" latinLnBrk="0" hangingPunct="1">
      <a:defRPr sz="1303" kern="1200">
        <a:solidFill>
          <a:schemeClr val="tx1"/>
        </a:solidFill>
        <a:latin typeface="+mn-lt"/>
        <a:ea typeface="+mn-ea"/>
        <a:cs typeface="+mn-cs"/>
      </a:defRPr>
    </a:lvl6pPr>
    <a:lvl7pPr marL="2977886" algn="l" defTabSz="992629" rtl="0" eaLnBrk="1" latinLnBrk="0" hangingPunct="1">
      <a:defRPr sz="1303" kern="1200">
        <a:solidFill>
          <a:schemeClr val="tx1"/>
        </a:solidFill>
        <a:latin typeface="+mn-lt"/>
        <a:ea typeface="+mn-ea"/>
        <a:cs typeface="+mn-cs"/>
      </a:defRPr>
    </a:lvl7pPr>
    <a:lvl8pPr marL="3474199" algn="l" defTabSz="992629" rtl="0" eaLnBrk="1" latinLnBrk="0" hangingPunct="1">
      <a:defRPr sz="1303" kern="1200">
        <a:solidFill>
          <a:schemeClr val="tx1"/>
        </a:solidFill>
        <a:latin typeface="+mn-lt"/>
        <a:ea typeface="+mn-ea"/>
        <a:cs typeface="+mn-cs"/>
      </a:defRPr>
    </a:lvl8pPr>
    <a:lvl9pPr marL="3970513" algn="l" defTabSz="992629" rtl="0" eaLnBrk="1" latinLnBrk="0" hangingPunct="1">
      <a:defRPr sz="13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696913"/>
            <a:ext cx="47910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1217-DA01-4450-9B5B-FEC40DFBF937}" type="slidenum">
              <a:rPr lang="en-US" smtClean="0"/>
              <a:t>35</a:t>
            </a:fld>
            <a:endParaRPr lang="en-US"/>
          </a:p>
        </p:txBody>
      </p:sp>
    </p:spTree>
    <p:extLst>
      <p:ext uri="{BB962C8B-B14F-4D97-AF65-F5344CB8AC3E}">
        <p14:creationId xmlns:p14="http://schemas.microsoft.com/office/powerpoint/2010/main" val="418768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3"/>
            <a:ext cx="854964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87667" indent="0" algn="ctr">
              <a:buNone/>
              <a:defRPr>
                <a:solidFill>
                  <a:schemeClr val="tx1">
                    <a:tint val="75000"/>
                  </a:schemeClr>
                </a:solidFill>
              </a:defRPr>
            </a:lvl2pPr>
            <a:lvl3pPr marL="975333" indent="0" algn="ctr">
              <a:buNone/>
              <a:defRPr>
                <a:solidFill>
                  <a:schemeClr val="tx1">
                    <a:tint val="75000"/>
                  </a:schemeClr>
                </a:solidFill>
              </a:defRPr>
            </a:lvl3pPr>
            <a:lvl4pPr marL="1463000" indent="0" algn="ctr">
              <a:buNone/>
              <a:defRPr>
                <a:solidFill>
                  <a:schemeClr val="tx1">
                    <a:tint val="75000"/>
                  </a:schemeClr>
                </a:solidFill>
              </a:defRPr>
            </a:lvl4pPr>
            <a:lvl5pPr marL="1950666" indent="0" algn="ctr">
              <a:buNone/>
              <a:defRPr>
                <a:solidFill>
                  <a:schemeClr val="tx1">
                    <a:tint val="75000"/>
                  </a:schemeClr>
                </a:solidFill>
              </a:defRPr>
            </a:lvl5pPr>
            <a:lvl6pPr marL="2438334" indent="0" algn="ctr">
              <a:buNone/>
              <a:defRPr>
                <a:solidFill>
                  <a:schemeClr val="tx1">
                    <a:tint val="75000"/>
                  </a:schemeClr>
                </a:solidFill>
              </a:defRPr>
            </a:lvl6pPr>
            <a:lvl7pPr marL="2926000" indent="0" algn="ctr">
              <a:buNone/>
              <a:defRPr>
                <a:solidFill>
                  <a:schemeClr val="tx1">
                    <a:tint val="75000"/>
                  </a:schemeClr>
                </a:solidFill>
              </a:defRPr>
            </a:lvl7pPr>
            <a:lvl8pPr marL="3413667" indent="0" algn="ctr">
              <a:buNone/>
              <a:defRPr>
                <a:solidFill>
                  <a:schemeClr val="tx1">
                    <a:tint val="75000"/>
                  </a:schemeClr>
                </a:solidFill>
              </a:defRPr>
            </a:lvl8pPr>
            <a:lvl9pPr marL="39013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F1BE1D-BA32-48EB-8E87-8862661C29AB}" type="datetime1">
              <a:rPr lang="en-US"/>
              <a:pPr>
                <a:defRPr/>
              </a:pPr>
              <a:t>6/13/2017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7EC05-91E3-4AC7-8B57-6EED9A160FA4}" type="slidenum">
              <a:rPr lang="en-US"/>
              <a:pPr>
                <a:defRPr/>
              </a:pPr>
              <a:t>‹#›</a:t>
            </a:fld>
            <a:endParaRPr lang="en-US"/>
          </a:p>
        </p:txBody>
      </p:sp>
    </p:spTree>
    <p:extLst>
      <p:ext uri="{BB962C8B-B14F-4D97-AF65-F5344CB8AC3E}">
        <p14:creationId xmlns:p14="http://schemas.microsoft.com/office/powerpoint/2010/main" val="42436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2F8CEC-5189-4147-8ED4-96FA2F857DDF}" type="datetime1">
              <a:rPr lang="en-US"/>
              <a:pPr>
                <a:defRPr/>
              </a:pPr>
              <a:t>6/13/2017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91821-28F1-4996-A2A3-16DE6974C7A8}" type="slidenum">
              <a:rPr lang="en-US"/>
              <a:pPr>
                <a:defRPr/>
              </a:pPr>
              <a:t>‹#›</a:t>
            </a:fld>
            <a:endParaRPr lang="en-US"/>
          </a:p>
        </p:txBody>
      </p:sp>
    </p:spTree>
    <p:extLst>
      <p:ext uri="{BB962C8B-B14F-4D97-AF65-F5344CB8AC3E}">
        <p14:creationId xmlns:p14="http://schemas.microsoft.com/office/powerpoint/2010/main" val="305518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92949"/>
            <a:ext cx="2263140" cy="62416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92949"/>
            <a:ext cx="6621780" cy="62416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D4736-BA59-4D87-970E-DC7722BC4BCB}" type="datetime1">
              <a:rPr lang="en-US"/>
              <a:pPr>
                <a:defRPr/>
              </a:pPr>
              <a:t>6/13/2017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34DBC-0F77-4642-8929-89DA0907B5E5}" type="slidenum">
              <a:rPr lang="en-US"/>
              <a:pPr>
                <a:defRPr/>
              </a:pPr>
              <a:t>‹#›</a:t>
            </a:fld>
            <a:endParaRPr lang="en-US"/>
          </a:p>
        </p:txBody>
      </p:sp>
    </p:spTree>
    <p:extLst>
      <p:ext uri="{BB962C8B-B14F-4D97-AF65-F5344CB8AC3E}">
        <p14:creationId xmlns:p14="http://schemas.microsoft.com/office/powerpoint/2010/main" val="20909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CC668-9653-4399-B7F4-FBD17B7C285A}" type="datetime1">
              <a:rPr lang="en-US"/>
              <a:pPr>
                <a:defRPr/>
              </a:pPr>
              <a:t>6/13/2017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73A1A8-CDB1-4D5C-BF1C-83A5D495D0B3}" type="slidenum">
              <a:rPr lang="en-US"/>
              <a:pPr>
                <a:defRPr/>
              </a:pPr>
              <a:t>‹#›</a:t>
            </a:fld>
            <a:endParaRPr lang="en-US"/>
          </a:p>
        </p:txBody>
      </p:sp>
    </p:spTree>
    <p:extLst>
      <p:ext uri="{BB962C8B-B14F-4D97-AF65-F5344CB8AC3E}">
        <p14:creationId xmlns:p14="http://schemas.microsoft.com/office/powerpoint/2010/main" val="417655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5" y="4700694"/>
            <a:ext cx="8549640" cy="1452880"/>
          </a:xfrm>
        </p:spPr>
        <p:txBody>
          <a:bodyPr anchor="t"/>
          <a:lstStyle>
            <a:lvl1pPr algn="l">
              <a:defRPr sz="4266" b="1" cap="all"/>
            </a:lvl1pPr>
          </a:lstStyle>
          <a:p>
            <a:r>
              <a:rPr lang="en-US" smtClean="0"/>
              <a:t>Click to edit Master title style</a:t>
            </a:r>
            <a:endParaRPr lang="en-US"/>
          </a:p>
        </p:txBody>
      </p:sp>
      <p:sp>
        <p:nvSpPr>
          <p:cNvPr id="3" name="Text Placeholder 2"/>
          <p:cNvSpPr>
            <a:spLocks noGrp="1"/>
          </p:cNvSpPr>
          <p:nvPr>
            <p:ph type="body" idx="1"/>
          </p:nvPr>
        </p:nvSpPr>
        <p:spPr>
          <a:xfrm>
            <a:off x="794545" y="3100494"/>
            <a:ext cx="8549640" cy="1600200"/>
          </a:xfrm>
        </p:spPr>
        <p:txBody>
          <a:bodyPr anchor="b"/>
          <a:lstStyle>
            <a:lvl1pPr marL="0" indent="0">
              <a:buNone/>
              <a:defRPr sz="2133">
                <a:solidFill>
                  <a:schemeClr val="tx1">
                    <a:tint val="75000"/>
                  </a:schemeClr>
                </a:solidFill>
              </a:defRPr>
            </a:lvl1pPr>
            <a:lvl2pPr marL="487667" indent="0">
              <a:buNone/>
              <a:defRPr sz="1920">
                <a:solidFill>
                  <a:schemeClr val="tx1">
                    <a:tint val="75000"/>
                  </a:schemeClr>
                </a:solidFill>
              </a:defRPr>
            </a:lvl2pPr>
            <a:lvl3pPr marL="975333" indent="0">
              <a:buNone/>
              <a:defRPr sz="1707">
                <a:solidFill>
                  <a:schemeClr val="tx1">
                    <a:tint val="75000"/>
                  </a:schemeClr>
                </a:solidFill>
              </a:defRPr>
            </a:lvl3pPr>
            <a:lvl4pPr marL="1463000" indent="0">
              <a:buNone/>
              <a:defRPr sz="1493">
                <a:solidFill>
                  <a:schemeClr val="tx1">
                    <a:tint val="75000"/>
                  </a:schemeClr>
                </a:solidFill>
              </a:defRPr>
            </a:lvl4pPr>
            <a:lvl5pPr marL="1950666" indent="0">
              <a:buNone/>
              <a:defRPr sz="1493">
                <a:solidFill>
                  <a:schemeClr val="tx1">
                    <a:tint val="75000"/>
                  </a:schemeClr>
                </a:solidFill>
              </a:defRPr>
            </a:lvl5pPr>
            <a:lvl6pPr marL="2438334" indent="0">
              <a:buNone/>
              <a:defRPr sz="1493">
                <a:solidFill>
                  <a:schemeClr val="tx1">
                    <a:tint val="75000"/>
                  </a:schemeClr>
                </a:solidFill>
              </a:defRPr>
            </a:lvl6pPr>
            <a:lvl7pPr marL="2926000" indent="0">
              <a:buNone/>
              <a:defRPr sz="1493">
                <a:solidFill>
                  <a:schemeClr val="tx1">
                    <a:tint val="75000"/>
                  </a:schemeClr>
                </a:solidFill>
              </a:defRPr>
            </a:lvl7pPr>
            <a:lvl8pPr marL="3413667" indent="0">
              <a:buNone/>
              <a:defRPr sz="1493">
                <a:solidFill>
                  <a:schemeClr val="tx1">
                    <a:tint val="75000"/>
                  </a:schemeClr>
                </a:solidFill>
              </a:defRPr>
            </a:lvl8pPr>
            <a:lvl9pPr marL="3901333"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E061D0-59A0-408D-9D6A-4D49DAD67DD4}" type="datetime1">
              <a:rPr lang="en-US"/>
              <a:pPr>
                <a:defRPr/>
              </a:pPr>
              <a:t>6/13/2017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44469-F488-4EDE-B80C-6527B9EAC102}" type="slidenum">
              <a:rPr lang="en-US"/>
              <a:pPr>
                <a:defRPr/>
              </a:pPr>
              <a:t>‹#›</a:t>
            </a:fld>
            <a:endParaRPr lang="en-US"/>
          </a:p>
        </p:txBody>
      </p:sp>
    </p:spTree>
    <p:extLst>
      <p:ext uri="{BB962C8B-B14F-4D97-AF65-F5344CB8AC3E}">
        <p14:creationId xmlns:p14="http://schemas.microsoft.com/office/powerpoint/2010/main" val="30474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706881"/>
            <a:ext cx="4442460" cy="4827694"/>
          </a:xfrm>
        </p:spPr>
        <p:txBody>
          <a:bodyPr/>
          <a:lstStyle>
            <a:lvl1pPr>
              <a:defRPr sz="2986"/>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706881"/>
            <a:ext cx="4442460" cy="4827694"/>
          </a:xfrm>
        </p:spPr>
        <p:txBody>
          <a:bodyPr/>
          <a:lstStyle>
            <a:lvl1pPr>
              <a:defRPr sz="2986"/>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E532F1-0D13-473B-A27D-94753099B1BE}" type="datetime1">
              <a:rPr lang="en-US"/>
              <a:pPr>
                <a:defRPr/>
              </a:pPr>
              <a:t>6/13/2017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32E0E-237F-4B90-AAA7-8A18618811EE}" type="slidenum">
              <a:rPr lang="en-US"/>
              <a:pPr>
                <a:defRPr/>
              </a:pPr>
              <a:t>‹#›</a:t>
            </a:fld>
            <a:endParaRPr lang="en-US"/>
          </a:p>
        </p:txBody>
      </p:sp>
    </p:spTree>
    <p:extLst>
      <p:ext uri="{BB962C8B-B14F-4D97-AF65-F5344CB8AC3E}">
        <p14:creationId xmlns:p14="http://schemas.microsoft.com/office/powerpoint/2010/main" val="29386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54"/>
            <a:ext cx="4444206" cy="682413"/>
          </a:xfrm>
        </p:spPr>
        <p:txBody>
          <a:bodyPr anchor="b"/>
          <a:lstStyle>
            <a:lvl1pPr marL="0" indent="0">
              <a:buNone/>
              <a:defRPr sz="2560" b="1"/>
            </a:lvl1pPr>
            <a:lvl2pPr marL="487667" indent="0">
              <a:buNone/>
              <a:defRPr sz="2133" b="1"/>
            </a:lvl2pPr>
            <a:lvl3pPr marL="975333" indent="0">
              <a:buNone/>
              <a:defRPr sz="1920" b="1"/>
            </a:lvl3pPr>
            <a:lvl4pPr marL="1463000" indent="0">
              <a:buNone/>
              <a:defRPr sz="1707" b="1"/>
            </a:lvl4pPr>
            <a:lvl5pPr marL="1950666" indent="0">
              <a:buNone/>
              <a:defRPr sz="1707" b="1"/>
            </a:lvl5pPr>
            <a:lvl6pPr marL="2438334" indent="0">
              <a:buNone/>
              <a:defRPr sz="1707" b="1"/>
            </a:lvl6pPr>
            <a:lvl7pPr marL="2926000" indent="0">
              <a:buNone/>
              <a:defRPr sz="1707" b="1"/>
            </a:lvl7pPr>
            <a:lvl8pPr marL="3413667" indent="0">
              <a:buNone/>
              <a:defRPr sz="1707" b="1"/>
            </a:lvl8pPr>
            <a:lvl9pPr marL="3901333"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502921" y="2319867"/>
            <a:ext cx="4444206"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637454"/>
            <a:ext cx="4445953" cy="682413"/>
          </a:xfrm>
        </p:spPr>
        <p:txBody>
          <a:bodyPr anchor="b"/>
          <a:lstStyle>
            <a:lvl1pPr marL="0" indent="0">
              <a:buNone/>
              <a:defRPr sz="2560" b="1"/>
            </a:lvl1pPr>
            <a:lvl2pPr marL="487667" indent="0">
              <a:buNone/>
              <a:defRPr sz="2133" b="1"/>
            </a:lvl2pPr>
            <a:lvl3pPr marL="975333" indent="0">
              <a:buNone/>
              <a:defRPr sz="1920" b="1"/>
            </a:lvl3pPr>
            <a:lvl4pPr marL="1463000" indent="0">
              <a:buNone/>
              <a:defRPr sz="1707" b="1"/>
            </a:lvl4pPr>
            <a:lvl5pPr marL="1950666" indent="0">
              <a:buNone/>
              <a:defRPr sz="1707" b="1"/>
            </a:lvl5pPr>
            <a:lvl6pPr marL="2438334" indent="0">
              <a:buNone/>
              <a:defRPr sz="1707" b="1"/>
            </a:lvl6pPr>
            <a:lvl7pPr marL="2926000" indent="0">
              <a:buNone/>
              <a:defRPr sz="1707" b="1"/>
            </a:lvl7pPr>
            <a:lvl8pPr marL="3413667" indent="0">
              <a:buNone/>
              <a:defRPr sz="1707" b="1"/>
            </a:lvl8pPr>
            <a:lvl9pPr marL="3901333"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5109528" y="2319867"/>
            <a:ext cx="4445953"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7B8A4-5EB5-4B9E-83EA-8DA4B14141EB}" type="datetime1">
              <a:rPr lang="en-US"/>
              <a:pPr>
                <a:defRPr/>
              </a:pPr>
              <a:t>6/13/2017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2BD438-13A5-4541-BE8A-AAE2CE77ECE9}" type="slidenum">
              <a:rPr lang="en-US"/>
              <a:pPr>
                <a:defRPr/>
              </a:pPr>
              <a:t>‹#›</a:t>
            </a:fld>
            <a:endParaRPr lang="en-US"/>
          </a:p>
        </p:txBody>
      </p:sp>
    </p:spTree>
    <p:extLst>
      <p:ext uri="{BB962C8B-B14F-4D97-AF65-F5344CB8AC3E}">
        <p14:creationId xmlns:p14="http://schemas.microsoft.com/office/powerpoint/2010/main" val="101092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53D3AC-A9C0-43FA-A268-E37209FD519F}" type="datetime1">
              <a:rPr lang="en-US"/>
              <a:pPr>
                <a:defRPr/>
              </a:pPr>
              <a:t>6/13/2017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5C23FC-C29B-4612-A3D8-E4EB312E7D58}" type="slidenum">
              <a:rPr lang="en-US"/>
              <a:pPr>
                <a:defRPr/>
              </a:pPr>
              <a:t>‹#›</a:t>
            </a:fld>
            <a:endParaRPr lang="en-US"/>
          </a:p>
        </p:txBody>
      </p:sp>
    </p:spTree>
    <p:extLst>
      <p:ext uri="{BB962C8B-B14F-4D97-AF65-F5344CB8AC3E}">
        <p14:creationId xmlns:p14="http://schemas.microsoft.com/office/powerpoint/2010/main" val="1248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A853A-0368-4869-BE51-B7B3B8DB99A2}" type="datetime1">
              <a:rPr lang="en-US"/>
              <a:pPr>
                <a:defRPr/>
              </a:pPr>
              <a:t>6/13/2017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370678-FB4D-4AED-966F-6A70330DBF49}" type="slidenum">
              <a:rPr lang="en-US"/>
              <a:pPr>
                <a:defRPr/>
              </a:pPr>
              <a:t>‹#›</a:t>
            </a:fld>
            <a:endParaRPr lang="en-US"/>
          </a:p>
        </p:txBody>
      </p:sp>
    </p:spTree>
    <p:extLst>
      <p:ext uri="{BB962C8B-B14F-4D97-AF65-F5344CB8AC3E}">
        <p14:creationId xmlns:p14="http://schemas.microsoft.com/office/powerpoint/2010/main" val="365964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1253"/>
            <a:ext cx="3309145" cy="1239520"/>
          </a:xfrm>
        </p:spPr>
        <p:txBody>
          <a:bodyPr anchor="b"/>
          <a:lstStyle>
            <a:lvl1pPr algn="l">
              <a:defRPr sz="2133" b="1"/>
            </a:lvl1pPr>
          </a:lstStyle>
          <a:p>
            <a:r>
              <a:rPr lang="en-US" smtClean="0"/>
              <a:t>Click to edit Master title style</a:t>
            </a:r>
            <a:endParaRPr lang="en-US"/>
          </a:p>
        </p:txBody>
      </p:sp>
      <p:sp>
        <p:nvSpPr>
          <p:cNvPr id="3" name="Content Placeholder 2"/>
          <p:cNvSpPr>
            <a:spLocks noGrp="1"/>
          </p:cNvSpPr>
          <p:nvPr>
            <p:ph idx="1"/>
          </p:nvPr>
        </p:nvSpPr>
        <p:spPr>
          <a:xfrm>
            <a:off x="3932554" y="291254"/>
            <a:ext cx="5622926" cy="6243320"/>
          </a:xfrm>
        </p:spPr>
        <p:txBody>
          <a:bodyPr/>
          <a:lstStyle>
            <a:lvl1pPr>
              <a:defRPr sz="3413"/>
            </a:lvl1pPr>
            <a:lvl2pPr>
              <a:defRPr sz="2986"/>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 y="1530775"/>
            <a:ext cx="3309145" cy="5003800"/>
          </a:xfrm>
        </p:spPr>
        <p:txBody>
          <a:bodyPr/>
          <a:lstStyle>
            <a:lvl1pPr marL="0" indent="0">
              <a:buNone/>
              <a:defRPr sz="1493"/>
            </a:lvl1pPr>
            <a:lvl2pPr marL="487667" indent="0">
              <a:buNone/>
              <a:defRPr sz="1280"/>
            </a:lvl2pPr>
            <a:lvl3pPr marL="975333" indent="0">
              <a:buNone/>
              <a:defRPr sz="1067"/>
            </a:lvl3pPr>
            <a:lvl4pPr marL="1463000" indent="0">
              <a:buNone/>
              <a:defRPr sz="960"/>
            </a:lvl4pPr>
            <a:lvl5pPr marL="1950666" indent="0">
              <a:buNone/>
              <a:defRPr sz="960"/>
            </a:lvl5pPr>
            <a:lvl6pPr marL="2438334" indent="0">
              <a:buNone/>
              <a:defRPr sz="960"/>
            </a:lvl6pPr>
            <a:lvl7pPr marL="2926000" indent="0">
              <a:buNone/>
              <a:defRPr sz="960"/>
            </a:lvl7pPr>
            <a:lvl8pPr marL="3413667" indent="0">
              <a:buNone/>
              <a:defRPr sz="960"/>
            </a:lvl8pPr>
            <a:lvl9pPr marL="3901333" indent="0">
              <a:buNone/>
              <a:defRPr sz="96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65E09C-A434-4AD2-BB29-652489B72A6E}" type="datetime1">
              <a:rPr lang="en-US"/>
              <a:pPr>
                <a:defRPr/>
              </a:pPr>
              <a:t>6/13/2017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AD27EA-54EA-4D34-AC6C-A7215B4D9A8E}" type="slidenum">
              <a:rPr lang="en-US"/>
              <a:pPr>
                <a:defRPr/>
              </a:pPr>
              <a:t>‹#›</a:t>
            </a:fld>
            <a:endParaRPr lang="en-US"/>
          </a:p>
        </p:txBody>
      </p:sp>
    </p:spTree>
    <p:extLst>
      <p:ext uri="{BB962C8B-B14F-4D97-AF65-F5344CB8AC3E}">
        <p14:creationId xmlns:p14="http://schemas.microsoft.com/office/powerpoint/2010/main" val="394012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6" y="5120640"/>
            <a:ext cx="6035040" cy="604521"/>
          </a:xfrm>
        </p:spPr>
        <p:txBody>
          <a:bodyPr anchor="b"/>
          <a:lstStyle>
            <a:lvl1pPr algn="l">
              <a:defRPr sz="2133" b="1"/>
            </a:lvl1pPr>
          </a:lstStyle>
          <a:p>
            <a:r>
              <a:rPr lang="en-US" smtClean="0"/>
              <a:t>Click to edit Master title style</a:t>
            </a:r>
            <a:endParaRPr lang="en-US"/>
          </a:p>
        </p:txBody>
      </p:sp>
      <p:sp>
        <p:nvSpPr>
          <p:cNvPr id="3" name="Picture Placeholder 2"/>
          <p:cNvSpPr>
            <a:spLocks noGrp="1"/>
          </p:cNvSpPr>
          <p:nvPr>
            <p:ph type="pic" idx="1"/>
          </p:nvPr>
        </p:nvSpPr>
        <p:spPr>
          <a:xfrm>
            <a:off x="1971516" y="653626"/>
            <a:ext cx="6035040" cy="4389120"/>
          </a:xfrm>
        </p:spPr>
        <p:txBody>
          <a:bodyPr rtlCol="0">
            <a:normAutofit/>
          </a:bodyPr>
          <a:lstStyle>
            <a:lvl1pPr marL="0" indent="0">
              <a:buNone/>
              <a:defRPr sz="3413"/>
            </a:lvl1pPr>
            <a:lvl2pPr marL="487667" indent="0">
              <a:buNone/>
              <a:defRPr sz="2986"/>
            </a:lvl2pPr>
            <a:lvl3pPr marL="975333" indent="0">
              <a:buNone/>
              <a:defRPr sz="2560"/>
            </a:lvl3pPr>
            <a:lvl4pPr marL="1463000" indent="0">
              <a:buNone/>
              <a:defRPr sz="2133"/>
            </a:lvl4pPr>
            <a:lvl5pPr marL="1950666" indent="0">
              <a:buNone/>
              <a:defRPr sz="2133"/>
            </a:lvl5pPr>
            <a:lvl6pPr marL="2438334" indent="0">
              <a:buNone/>
              <a:defRPr sz="2133"/>
            </a:lvl6pPr>
            <a:lvl7pPr marL="2926000" indent="0">
              <a:buNone/>
              <a:defRPr sz="2133"/>
            </a:lvl7pPr>
            <a:lvl8pPr marL="3413667" indent="0">
              <a:buNone/>
              <a:defRPr sz="2133"/>
            </a:lvl8pPr>
            <a:lvl9pPr marL="3901333" indent="0">
              <a:buNone/>
              <a:defRPr sz="2133"/>
            </a:lvl9pPr>
          </a:lstStyle>
          <a:p>
            <a:pPr lvl="0"/>
            <a:endParaRPr lang="en-US" noProof="0" smtClean="0"/>
          </a:p>
        </p:txBody>
      </p:sp>
      <p:sp>
        <p:nvSpPr>
          <p:cNvPr id="4" name="Text Placeholder 3"/>
          <p:cNvSpPr>
            <a:spLocks noGrp="1"/>
          </p:cNvSpPr>
          <p:nvPr>
            <p:ph type="body" sz="half" idx="2"/>
          </p:nvPr>
        </p:nvSpPr>
        <p:spPr>
          <a:xfrm>
            <a:off x="1971516" y="5725160"/>
            <a:ext cx="6035040" cy="858520"/>
          </a:xfrm>
        </p:spPr>
        <p:txBody>
          <a:bodyPr/>
          <a:lstStyle>
            <a:lvl1pPr marL="0" indent="0">
              <a:buNone/>
              <a:defRPr sz="1493"/>
            </a:lvl1pPr>
            <a:lvl2pPr marL="487667" indent="0">
              <a:buNone/>
              <a:defRPr sz="1280"/>
            </a:lvl2pPr>
            <a:lvl3pPr marL="975333" indent="0">
              <a:buNone/>
              <a:defRPr sz="1067"/>
            </a:lvl3pPr>
            <a:lvl4pPr marL="1463000" indent="0">
              <a:buNone/>
              <a:defRPr sz="960"/>
            </a:lvl4pPr>
            <a:lvl5pPr marL="1950666" indent="0">
              <a:buNone/>
              <a:defRPr sz="960"/>
            </a:lvl5pPr>
            <a:lvl6pPr marL="2438334" indent="0">
              <a:buNone/>
              <a:defRPr sz="960"/>
            </a:lvl6pPr>
            <a:lvl7pPr marL="2926000" indent="0">
              <a:buNone/>
              <a:defRPr sz="960"/>
            </a:lvl7pPr>
            <a:lvl8pPr marL="3413667" indent="0">
              <a:buNone/>
              <a:defRPr sz="960"/>
            </a:lvl8pPr>
            <a:lvl9pPr marL="3901333" indent="0">
              <a:buNone/>
              <a:defRPr sz="96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16ED-9FC0-4D7D-8FBD-5547EE7C3455}" type="datetime1">
              <a:rPr lang="en-US"/>
              <a:pPr>
                <a:defRPr/>
              </a:pPr>
              <a:t>6/13/2017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663E3-79ED-4981-9C92-0A700A8A7C04}" type="slidenum">
              <a:rPr lang="en-US"/>
              <a:pPr>
                <a:defRPr/>
              </a:pPr>
              <a:t>‹#›</a:t>
            </a:fld>
            <a:endParaRPr lang="en-US"/>
          </a:p>
        </p:txBody>
      </p:sp>
    </p:spTree>
    <p:extLst>
      <p:ext uri="{BB962C8B-B14F-4D97-AF65-F5344CB8AC3E}">
        <p14:creationId xmlns:p14="http://schemas.microsoft.com/office/powerpoint/2010/main" val="166944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2920" y="292948"/>
            <a:ext cx="90525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2920" y="1706881"/>
            <a:ext cx="905256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2920" y="6780107"/>
            <a:ext cx="2346960" cy="389467"/>
          </a:xfrm>
          <a:prstGeom prst="rect">
            <a:avLst/>
          </a:prstGeom>
        </p:spPr>
        <p:txBody>
          <a:bodyPr vert="horz" wrap="square" lIns="91440" tIns="45720" rIns="91440" bIns="45720" numCol="1" anchor="ctr" anchorCtr="0" compatLnSpc="1">
            <a:prstTxWarp prst="textNoShape">
              <a:avLst/>
            </a:prstTxWarp>
          </a:bodyPr>
          <a:lstStyle>
            <a:lvl1pPr>
              <a:defRPr sz="1280">
                <a:solidFill>
                  <a:srgbClr val="D7D7D7"/>
                </a:solidFill>
                <a:latin typeface="Calibri" charset="0"/>
              </a:defRPr>
            </a:lvl1pPr>
          </a:lstStyle>
          <a:p>
            <a:pPr>
              <a:defRPr/>
            </a:pPr>
            <a:fld id="{B9C64C7B-29D4-44B4-B912-F6658B5B50AD}" type="datetime1">
              <a:rPr lang="en-US"/>
              <a:pPr>
                <a:defRPr/>
              </a:pPr>
              <a:t>6/13/2017</a:t>
            </a:fld>
            <a:endParaRPr lang="en-US"/>
          </a:p>
        </p:txBody>
      </p:sp>
      <p:sp>
        <p:nvSpPr>
          <p:cNvPr id="5" name="Footer Placeholder 4"/>
          <p:cNvSpPr>
            <a:spLocks noGrp="1"/>
          </p:cNvSpPr>
          <p:nvPr>
            <p:ph type="ftr" sz="quarter" idx="3"/>
          </p:nvPr>
        </p:nvSpPr>
        <p:spPr>
          <a:xfrm>
            <a:off x="3436620" y="6780107"/>
            <a:ext cx="3185160" cy="389467"/>
          </a:xfrm>
          <a:prstGeom prst="rect">
            <a:avLst/>
          </a:prstGeom>
        </p:spPr>
        <p:txBody>
          <a:bodyPr vert="horz" lIns="91440" tIns="45720" rIns="91440" bIns="45720" rtlCol="0" anchor="ctr"/>
          <a:lstStyle>
            <a:lvl1pPr algn="ctr" fontAlgn="auto">
              <a:spcBef>
                <a:spcPts val="0"/>
              </a:spcBef>
              <a:spcAft>
                <a:spcPts val="0"/>
              </a:spcAft>
              <a:defRPr sz="128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208520" y="6780107"/>
            <a:ext cx="2346960" cy="389467"/>
          </a:xfrm>
          <a:prstGeom prst="rect">
            <a:avLst/>
          </a:prstGeom>
        </p:spPr>
        <p:txBody>
          <a:bodyPr vert="horz" wrap="square" lIns="91440" tIns="45720" rIns="91440" bIns="45720" numCol="1" anchor="ctr" anchorCtr="0" compatLnSpc="1">
            <a:prstTxWarp prst="textNoShape">
              <a:avLst/>
            </a:prstTxWarp>
          </a:bodyPr>
          <a:lstStyle>
            <a:lvl1pPr algn="r">
              <a:defRPr sz="1280">
                <a:solidFill>
                  <a:srgbClr val="D7D7D7"/>
                </a:solidFill>
                <a:latin typeface="Calibri" charset="0"/>
              </a:defRPr>
            </a:lvl1pPr>
          </a:lstStyle>
          <a:p>
            <a:pPr>
              <a:defRPr/>
            </a:pPr>
            <a:fld id="{4BA02046-D05D-40F4-B29F-75EF5D407D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7667" rtl="0" eaLnBrk="0" fontAlgn="base" hangingPunct="0">
        <a:spcBef>
          <a:spcPct val="0"/>
        </a:spcBef>
        <a:spcAft>
          <a:spcPct val="0"/>
        </a:spcAft>
        <a:defRPr sz="4693" kern="1200">
          <a:solidFill>
            <a:schemeClr val="tx1"/>
          </a:solidFill>
          <a:latin typeface="+mj-lt"/>
          <a:ea typeface="ＭＳ Ｐゴシック" charset="-128"/>
          <a:cs typeface="ＭＳ Ｐゴシック" charset="-128"/>
        </a:defRPr>
      </a:lvl1pPr>
      <a:lvl2pPr algn="ctr" defTabSz="487667" rtl="0" eaLnBrk="0" fontAlgn="base" hangingPunct="0">
        <a:spcBef>
          <a:spcPct val="0"/>
        </a:spcBef>
        <a:spcAft>
          <a:spcPct val="0"/>
        </a:spcAft>
        <a:defRPr sz="4693">
          <a:solidFill>
            <a:schemeClr val="tx1"/>
          </a:solidFill>
          <a:latin typeface="Calibri" charset="0"/>
          <a:ea typeface="ＭＳ Ｐゴシック" charset="-128"/>
          <a:cs typeface="ＭＳ Ｐゴシック" charset="-128"/>
        </a:defRPr>
      </a:lvl2pPr>
      <a:lvl3pPr algn="ctr" defTabSz="487667" rtl="0" eaLnBrk="0" fontAlgn="base" hangingPunct="0">
        <a:spcBef>
          <a:spcPct val="0"/>
        </a:spcBef>
        <a:spcAft>
          <a:spcPct val="0"/>
        </a:spcAft>
        <a:defRPr sz="4693">
          <a:solidFill>
            <a:schemeClr val="tx1"/>
          </a:solidFill>
          <a:latin typeface="Calibri" charset="0"/>
          <a:ea typeface="ＭＳ Ｐゴシック" charset="-128"/>
          <a:cs typeface="ＭＳ Ｐゴシック" charset="-128"/>
        </a:defRPr>
      </a:lvl3pPr>
      <a:lvl4pPr algn="ctr" defTabSz="487667" rtl="0" eaLnBrk="0" fontAlgn="base" hangingPunct="0">
        <a:spcBef>
          <a:spcPct val="0"/>
        </a:spcBef>
        <a:spcAft>
          <a:spcPct val="0"/>
        </a:spcAft>
        <a:defRPr sz="4693">
          <a:solidFill>
            <a:schemeClr val="tx1"/>
          </a:solidFill>
          <a:latin typeface="Calibri" charset="0"/>
          <a:ea typeface="ＭＳ Ｐゴシック" charset="-128"/>
          <a:cs typeface="ＭＳ Ｐゴシック" charset="-128"/>
        </a:defRPr>
      </a:lvl4pPr>
      <a:lvl5pPr algn="ctr" defTabSz="487667" rtl="0" eaLnBrk="0" fontAlgn="base" hangingPunct="0">
        <a:spcBef>
          <a:spcPct val="0"/>
        </a:spcBef>
        <a:spcAft>
          <a:spcPct val="0"/>
        </a:spcAft>
        <a:defRPr sz="4693">
          <a:solidFill>
            <a:schemeClr val="tx1"/>
          </a:solidFill>
          <a:latin typeface="Calibri" charset="0"/>
          <a:ea typeface="ＭＳ Ｐゴシック" charset="-128"/>
          <a:cs typeface="ＭＳ Ｐゴシック" charset="-128"/>
        </a:defRPr>
      </a:lvl5pPr>
      <a:lvl6pPr marL="487667" algn="ctr" defTabSz="487667" rtl="0" fontAlgn="base">
        <a:spcBef>
          <a:spcPct val="0"/>
        </a:spcBef>
        <a:spcAft>
          <a:spcPct val="0"/>
        </a:spcAft>
        <a:defRPr sz="4693">
          <a:solidFill>
            <a:schemeClr val="tx1"/>
          </a:solidFill>
          <a:latin typeface="Calibri" charset="0"/>
          <a:ea typeface="ＭＳ Ｐゴシック" charset="-128"/>
          <a:cs typeface="ＭＳ Ｐゴシック" charset="-128"/>
        </a:defRPr>
      </a:lvl6pPr>
      <a:lvl7pPr marL="975333" algn="ctr" defTabSz="487667" rtl="0" fontAlgn="base">
        <a:spcBef>
          <a:spcPct val="0"/>
        </a:spcBef>
        <a:spcAft>
          <a:spcPct val="0"/>
        </a:spcAft>
        <a:defRPr sz="4693">
          <a:solidFill>
            <a:schemeClr val="tx1"/>
          </a:solidFill>
          <a:latin typeface="Calibri" charset="0"/>
          <a:ea typeface="ＭＳ Ｐゴシック" charset="-128"/>
          <a:cs typeface="ＭＳ Ｐゴシック" charset="-128"/>
        </a:defRPr>
      </a:lvl7pPr>
      <a:lvl8pPr marL="1463000" algn="ctr" defTabSz="487667" rtl="0" fontAlgn="base">
        <a:spcBef>
          <a:spcPct val="0"/>
        </a:spcBef>
        <a:spcAft>
          <a:spcPct val="0"/>
        </a:spcAft>
        <a:defRPr sz="4693">
          <a:solidFill>
            <a:schemeClr val="tx1"/>
          </a:solidFill>
          <a:latin typeface="Calibri" charset="0"/>
          <a:ea typeface="ＭＳ Ｐゴシック" charset="-128"/>
          <a:cs typeface="ＭＳ Ｐゴシック" charset="-128"/>
        </a:defRPr>
      </a:lvl8pPr>
      <a:lvl9pPr marL="1950666" algn="ctr" defTabSz="487667" rtl="0" fontAlgn="base">
        <a:spcBef>
          <a:spcPct val="0"/>
        </a:spcBef>
        <a:spcAft>
          <a:spcPct val="0"/>
        </a:spcAft>
        <a:defRPr sz="4693">
          <a:solidFill>
            <a:schemeClr val="tx1"/>
          </a:solidFill>
          <a:latin typeface="Calibri" charset="0"/>
          <a:ea typeface="ＭＳ Ｐゴシック" charset="-128"/>
          <a:cs typeface="ＭＳ Ｐゴシック" charset="-128"/>
        </a:defRPr>
      </a:lvl9pPr>
    </p:titleStyle>
    <p:bodyStyle>
      <a:lvl1pPr marL="365750" indent="-365750" algn="l" defTabSz="487667" rtl="0" eaLnBrk="0" fontAlgn="base" hangingPunct="0">
        <a:spcBef>
          <a:spcPct val="20000"/>
        </a:spcBef>
        <a:spcAft>
          <a:spcPct val="0"/>
        </a:spcAft>
        <a:buFont typeface="Arial" charset="0"/>
        <a:buChar char="•"/>
        <a:defRPr sz="3413" kern="1200">
          <a:solidFill>
            <a:schemeClr val="tx1"/>
          </a:solidFill>
          <a:latin typeface="+mn-lt"/>
          <a:ea typeface="ＭＳ Ｐゴシック" charset="-128"/>
          <a:cs typeface="ＭＳ Ｐゴシック" charset="-128"/>
        </a:defRPr>
      </a:lvl1pPr>
      <a:lvl2pPr marL="792458" indent="-304792" algn="l" defTabSz="487667" rtl="0" eaLnBrk="0" fontAlgn="base" hangingPunct="0">
        <a:spcBef>
          <a:spcPct val="20000"/>
        </a:spcBef>
        <a:spcAft>
          <a:spcPct val="0"/>
        </a:spcAft>
        <a:buFont typeface="Arial" charset="0"/>
        <a:buChar char="–"/>
        <a:defRPr sz="2986" kern="1200">
          <a:solidFill>
            <a:schemeClr val="tx1"/>
          </a:solidFill>
          <a:latin typeface="+mn-lt"/>
          <a:ea typeface="ＭＳ Ｐゴシック" charset="-128"/>
          <a:cs typeface="+mn-cs"/>
        </a:defRPr>
      </a:lvl2pPr>
      <a:lvl3pPr marL="1219167" indent="-243834" algn="l" defTabSz="487667" rtl="0" eaLnBrk="0" fontAlgn="base" hangingPunct="0">
        <a:spcBef>
          <a:spcPct val="20000"/>
        </a:spcBef>
        <a:spcAft>
          <a:spcPct val="0"/>
        </a:spcAft>
        <a:buFont typeface="Arial" charset="0"/>
        <a:buChar char="•"/>
        <a:defRPr sz="2560" kern="1200">
          <a:solidFill>
            <a:schemeClr val="tx1"/>
          </a:solidFill>
          <a:latin typeface="+mn-lt"/>
          <a:ea typeface="ＭＳ Ｐゴシック" charset="-128"/>
          <a:cs typeface="+mn-cs"/>
        </a:defRPr>
      </a:lvl3pPr>
      <a:lvl4pPr marL="1706833" indent="-243834" algn="l" defTabSz="487667" rtl="0" eaLnBrk="0" fontAlgn="base" hangingPunct="0">
        <a:spcBef>
          <a:spcPct val="20000"/>
        </a:spcBef>
        <a:spcAft>
          <a:spcPct val="0"/>
        </a:spcAft>
        <a:buFont typeface="Arial" charset="0"/>
        <a:buChar char="–"/>
        <a:defRPr sz="2133" kern="1200">
          <a:solidFill>
            <a:schemeClr val="tx1"/>
          </a:solidFill>
          <a:latin typeface="+mn-lt"/>
          <a:ea typeface="ＭＳ Ｐゴシック" charset="-128"/>
          <a:cs typeface="+mn-cs"/>
        </a:defRPr>
      </a:lvl4pPr>
      <a:lvl5pPr marL="2194500" indent="-243834" algn="l" defTabSz="487667" rtl="0" eaLnBrk="0" fontAlgn="base" hangingPunct="0">
        <a:spcBef>
          <a:spcPct val="20000"/>
        </a:spcBef>
        <a:spcAft>
          <a:spcPct val="0"/>
        </a:spcAft>
        <a:buFont typeface="Arial" charset="0"/>
        <a:buChar char="»"/>
        <a:defRPr sz="2133" kern="1200">
          <a:solidFill>
            <a:schemeClr val="tx1"/>
          </a:solidFill>
          <a:latin typeface="+mn-lt"/>
          <a:ea typeface="ＭＳ Ｐゴシック" charset="-128"/>
          <a:cs typeface="+mn-cs"/>
        </a:defRPr>
      </a:lvl5pPr>
      <a:lvl6pPr marL="2682166" indent="-243834" algn="l" defTabSz="487667" rtl="0" eaLnBrk="1" latinLnBrk="0" hangingPunct="1">
        <a:spcBef>
          <a:spcPct val="20000"/>
        </a:spcBef>
        <a:buFont typeface="Arial"/>
        <a:buChar char="•"/>
        <a:defRPr sz="2133" kern="1200">
          <a:solidFill>
            <a:schemeClr val="tx1"/>
          </a:solidFill>
          <a:latin typeface="+mn-lt"/>
          <a:ea typeface="+mn-ea"/>
          <a:cs typeface="+mn-cs"/>
        </a:defRPr>
      </a:lvl6pPr>
      <a:lvl7pPr marL="3169833" indent="-243834" algn="l" defTabSz="487667" rtl="0" eaLnBrk="1" latinLnBrk="0" hangingPunct="1">
        <a:spcBef>
          <a:spcPct val="20000"/>
        </a:spcBef>
        <a:buFont typeface="Arial"/>
        <a:buChar char="•"/>
        <a:defRPr sz="2133" kern="1200">
          <a:solidFill>
            <a:schemeClr val="tx1"/>
          </a:solidFill>
          <a:latin typeface="+mn-lt"/>
          <a:ea typeface="+mn-ea"/>
          <a:cs typeface="+mn-cs"/>
        </a:defRPr>
      </a:lvl7pPr>
      <a:lvl8pPr marL="3657499" indent="-243834" algn="l" defTabSz="487667" rtl="0" eaLnBrk="1" latinLnBrk="0" hangingPunct="1">
        <a:spcBef>
          <a:spcPct val="20000"/>
        </a:spcBef>
        <a:buFont typeface="Arial"/>
        <a:buChar char="•"/>
        <a:defRPr sz="2133" kern="1200">
          <a:solidFill>
            <a:schemeClr val="tx1"/>
          </a:solidFill>
          <a:latin typeface="+mn-lt"/>
          <a:ea typeface="+mn-ea"/>
          <a:cs typeface="+mn-cs"/>
        </a:defRPr>
      </a:lvl8pPr>
      <a:lvl9pPr marL="4145166" indent="-243834" algn="l" defTabSz="48766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67" rtl="0" eaLnBrk="1" latinLnBrk="0" hangingPunct="1">
        <a:defRPr sz="1920" kern="1200">
          <a:solidFill>
            <a:schemeClr val="tx1"/>
          </a:solidFill>
          <a:latin typeface="+mn-lt"/>
          <a:ea typeface="+mn-ea"/>
          <a:cs typeface="+mn-cs"/>
        </a:defRPr>
      </a:lvl1pPr>
      <a:lvl2pPr marL="487667" algn="l" defTabSz="487667" rtl="0" eaLnBrk="1" latinLnBrk="0" hangingPunct="1">
        <a:defRPr sz="1920" kern="1200">
          <a:solidFill>
            <a:schemeClr val="tx1"/>
          </a:solidFill>
          <a:latin typeface="+mn-lt"/>
          <a:ea typeface="+mn-ea"/>
          <a:cs typeface="+mn-cs"/>
        </a:defRPr>
      </a:lvl2pPr>
      <a:lvl3pPr marL="975333" algn="l" defTabSz="487667" rtl="0" eaLnBrk="1" latinLnBrk="0" hangingPunct="1">
        <a:defRPr sz="1920" kern="1200">
          <a:solidFill>
            <a:schemeClr val="tx1"/>
          </a:solidFill>
          <a:latin typeface="+mn-lt"/>
          <a:ea typeface="+mn-ea"/>
          <a:cs typeface="+mn-cs"/>
        </a:defRPr>
      </a:lvl3pPr>
      <a:lvl4pPr marL="1463000" algn="l" defTabSz="487667" rtl="0" eaLnBrk="1" latinLnBrk="0" hangingPunct="1">
        <a:defRPr sz="1920" kern="1200">
          <a:solidFill>
            <a:schemeClr val="tx1"/>
          </a:solidFill>
          <a:latin typeface="+mn-lt"/>
          <a:ea typeface="+mn-ea"/>
          <a:cs typeface="+mn-cs"/>
        </a:defRPr>
      </a:lvl4pPr>
      <a:lvl5pPr marL="1950666" algn="l" defTabSz="487667" rtl="0" eaLnBrk="1" latinLnBrk="0" hangingPunct="1">
        <a:defRPr sz="1920" kern="1200">
          <a:solidFill>
            <a:schemeClr val="tx1"/>
          </a:solidFill>
          <a:latin typeface="+mn-lt"/>
          <a:ea typeface="+mn-ea"/>
          <a:cs typeface="+mn-cs"/>
        </a:defRPr>
      </a:lvl5pPr>
      <a:lvl6pPr marL="2438334" algn="l" defTabSz="487667" rtl="0" eaLnBrk="1" latinLnBrk="0" hangingPunct="1">
        <a:defRPr sz="1920" kern="1200">
          <a:solidFill>
            <a:schemeClr val="tx1"/>
          </a:solidFill>
          <a:latin typeface="+mn-lt"/>
          <a:ea typeface="+mn-ea"/>
          <a:cs typeface="+mn-cs"/>
        </a:defRPr>
      </a:lvl6pPr>
      <a:lvl7pPr marL="2926000" algn="l" defTabSz="487667" rtl="0" eaLnBrk="1" latinLnBrk="0" hangingPunct="1">
        <a:defRPr sz="1920" kern="1200">
          <a:solidFill>
            <a:schemeClr val="tx1"/>
          </a:solidFill>
          <a:latin typeface="+mn-lt"/>
          <a:ea typeface="+mn-ea"/>
          <a:cs typeface="+mn-cs"/>
        </a:defRPr>
      </a:lvl7pPr>
      <a:lvl8pPr marL="3413667" algn="l" defTabSz="487667" rtl="0" eaLnBrk="1" latinLnBrk="0" hangingPunct="1">
        <a:defRPr sz="1920" kern="1200">
          <a:solidFill>
            <a:schemeClr val="tx1"/>
          </a:solidFill>
          <a:latin typeface="+mn-lt"/>
          <a:ea typeface="+mn-ea"/>
          <a:cs typeface="+mn-cs"/>
        </a:defRPr>
      </a:lvl8pPr>
      <a:lvl9pPr marL="3901333" algn="l" defTabSz="487667"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vin.pings@wisconsin.gov"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5.w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boyreading.jpg"/>
          <p:cNvPicPr>
            <a:picLocks noChangeAspect="1"/>
          </p:cNvPicPr>
          <p:nvPr/>
        </p:nvPicPr>
        <p:blipFill>
          <a:blip r:embed="rId2">
            <a:extLst>
              <a:ext uri="{28A0092B-C50C-407E-A947-70E740481C1C}">
                <a14:useLocalDpi xmlns:a14="http://schemas.microsoft.com/office/drawing/2010/main" val="0"/>
              </a:ext>
            </a:extLst>
          </a:blip>
          <a:srcRect t="29073" b="14958"/>
          <a:stretch>
            <a:fillRect/>
          </a:stretch>
        </p:blipFill>
        <p:spPr bwMode="auto">
          <a:xfrm>
            <a:off x="286174" y="167641"/>
            <a:ext cx="9487746" cy="5305213"/>
          </a:xfrm>
          <a:prstGeom prst="rect">
            <a:avLst/>
          </a:prstGeom>
          <a:noFill/>
          <a:ln>
            <a:noFill/>
          </a:ln>
          <a:effectLst>
            <a:innerShdw blurRad="190500" dist="635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86174" y="3788026"/>
            <a:ext cx="9487746" cy="1269962"/>
          </a:xfrm>
          <a:prstGeom prst="rect">
            <a:avLst/>
          </a:prstGeom>
          <a:solidFill>
            <a:srgbClr val="E34013">
              <a:alpha val="46667"/>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Arial"/>
              <a:ea typeface="+mn-ea"/>
              <a:cs typeface="Arial"/>
            </a:endParaRPr>
          </a:p>
        </p:txBody>
      </p:sp>
      <p:sp>
        <p:nvSpPr>
          <p:cNvPr id="2052" name="TextBox 4"/>
          <p:cNvSpPr txBox="1">
            <a:spLocks noChangeArrowheads="1"/>
          </p:cNvSpPr>
          <p:nvPr/>
        </p:nvSpPr>
        <p:spPr bwMode="auto">
          <a:xfrm>
            <a:off x="503228" y="3733587"/>
            <a:ext cx="9053638" cy="141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2986" dirty="0">
                <a:solidFill>
                  <a:schemeClr val="bg1"/>
                </a:solidFill>
              </a:rPr>
              <a:t>DCF Rate Regulation of Child Welfare Providers</a:t>
            </a:r>
          </a:p>
          <a:p>
            <a:pPr algn="ctr" eaLnBrk="1" hangingPunct="1"/>
            <a:r>
              <a:rPr lang="en-US" sz="1493" dirty="0">
                <a:solidFill>
                  <a:schemeClr val="bg1"/>
                </a:solidFill>
              </a:rPr>
              <a:t>May 4</a:t>
            </a:r>
            <a:r>
              <a:rPr lang="en-US" sz="1493" baseline="30000" dirty="0">
                <a:solidFill>
                  <a:schemeClr val="bg1"/>
                </a:solidFill>
              </a:rPr>
              <a:t>th</a:t>
            </a:r>
            <a:r>
              <a:rPr lang="en-US" sz="1493" dirty="0">
                <a:solidFill>
                  <a:schemeClr val="bg1"/>
                </a:solidFill>
              </a:rPr>
              <a:t>, 2017</a:t>
            </a:r>
          </a:p>
          <a:p>
            <a:pPr algn="ctr" eaLnBrk="1" hangingPunct="1"/>
            <a:r>
              <a:rPr lang="en-US" sz="1280" dirty="0">
                <a:solidFill>
                  <a:schemeClr val="bg1"/>
                </a:solidFill>
              </a:rPr>
              <a:t>Kevin Pings</a:t>
            </a:r>
          </a:p>
          <a:p>
            <a:pPr algn="ctr" eaLnBrk="1" hangingPunct="1"/>
            <a:r>
              <a:rPr lang="en-US" sz="1280" dirty="0">
                <a:solidFill>
                  <a:schemeClr val="bg1"/>
                </a:solidFill>
                <a:hlinkClick r:id="rId3"/>
              </a:rPr>
              <a:t>kevin.pings@wisconsin.gov</a:t>
            </a:r>
            <a:endParaRPr lang="en-US" sz="1280" dirty="0">
              <a:solidFill>
                <a:schemeClr val="bg1"/>
              </a:solidFill>
            </a:endParaRPr>
          </a:p>
          <a:p>
            <a:pPr algn="ctr" eaLnBrk="1" hangingPunct="1"/>
            <a:r>
              <a:rPr lang="en-US" sz="1280" dirty="0">
                <a:solidFill>
                  <a:schemeClr val="bg1"/>
                </a:solidFill>
              </a:rPr>
              <a:t>608-422-6387</a:t>
            </a:r>
          </a:p>
        </p:txBody>
      </p:sp>
      <p:pic>
        <p:nvPicPr>
          <p:cNvPr id="2053" name="Picture 6" descr="H:\Documents\DCF Logo\ver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69" y="5472853"/>
            <a:ext cx="5766934" cy="141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17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082041"/>
            <a:ext cx="8576415" cy="4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January - April</a:t>
            </a:r>
          </a:p>
          <a:p>
            <a:pPr eaLnBrk="1" hangingPunct="1">
              <a:spcAft>
                <a:spcPts val="640"/>
              </a:spcAft>
            </a:pPr>
            <a:endParaRPr lang="en-US" dirty="0" smtClean="0">
              <a:solidFill>
                <a:srgbClr val="0065A4"/>
              </a:solidFill>
              <a:latin typeface="Georgia" charset="0"/>
            </a:endParaRPr>
          </a:p>
          <a:p>
            <a:pPr eaLnBrk="1" hangingPunct="1">
              <a:spcAft>
                <a:spcPts val="640"/>
              </a:spcAft>
              <a:buFont typeface="Arial" charset="0"/>
              <a:buChar char="•"/>
            </a:pPr>
            <a:r>
              <a:rPr lang="en-US" dirty="0" smtClean="0">
                <a:solidFill>
                  <a:srgbClr val="0065A4"/>
                </a:solidFill>
                <a:latin typeface="Georgia" charset="0"/>
              </a:rPr>
              <a:t>    Rate Regulation Advisory Committee – RRAC</a:t>
            </a:r>
          </a:p>
          <a:p>
            <a:pPr lvl="1" eaLnBrk="1" hangingPunct="1">
              <a:spcAft>
                <a:spcPts val="640"/>
              </a:spcAft>
              <a:buFont typeface="Arial" charset="0"/>
              <a:buChar char="•"/>
            </a:pPr>
            <a:r>
              <a:rPr lang="en-US" dirty="0" smtClean="0">
                <a:solidFill>
                  <a:srgbClr val="0065A4"/>
                </a:solidFill>
                <a:latin typeface="Georgia" charset="0"/>
              </a:rPr>
              <a:t>Formed by statute rule, meets quarterly</a:t>
            </a:r>
          </a:p>
          <a:p>
            <a:pPr lvl="1" eaLnBrk="1" hangingPunct="1">
              <a:spcAft>
                <a:spcPts val="640"/>
              </a:spcAft>
              <a:buFont typeface="Arial" charset="0"/>
              <a:buChar char="•"/>
            </a:pPr>
            <a:r>
              <a:rPr lang="en-US" dirty="0" smtClean="0">
                <a:solidFill>
                  <a:srgbClr val="0065A4"/>
                </a:solidFill>
                <a:latin typeface="Georgia" charset="0"/>
              </a:rPr>
              <a:t>Consists of DCF, WAFCA (Wisconsin Association of Family &amp; Children Agencies), selected providers, county  reps &amp; purchasers</a:t>
            </a:r>
          </a:p>
          <a:p>
            <a:pPr lvl="1" eaLnBrk="1" hangingPunct="1">
              <a:spcAft>
                <a:spcPts val="640"/>
              </a:spcAft>
              <a:buFont typeface="Arial" charset="0"/>
              <a:buChar char="•"/>
            </a:pPr>
            <a:r>
              <a:rPr lang="en-US" dirty="0" smtClean="0">
                <a:solidFill>
                  <a:srgbClr val="0065A4"/>
                </a:solidFill>
                <a:latin typeface="Georgia" charset="0"/>
              </a:rPr>
              <a:t>Reviews rate setting process updates</a:t>
            </a:r>
          </a:p>
          <a:p>
            <a:pPr lvl="1" eaLnBrk="1" hangingPunct="1">
              <a:spcAft>
                <a:spcPts val="640"/>
              </a:spcAft>
              <a:buFont typeface="Arial" charset="0"/>
              <a:buChar char="•"/>
            </a:pPr>
            <a:r>
              <a:rPr lang="en-US" dirty="0" smtClean="0">
                <a:solidFill>
                  <a:srgbClr val="0065A4"/>
                </a:solidFill>
                <a:latin typeface="Georgia" charset="0"/>
              </a:rPr>
              <a:t>Forum for discussion of concerns and ideas</a:t>
            </a:r>
          </a:p>
          <a:p>
            <a:pPr lvl="1" eaLnBrk="1" hangingPunct="1">
              <a:spcAft>
                <a:spcPts val="640"/>
              </a:spcAft>
              <a:buFont typeface="Arial" panose="020B0604020202020204" pitchFamily="34" charset="0"/>
              <a:buChar char="•"/>
            </a:pPr>
            <a:r>
              <a:rPr lang="en-US" dirty="0" smtClean="0">
                <a:solidFill>
                  <a:srgbClr val="0065A4"/>
                </a:solidFill>
                <a:latin typeface="Georgia" charset="0"/>
              </a:rPr>
              <a:t>Breaks out to sub committees</a:t>
            </a:r>
          </a:p>
          <a:p>
            <a:pPr lvl="2" eaLnBrk="1" hangingPunct="1">
              <a:spcAft>
                <a:spcPts val="640"/>
              </a:spcAft>
              <a:buFont typeface="Arial" panose="020B0604020202020204" pitchFamily="34" charset="0"/>
              <a:buChar char="•"/>
            </a:pPr>
            <a:r>
              <a:rPr lang="en-US" dirty="0" smtClean="0">
                <a:solidFill>
                  <a:srgbClr val="0065A4"/>
                </a:solidFill>
                <a:latin typeface="Georgia" charset="0"/>
              </a:rPr>
              <a:t>Fiscal</a:t>
            </a:r>
          </a:p>
          <a:p>
            <a:pPr lvl="2" eaLnBrk="1" hangingPunct="1">
              <a:spcAft>
                <a:spcPts val="640"/>
              </a:spcAft>
              <a:buFont typeface="Arial" panose="020B0604020202020204" pitchFamily="34" charset="0"/>
              <a:buChar char="•"/>
            </a:pPr>
            <a:r>
              <a:rPr lang="en-US" dirty="0" smtClean="0">
                <a:solidFill>
                  <a:srgbClr val="0065A4"/>
                </a:solidFill>
                <a:latin typeface="Georgia" charset="0"/>
              </a:rPr>
              <a:t>Performance Based Measures</a:t>
            </a:r>
          </a:p>
          <a:p>
            <a:pPr lvl="2" eaLnBrk="1" hangingPunct="1">
              <a:spcAft>
                <a:spcPts val="640"/>
              </a:spcAft>
              <a:buFont typeface="Arial" panose="020B0604020202020204" pitchFamily="34" charset="0"/>
              <a:buChar char="•"/>
            </a:pPr>
            <a:r>
              <a:rPr lang="en-US" dirty="0" smtClean="0">
                <a:solidFill>
                  <a:srgbClr val="0065A4"/>
                </a:solidFill>
                <a:latin typeface="Georgia" charset="0"/>
              </a:rPr>
              <a:t>Formula Subgroup </a:t>
            </a:r>
            <a:endParaRPr lang="en-US" dirty="0">
              <a:solidFill>
                <a:srgbClr val="0065A4"/>
              </a:solidFill>
              <a:latin typeface="Georgia" charset="0"/>
            </a:endParaRPr>
          </a:p>
          <a:p>
            <a:pPr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0"/>
            <a:ext cx="9418320" cy="154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Preparing for the Upcoming Year</a:t>
            </a:r>
          </a:p>
          <a:p>
            <a:pPr>
              <a:defRPr/>
            </a:pPr>
            <a:r>
              <a:rPr lang="en-US" sz="4266" dirty="0">
                <a:solidFill>
                  <a:srgbClr val="FF0000"/>
                </a:solidFill>
                <a:effectLst>
                  <a:outerShdw blurRad="38100" dist="38100" dir="2700000" algn="tl">
                    <a:srgbClr val="000000">
                      <a:alpha val="43137"/>
                    </a:srgbClr>
                  </a:outerShdw>
                </a:effectLst>
              </a:rPr>
              <a:t>‘The Offseason’</a:t>
            </a:r>
          </a:p>
        </p:txBody>
      </p:sp>
    </p:spTree>
    <p:extLst>
      <p:ext uri="{BB962C8B-B14F-4D97-AF65-F5344CB8AC3E}">
        <p14:creationId xmlns:p14="http://schemas.microsoft.com/office/powerpoint/2010/main" val="1465756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082041"/>
            <a:ext cx="8576415" cy="537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May – June</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The Cost and Service Report is obtained and filled out by individual providers using their audited financial statements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DCF works with providers helping fill out their Cost Report</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Questions from where to submit to allowable costs to what line do certain expenses belong on</a:t>
            </a:r>
          </a:p>
          <a:p>
            <a:pPr eaLnBrk="1" hangingPunct="1">
              <a:spcAft>
                <a:spcPts val="640"/>
              </a:spcAft>
            </a:pPr>
            <a:endParaRPr lang="en-US" dirty="0" smtClean="0">
              <a:solidFill>
                <a:srgbClr val="0065A4"/>
              </a:solidFill>
              <a:latin typeface="Georgia" charset="0"/>
            </a:endParaRPr>
          </a:p>
          <a:p>
            <a:pPr eaLnBrk="1" hangingPunct="1">
              <a:spcAft>
                <a:spcPts val="640"/>
              </a:spcAft>
              <a:buFont typeface="Arial" charset="0"/>
              <a:buChar char="•"/>
            </a:pPr>
            <a:r>
              <a:rPr lang="en-US" dirty="0" smtClean="0">
                <a:solidFill>
                  <a:srgbClr val="0065A4"/>
                </a:solidFill>
                <a:latin typeface="Georgia" charset="0"/>
              </a:rPr>
              <a:t>   Cost reports along with financial audits start flowing into DCF starting in June, with EOB July 1 being the deadline for on time submissions.</a:t>
            </a:r>
          </a:p>
          <a:p>
            <a:pPr lvl="1" eaLnBrk="1" hangingPunct="1">
              <a:spcAft>
                <a:spcPts val="640"/>
              </a:spcAft>
              <a:buFont typeface="Arial" charset="0"/>
              <a:buChar char="•"/>
            </a:pPr>
            <a:r>
              <a:rPr lang="en-US" dirty="0" smtClean="0">
                <a:solidFill>
                  <a:srgbClr val="0065A4"/>
                </a:solidFill>
                <a:latin typeface="Georgia" charset="0"/>
              </a:rPr>
              <a:t>Each day late is a $25 forfeiture penalty per cost report and per audit per day.</a:t>
            </a:r>
            <a:endParaRPr lang="en-US" dirty="0">
              <a:solidFill>
                <a:srgbClr val="0065A4"/>
              </a:solidFill>
              <a:latin typeface="Georgia" charset="0"/>
            </a:endParaRPr>
          </a:p>
          <a:p>
            <a:pPr lvl="1" eaLnBrk="1" hangingPunct="1">
              <a:spcAft>
                <a:spcPts val="640"/>
              </a:spcAft>
              <a:buFont typeface="Arial" charset="0"/>
              <a:buChar char="•"/>
            </a:pPr>
            <a:endParaRPr lang="en-US" dirty="0">
              <a:solidFill>
                <a:srgbClr val="0065A4"/>
              </a:solidFill>
              <a:latin typeface="Georgia" charset="0"/>
            </a:endParaRPr>
          </a:p>
          <a:p>
            <a:pPr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Starting the Process </a:t>
            </a:r>
          </a:p>
          <a:p>
            <a:pPr>
              <a:defRPr/>
            </a:pPr>
            <a:r>
              <a:rPr lang="en-US" sz="4266" dirty="0">
                <a:solidFill>
                  <a:srgbClr val="FF0000"/>
                </a:solidFill>
                <a:effectLst>
                  <a:outerShdw blurRad="38100" dist="38100" dir="2700000" algn="tl">
                    <a:srgbClr val="000000">
                      <a:alpha val="43137"/>
                    </a:srgbClr>
                  </a:outerShdw>
                </a:effectLst>
              </a:rPr>
              <a:t>‘The Preseason’</a:t>
            </a:r>
          </a:p>
        </p:txBody>
      </p:sp>
    </p:spTree>
    <p:extLst>
      <p:ext uri="{BB962C8B-B14F-4D97-AF65-F5344CB8AC3E}">
        <p14:creationId xmlns:p14="http://schemas.microsoft.com/office/powerpoint/2010/main" val="27427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4"/>
            <a:ext cx="8576415" cy="388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July - August</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By this time all providers’ Cost Reports should have been received by DCF, and starts through the review process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Program Area (basic info completeness) </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Licensing (licensed beds, provider type)</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Audit (compares to audit, ensures financial completeness)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Accounting (begins closer checks and max rate builds)</a:t>
            </a:r>
            <a:endParaRPr lang="en-US" dirty="0">
              <a:solidFill>
                <a:srgbClr val="0065A4"/>
              </a:solidFill>
              <a:latin typeface="Georgia" charset="0"/>
            </a:endParaRPr>
          </a:p>
          <a:p>
            <a:pPr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Starting the Process  </a:t>
            </a:r>
          </a:p>
          <a:p>
            <a:pPr>
              <a:defRPr/>
            </a:pPr>
            <a:r>
              <a:rPr lang="en-US" sz="4266" dirty="0">
                <a:solidFill>
                  <a:srgbClr val="FF0000"/>
                </a:solidFill>
                <a:effectLst>
                  <a:outerShdw blurRad="38100" dist="38100" dir="2700000" algn="tl">
                    <a:srgbClr val="000000">
                      <a:alpha val="43137"/>
                    </a:srgbClr>
                  </a:outerShdw>
                </a:effectLst>
              </a:rPr>
              <a:t>‘Regular Season Kickoff’</a:t>
            </a:r>
          </a:p>
        </p:txBody>
      </p:sp>
      <p:pic>
        <p:nvPicPr>
          <p:cNvPr id="11266" name="Picture 2" descr="C:\Users\kevin.pings\AppData\Local\Microsoft\Windows\Temporary Internet Files\Content.IE5\Y28TQ8BE\football_goa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141" y="5080945"/>
            <a:ext cx="2050262" cy="157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6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6"/>
            <a:ext cx="8576415" cy="396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July - August</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Program Area</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Owns the front end completeness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Verifies timeliness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Looks at personnel reasonability</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Resource for closer questions of cost alignment</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Completes notes for final review</a:t>
            </a:r>
            <a:endParaRPr lang="en-US" dirty="0">
              <a:solidFill>
                <a:srgbClr val="0065A4"/>
              </a:solidFill>
              <a:latin typeface="Georgia" charset="0"/>
            </a:endParaRPr>
          </a:p>
          <a:p>
            <a:pPr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Starting the Process  </a:t>
            </a:r>
          </a:p>
          <a:p>
            <a:pPr>
              <a:defRPr/>
            </a:pPr>
            <a:r>
              <a:rPr lang="en-US" sz="4266" dirty="0">
                <a:solidFill>
                  <a:srgbClr val="FF0000"/>
                </a:solidFill>
                <a:effectLst>
                  <a:outerShdw blurRad="38100" dist="38100" dir="2700000" algn="tl">
                    <a:srgbClr val="000000">
                      <a:alpha val="43137"/>
                    </a:srgbClr>
                  </a:outerShdw>
                </a:effectLst>
              </a:rPr>
              <a:t>‘Regular Season Kickoff’</a:t>
            </a:r>
          </a:p>
        </p:txBody>
      </p:sp>
    </p:spTree>
    <p:extLst>
      <p:ext uri="{BB962C8B-B14F-4D97-AF65-F5344CB8AC3E}">
        <p14:creationId xmlns:p14="http://schemas.microsoft.com/office/powerpoint/2010/main" val="1810142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355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July - August</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Licensing</a:t>
            </a:r>
          </a:p>
          <a:p>
            <a:pPr eaLnBrk="1" hangingPunct="1">
              <a:spcAft>
                <a:spcPts val="640"/>
              </a:spcAft>
            </a:pPr>
            <a:endParaRPr lang="en-US" sz="2133" dirty="0">
              <a:solidFill>
                <a:srgbClr val="0065A4"/>
              </a:solidFill>
              <a:latin typeface="Georgia" charset="0"/>
            </a:endParaRP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Reviews current license issues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Verify reported licensed beds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Completes notes for final review</a:t>
            </a:r>
            <a:endParaRPr lang="en-US" dirty="0">
              <a:solidFill>
                <a:srgbClr val="0065A4"/>
              </a:solidFill>
              <a:latin typeface="Georgia" charset="0"/>
            </a:endParaRPr>
          </a:p>
          <a:p>
            <a:pPr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Starting the Process  </a:t>
            </a:r>
          </a:p>
          <a:p>
            <a:pPr>
              <a:defRPr/>
            </a:pPr>
            <a:r>
              <a:rPr lang="en-US" sz="4266" dirty="0">
                <a:solidFill>
                  <a:srgbClr val="FF0000"/>
                </a:solidFill>
                <a:effectLst>
                  <a:outerShdw blurRad="38100" dist="38100" dir="2700000" algn="tl">
                    <a:srgbClr val="000000">
                      <a:alpha val="43137"/>
                    </a:srgbClr>
                  </a:outerShdw>
                </a:effectLst>
              </a:rPr>
              <a:t>‘Regular Season’</a:t>
            </a:r>
          </a:p>
        </p:txBody>
      </p:sp>
    </p:spTree>
    <p:extLst>
      <p:ext uri="{BB962C8B-B14F-4D97-AF65-F5344CB8AC3E}">
        <p14:creationId xmlns:p14="http://schemas.microsoft.com/office/powerpoint/2010/main" val="224363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355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July - August</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Audit Section</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Receives audited financials &amp; compares to cost report</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Total $’s, matching line items, situations from notes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Verifies allowable profit figures, takes action if needed</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Completes notes for final review</a:t>
            </a:r>
          </a:p>
          <a:p>
            <a:pPr eaLnBrk="1" hangingPunct="1">
              <a:spcAft>
                <a:spcPts val="640"/>
              </a:spcAft>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79"/>
            <a:ext cx="9418320" cy="12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Starting the Process  </a:t>
            </a:r>
          </a:p>
          <a:p>
            <a:pPr>
              <a:defRPr/>
            </a:pPr>
            <a:r>
              <a:rPr lang="en-US" sz="4266" dirty="0">
                <a:solidFill>
                  <a:srgbClr val="FF0000"/>
                </a:solidFill>
                <a:effectLst>
                  <a:outerShdw blurRad="38100" dist="38100" dir="2700000" algn="tl">
                    <a:srgbClr val="000000">
                      <a:alpha val="43137"/>
                    </a:srgbClr>
                  </a:outerShdw>
                </a:effectLst>
              </a:rPr>
              <a:t>‘Regular Season’</a:t>
            </a:r>
          </a:p>
        </p:txBody>
      </p:sp>
      <p:pic>
        <p:nvPicPr>
          <p:cNvPr id="7170" name="Picture 2" descr="C:\Program Files (x86)\Microsoft Office\MEDIA\CAGCAT10\j02832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65742" y="4502535"/>
            <a:ext cx="2242003" cy="219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5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89561" y="1082041"/>
            <a:ext cx="788110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buFont typeface="Arial" charset="0"/>
              <a:buChar char="•"/>
            </a:pPr>
            <a:endParaRPr lang="en-US" dirty="0" smtClean="0">
              <a:solidFill>
                <a:srgbClr val="0065A4"/>
              </a:solidFill>
              <a:latin typeface="Georgia" charset="0"/>
            </a:endParaRPr>
          </a:p>
          <a:p>
            <a:pPr eaLnBrk="1" hangingPunct="1">
              <a:spcAft>
                <a:spcPts val="640"/>
              </a:spcAft>
              <a:buSzPct val="120000"/>
            </a:pPr>
            <a:r>
              <a:rPr lang="en-US" dirty="0" smtClean="0">
                <a:solidFill>
                  <a:srgbClr val="0065A4"/>
                </a:solidFill>
                <a:latin typeface="Georgia" charset="0"/>
              </a:rPr>
              <a:t>DCF Audit group compares the Cost report values to the providers’ annual audit report submitted annually to verify accuracy.</a:t>
            </a:r>
            <a:endParaRPr lang="en-US" sz="1707" dirty="0">
              <a:solidFill>
                <a:srgbClr val="E66822"/>
              </a:solidFill>
              <a:cs typeface="Arial"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Audit Review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06" y="2635465"/>
            <a:ext cx="7467282" cy="384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54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416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cs typeface="Arial" charset="0"/>
              </a:rPr>
              <a:t>Desk Reviews – each provider annually</a:t>
            </a:r>
          </a:p>
          <a:p>
            <a:pPr marL="365750" indent="-365750" eaLnBrk="1" hangingPunct="1">
              <a:spcAft>
                <a:spcPts val="640"/>
              </a:spcAft>
              <a:buFont typeface="Arial" panose="020B0604020202020204" pitchFamily="34" charset="0"/>
              <a:buChar char="•"/>
            </a:pPr>
            <a:r>
              <a:rPr lang="en-US" sz="2133" dirty="0">
                <a:solidFill>
                  <a:srgbClr val="0065A4"/>
                </a:solidFill>
                <a:cs typeface="Arial" charset="0"/>
              </a:rPr>
              <a:t>Gets approvals for profit collection</a:t>
            </a:r>
          </a:p>
          <a:p>
            <a:pPr marL="365750" indent="-365750" eaLnBrk="1" hangingPunct="1">
              <a:spcAft>
                <a:spcPts val="640"/>
              </a:spcAft>
              <a:buFont typeface="Arial" panose="020B0604020202020204" pitchFamily="34" charset="0"/>
              <a:buChar char="•"/>
            </a:pPr>
            <a:r>
              <a:rPr lang="en-US" sz="2133" dirty="0">
                <a:solidFill>
                  <a:srgbClr val="0065A4"/>
                </a:solidFill>
                <a:cs typeface="Arial" charset="0"/>
              </a:rPr>
              <a:t>In-depth financial reviews</a:t>
            </a:r>
          </a:p>
          <a:p>
            <a:pPr marL="1158209" lvl="1" indent="-365750" eaLnBrk="1" hangingPunct="1">
              <a:spcAft>
                <a:spcPts val="640"/>
              </a:spcAft>
              <a:buFont typeface="Arial" panose="020B0604020202020204" pitchFamily="34" charset="0"/>
              <a:buChar char="•"/>
            </a:pPr>
            <a:r>
              <a:rPr lang="en-US" sz="2133" dirty="0">
                <a:solidFill>
                  <a:srgbClr val="0065A4"/>
                </a:solidFill>
                <a:cs typeface="Arial" charset="0"/>
              </a:rPr>
              <a:t>Selected providers each year</a:t>
            </a:r>
          </a:p>
          <a:p>
            <a:pPr marL="1158209" lvl="1" indent="-365750" eaLnBrk="1" hangingPunct="1">
              <a:spcAft>
                <a:spcPts val="640"/>
              </a:spcAft>
              <a:buFont typeface="Arial" panose="020B0604020202020204" pitchFamily="34" charset="0"/>
              <a:buChar char="•"/>
            </a:pPr>
            <a:r>
              <a:rPr lang="en-US" sz="2133" dirty="0">
                <a:solidFill>
                  <a:srgbClr val="0065A4"/>
                </a:solidFill>
                <a:cs typeface="Arial" charset="0"/>
              </a:rPr>
              <a:t>On-site visits</a:t>
            </a:r>
          </a:p>
          <a:p>
            <a:pPr marL="1158209" lvl="1" indent="-365750" eaLnBrk="1" hangingPunct="1">
              <a:spcAft>
                <a:spcPts val="640"/>
              </a:spcAft>
              <a:buFont typeface="Arial" panose="020B0604020202020204" pitchFamily="34" charset="0"/>
              <a:buChar char="•"/>
            </a:pPr>
            <a:r>
              <a:rPr lang="en-US" sz="2133" dirty="0">
                <a:solidFill>
                  <a:srgbClr val="0065A4"/>
                </a:solidFill>
                <a:cs typeface="Arial" charset="0"/>
              </a:rPr>
              <a:t>Obtains more detail, down to receipts</a:t>
            </a:r>
          </a:p>
          <a:p>
            <a:pPr marL="1158209" lvl="1" indent="-365750" eaLnBrk="1" hangingPunct="1">
              <a:spcAft>
                <a:spcPts val="640"/>
              </a:spcAft>
              <a:buFont typeface="Arial" panose="020B0604020202020204" pitchFamily="34" charset="0"/>
              <a:buChar char="•"/>
            </a:pPr>
            <a:r>
              <a:rPr lang="en-US" sz="2133" dirty="0">
                <a:solidFill>
                  <a:srgbClr val="0065A4"/>
                </a:solidFill>
                <a:cs typeface="Arial" charset="0"/>
              </a:rPr>
              <a:t>Resolves accounting issues that are found</a:t>
            </a:r>
          </a:p>
          <a:p>
            <a:pPr marL="1158209" lvl="1" indent="-365750" eaLnBrk="1" hangingPunct="1">
              <a:spcAft>
                <a:spcPts val="640"/>
              </a:spcAft>
              <a:buFont typeface="Arial" panose="020B0604020202020204" pitchFamily="34" charset="0"/>
              <a:buChar char="•"/>
            </a:pPr>
            <a:r>
              <a:rPr lang="en-US" sz="2133" dirty="0">
                <a:solidFill>
                  <a:srgbClr val="0065A4"/>
                </a:solidFill>
                <a:cs typeface="Arial" charset="0"/>
              </a:rPr>
              <a:t>Try to review all providers within a few years</a:t>
            </a:r>
          </a:p>
          <a:p>
            <a:pPr marL="365750" indent="-365750" eaLnBrk="1" hangingPunct="1">
              <a:spcAft>
                <a:spcPts val="640"/>
              </a:spcAft>
              <a:buFont typeface="Arial" panose="020B0604020202020204" pitchFamily="34" charset="0"/>
              <a:buChar char="•"/>
            </a:pPr>
            <a:endParaRPr lang="en-US" sz="2133" dirty="0">
              <a:solidFill>
                <a:srgbClr val="0065A4"/>
              </a:solidFill>
              <a:cs typeface="Arial"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79"/>
            <a:ext cx="9418320" cy="12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Other DCF Audit Activities</a:t>
            </a:r>
          </a:p>
        </p:txBody>
      </p:sp>
    </p:spTree>
    <p:extLst>
      <p:ext uri="{BB962C8B-B14F-4D97-AF65-F5344CB8AC3E}">
        <p14:creationId xmlns:p14="http://schemas.microsoft.com/office/powerpoint/2010/main" val="1551157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6"/>
            <a:ext cx="8576415" cy="45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July - August</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Accounting</a:t>
            </a:r>
          </a:p>
          <a:p>
            <a:pPr eaLnBrk="1" hangingPunct="1">
              <a:spcAft>
                <a:spcPts val="640"/>
              </a:spcAft>
            </a:pPr>
            <a:endParaRPr lang="en-US" sz="2133" dirty="0">
              <a:solidFill>
                <a:srgbClr val="0065A4"/>
              </a:solidFill>
              <a:latin typeface="Georgia" charset="0"/>
            </a:endParaRP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Ongoing questions internally and externally</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Review notes from other areas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Updates any reasonability issues</a:t>
            </a:r>
          </a:p>
          <a:p>
            <a:pPr marL="1158209" lvl="1" indent="-365750" eaLnBrk="1" hangingPunct="1">
              <a:spcAft>
                <a:spcPts val="640"/>
              </a:spcAft>
              <a:buFont typeface="Arial" panose="020B0604020202020204" pitchFamily="34" charset="0"/>
              <a:buChar char="•"/>
            </a:pPr>
            <a:r>
              <a:rPr lang="en-US" sz="2133" dirty="0">
                <a:solidFill>
                  <a:srgbClr val="0065A4"/>
                </a:solidFill>
                <a:latin typeface="Georgia" charset="0"/>
              </a:rPr>
              <a:t>Enters the cost report into the Master Database</a:t>
            </a:r>
          </a:p>
          <a:p>
            <a:pPr marL="1158209" lvl="1" indent="-365750" eaLnBrk="1" hangingPunct="1">
              <a:spcAft>
                <a:spcPts val="640"/>
              </a:spcAft>
              <a:buFont typeface="Arial" panose="020B0604020202020204" pitchFamily="34" charset="0"/>
              <a:buChar char="•"/>
            </a:pPr>
            <a:endParaRPr lang="en-US" sz="2133" dirty="0">
              <a:solidFill>
                <a:srgbClr val="0065A4"/>
              </a:solidFill>
              <a:latin typeface="Georgia" charset="0"/>
            </a:endParaRPr>
          </a:p>
          <a:p>
            <a:pPr lvl="1"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Continuing the Process  </a:t>
            </a:r>
          </a:p>
          <a:p>
            <a:pPr>
              <a:defRPr/>
            </a:pPr>
            <a:r>
              <a:rPr lang="en-US" sz="4266" dirty="0">
                <a:solidFill>
                  <a:srgbClr val="FF0000"/>
                </a:solidFill>
                <a:effectLst>
                  <a:outerShdw blurRad="38100" dist="38100" dir="2700000" algn="tl">
                    <a:srgbClr val="000000">
                      <a:alpha val="43137"/>
                    </a:srgbClr>
                  </a:outerShdw>
                </a:effectLst>
              </a:rPr>
              <a:t>‘Regular Season’</a:t>
            </a:r>
          </a:p>
        </p:txBody>
      </p:sp>
    </p:spTree>
    <p:extLst>
      <p:ext uri="{BB962C8B-B14F-4D97-AF65-F5344CB8AC3E}">
        <p14:creationId xmlns:p14="http://schemas.microsoft.com/office/powerpoint/2010/main" val="3447788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459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r>
              <a:rPr lang="en-US" sz="2133" dirty="0">
                <a:solidFill>
                  <a:srgbClr val="E66822"/>
                </a:solidFill>
                <a:cs typeface="Arial" charset="0"/>
              </a:rPr>
              <a:t>July - August</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Use notes of concern from audit, make any reasonability updates and imports each Cost Report into the ‘Master Database’</a:t>
            </a:r>
          </a:p>
          <a:p>
            <a:pPr lvl="1" eaLnBrk="1" hangingPunct="1">
              <a:spcAft>
                <a:spcPts val="640"/>
              </a:spcAft>
              <a:buFont typeface="Arial" charset="0"/>
              <a:buChar char="•"/>
            </a:pPr>
            <a:r>
              <a:rPr lang="en-US" dirty="0" smtClean="0">
                <a:solidFill>
                  <a:srgbClr val="0065A4"/>
                </a:solidFill>
                <a:latin typeface="Georgia" charset="0"/>
              </a:rPr>
              <a:t>Roughly 140 Provider Programs are entered</a:t>
            </a:r>
          </a:p>
          <a:p>
            <a:pPr lvl="1" eaLnBrk="1" hangingPunct="1">
              <a:spcAft>
                <a:spcPts val="640"/>
              </a:spcAft>
              <a:buFont typeface="Arial" charset="0"/>
              <a:buChar char="•"/>
            </a:pPr>
            <a:r>
              <a:rPr lang="en-US" dirty="0" smtClean="0">
                <a:solidFill>
                  <a:srgbClr val="0065A4"/>
                </a:solidFill>
                <a:latin typeface="Georgia" charset="0"/>
              </a:rPr>
              <a:t>Database groups by provider type and other data points</a:t>
            </a:r>
          </a:p>
          <a:p>
            <a:pPr lvl="1" eaLnBrk="1" hangingPunct="1">
              <a:spcAft>
                <a:spcPts val="640"/>
              </a:spcAft>
              <a:buFont typeface="Arial" charset="0"/>
              <a:buChar char="•"/>
            </a:pPr>
            <a:r>
              <a:rPr lang="en-US" dirty="0" smtClean="0">
                <a:solidFill>
                  <a:srgbClr val="0065A4"/>
                </a:solidFill>
                <a:latin typeface="Georgia" charset="0"/>
              </a:rPr>
              <a:t>Calculates the maximum ceiling rates, by cost category, by provider type</a:t>
            </a:r>
          </a:p>
          <a:p>
            <a:pPr marL="487667" lvl="1" indent="0" eaLnBrk="1" hangingPunct="1">
              <a:spcAft>
                <a:spcPts val="640"/>
              </a:spcAft>
            </a:pPr>
            <a:endParaRPr lang="en-US" dirty="0">
              <a:solidFill>
                <a:srgbClr val="0065A4"/>
              </a:solidFill>
              <a:latin typeface="Georgia" charset="0"/>
            </a:endParaRPr>
          </a:p>
          <a:p>
            <a:pPr eaLnBrk="1" hangingPunct="1">
              <a:spcAft>
                <a:spcPts val="640"/>
              </a:spcAft>
              <a:buFont typeface="Arial" charset="0"/>
              <a:buChar char="•"/>
            </a:pPr>
            <a:r>
              <a:rPr lang="en-US" dirty="0">
                <a:solidFill>
                  <a:srgbClr val="0065A4"/>
                </a:solidFill>
                <a:latin typeface="Georgia" charset="0"/>
              </a:rPr>
              <a:t> </a:t>
            </a:r>
            <a:r>
              <a:rPr lang="en-US" dirty="0" smtClean="0">
                <a:solidFill>
                  <a:srgbClr val="0065A4"/>
                </a:solidFill>
                <a:latin typeface="Georgia" charset="0"/>
              </a:rPr>
              <a:t>      These rates are reviewed by the Rate Regulation Advisory Committee, as       	well as presented for approval within DCF up to the Secretary</a:t>
            </a:r>
          </a:p>
          <a:p>
            <a:pPr eaLnBrk="1" hangingPunct="1">
              <a:spcAft>
                <a:spcPts val="640"/>
              </a:spcAft>
            </a:pPr>
            <a:endParaRPr lang="en-US" dirty="0" smtClean="0">
              <a:solidFill>
                <a:srgbClr val="0065A4"/>
              </a:solidFill>
              <a:latin typeface="Georgia" charset="0"/>
            </a:endParaRPr>
          </a:p>
          <a:p>
            <a:pPr eaLnBrk="1" hangingPunct="1">
              <a:spcAft>
                <a:spcPts val="640"/>
              </a:spcAft>
              <a:buFont typeface="Arial" charset="0"/>
              <a:buChar char="•"/>
            </a:pPr>
            <a:r>
              <a:rPr lang="en-US" dirty="0">
                <a:solidFill>
                  <a:srgbClr val="0065A4"/>
                </a:solidFill>
                <a:latin typeface="Georgia" charset="0"/>
              </a:rPr>
              <a:t> </a:t>
            </a:r>
            <a:r>
              <a:rPr lang="en-US" dirty="0" smtClean="0">
                <a:solidFill>
                  <a:srgbClr val="0065A4"/>
                </a:solidFill>
                <a:latin typeface="Georgia" charset="0"/>
              </a:rPr>
              <a:t>      Maximum Rates are posted online and in provider memos including the         	individual rate request form for providers</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Maximum Ceiling Rate Determination </a:t>
            </a:r>
          </a:p>
          <a:p>
            <a:pPr>
              <a:defRPr/>
            </a:pPr>
            <a:r>
              <a:rPr lang="en-US" sz="4266" dirty="0">
                <a:solidFill>
                  <a:srgbClr val="FF0000"/>
                </a:solidFill>
                <a:effectLst>
                  <a:outerShdw blurRad="38100" dist="38100" dir="2700000" algn="tl">
                    <a:srgbClr val="000000">
                      <a:alpha val="43137"/>
                    </a:srgbClr>
                  </a:outerShdw>
                </a:effectLst>
              </a:rPr>
              <a:t>‘Regular season’</a:t>
            </a:r>
          </a:p>
        </p:txBody>
      </p:sp>
    </p:spTree>
    <p:extLst>
      <p:ext uri="{BB962C8B-B14F-4D97-AF65-F5344CB8AC3E}">
        <p14:creationId xmlns:p14="http://schemas.microsoft.com/office/powerpoint/2010/main" val="179924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958209" y="2260199"/>
            <a:ext cx="4787054"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04792" indent="-304792" eaLnBrk="1" hangingPunct="1">
              <a:spcAft>
                <a:spcPts val="640"/>
              </a:spcAft>
              <a:buFont typeface="Arial" pitchFamily="34" charset="0"/>
              <a:buChar char="•"/>
            </a:pPr>
            <a:r>
              <a:rPr lang="en-US" dirty="0" smtClean="0">
                <a:solidFill>
                  <a:srgbClr val="0065A4"/>
                </a:solidFill>
                <a:cs typeface="Arial" charset="0"/>
              </a:rPr>
              <a:t>Introduction</a:t>
            </a:r>
            <a:endParaRPr lang="en-US" dirty="0">
              <a:solidFill>
                <a:srgbClr val="0065A4"/>
              </a:solidFill>
              <a:cs typeface="Arial" charset="0"/>
            </a:endParaRPr>
          </a:p>
          <a:p>
            <a:pPr marL="304792" indent="-304792" eaLnBrk="1" hangingPunct="1">
              <a:spcAft>
                <a:spcPts val="640"/>
              </a:spcAft>
              <a:buFont typeface="Arial" pitchFamily="34" charset="0"/>
              <a:buChar char="•"/>
            </a:pPr>
            <a:r>
              <a:rPr lang="en-US" dirty="0">
                <a:solidFill>
                  <a:srgbClr val="0065A4"/>
                </a:solidFill>
                <a:cs typeface="Arial" charset="0"/>
              </a:rPr>
              <a:t>Rate Setting </a:t>
            </a:r>
            <a:r>
              <a:rPr lang="en-US" dirty="0" smtClean="0">
                <a:solidFill>
                  <a:srgbClr val="0065A4"/>
                </a:solidFill>
                <a:cs typeface="Arial" charset="0"/>
              </a:rPr>
              <a:t>Timeline</a:t>
            </a:r>
          </a:p>
          <a:p>
            <a:pPr marL="304792" indent="-304792" eaLnBrk="1" hangingPunct="1">
              <a:spcAft>
                <a:spcPts val="640"/>
              </a:spcAft>
              <a:buFont typeface="Arial" pitchFamily="34" charset="0"/>
              <a:buChar char="•"/>
            </a:pPr>
            <a:r>
              <a:rPr lang="en-US" dirty="0" smtClean="0">
                <a:solidFill>
                  <a:srgbClr val="0065A4"/>
                </a:solidFill>
                <a:cs typeface="Arial" charset="0"/>
              </a:rPr>
              <a:t>Process and roles</a:t>
            </a:r>
            <a:endParaRPr lang="en-US" dirty="0">
              <a:solidFill>
                <a:srgbClr val="0065A4"/>
              </a:solidFill>
              <a:cs typeface="Arial" charset="0"/>
            </a:endParaRPr>
          </a:p>
          <a:p>
            <a:pPr marL="304792" indent="-304792" eaLnBrk="1" hangingPunct="1">
              <a:spcAft>
                <a:spcPts val="640"/>
              </a:spcAft>
              <a:buFont typeface="Arial" pitchFamily="34" charset="0"/>
              <a:buChar char="•"/>
            </a:pPr>
            <a:r>
              <a:rPr lang="en-US" dirty="0" smtClean="0">
                <a:solidFill>
                  <a:srgbClr val="0065A4"/>
                </a:solidFill>
                <a:cs typeface="Arial" charset="0"/>
              </a:rPr>
              <a:t>Types of costs and formulas</a:t>
            </a:r>
            <a:endParaRPr lang="en-US" dirty="0">
              <a:solidFill>
                <a:srgbClr val="0065A4"/>
              </a:solidFill>
              <a:cs typeface="Arial" charset="0"/>
            </a:endParaRPr>
          </a:p>
          <a:p>
            <a:pPr marL="304792" indent="-304792" eaLnBrk="1" hangingPunct="1">
              <a:spcAft>
                <a:spcPts val="640"/>
              </a:spcAft>
              <a:buFont typeface="Arial" pitchFamily="34" charset="0"/>
              <a:buChar char="•"/>
            </a:pPr>
            <a:r>
              <a:rPr lang="en-US" dirty="0" smtClean="0">
                <a:solidFill>
                  <a:srgbClr val="0065A4"/>
                </a:solidFill>
                <a:cs typeface="Arial" charset="0"/>
              </a:rPr>
              <a:t>Review of Cost Report</a:t>
            </a:r>
          </a:p>
          <a:p>
            <a:pPr marL="304792" indent="-304792" eaLnBrk="1" hangingPunct="1">
              <a:spcAft>
                <a:spcPts val="640"/>
              </a:spcAft>
              <a:buFont typeface="Arial" pitchFamily="34" charset="0"/>
              <a:buChar char="•"/>
            </a:pPr>
            <a:r>
              <a:rPr lang="en-US" dirty="0" smtClean="0">
                <a:solidFill>
                  <a:srgbClr val="0065A4"/>
                </a:solidFill>
                <a:cs typeface="Arial" charset="0"/>
              </a:rPr>
              <a:t>Calculation of Maximum Ceiling Rates</a:t>
            </a:r>
          </a:p>
          <a:p>
            <a:pPr marL="304792" indent="-304792" eaLnBrk="1" hangingPunct="1">
              <a:spcAft>
                <a:spcPts val="640"/>
              </a:spcAft>
              <a:buFont typeface="Arial" pitchFamily="34" charset="0"/>
              <a:buChar char="•"/>
            </a:pPr>
            <a:r>
              <a:rPr lang="en-US" dirty="0" smtClean="0">
                <a:solidFill>
                  <a:srgbClr val="0065A4"/>
                </a:solidFill>
                <a:cs typeface="Arial" charset="0"/>
              </a:rPr>
              <a:t>Questions/Discussion</a:t>
            </a:r>
          </a:p>
          <a:p>
            <a:pPr marL="304792" indent="-304792" eaLnBrk="1" hangingPunct="1">
              <a:spcAft>
                <a:spcPts val="640"/>
              </a:spcAft>
              <a:buFont typeface="Arial" pitchFamily="34" charset="0"/>
              <a:buChar char="•"/>
            </a:pPr>
            <a:endParaRPr lang="en-US" dirty="0">
              <a:solidFill>
                <a:srgbClr val="E66822"/>
              </a:solidFill>
              <a:cs typeface="Arial"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305905"/>
            <a:ext cx="9418320" cy="110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Goals for Today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332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What’s the purpose of the Maximum Rates?</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Part of Statute and Rate Regulation Rule</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Baseline maximum for expected care</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Set using DCF standards of measurement</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Helps control ‘outlier’ provider costs</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Can be looked at as a whole, or each cost component</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Maximum Ceiling Rate Determination </a:t>
            </a:r>
          </a:p>
          <a:p>
            <a:pPr>
              <a:defRPr/>
            </a:pPr>
            <a:r>
              <a:rPr lang="en-US" sz="4266" dirty="0">
                <a:solidFill>
                  <a:srgbClr val="FF0000"/>
                </a:solidFill>
                <a:effectLst>
                  <a:outerShdw blurRad="38100" dist="38100" dir="2700000" algn="tl">
                    <a:srgbClr val="000000">
                      <a:alpha val="43137"/>
                    </a:srgbClr>
                  </a:outerShdw>
                </a:effectLst>
              </a:rPr>
              <a:t>‘Regular season’</a:t>
            </a:r>
          </a:p>
        </p:txBody>
      </p:sp>
      <p:pic>
        <p:nvPicPr>
          <p:cNvPr id="13314" name="Picture 2" descr="C:\Users\kevin.pings\AppData\Local\Microsoft\Windows\Temporary Internet Files\Content.IE5\QTPOH3YJ\fha-maximum-loan-limit-480x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535" y="5156818"/>
            <a:ext cx="1560576" cy="65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7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4"/>
            <a:ext cx="8576415" cy="368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September - October</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Given the published Maximum Rates, providers submit their individual rate requests to DCF</a:t>
            </a:r>
          </a:p>
          <a:p>
            <a:pPr lvl="1" eaLnBrk="1" hangingPunct="1">
              <a:spcAft>
                <a:spcPts val="640"/>
              </a:spcAft>
              <a:buFont typeface="Arial" charset="0"/>
              <a:buChar char="•"/>
            </a:pPr>
            <a:r>
              <a:rPr lang="en-US" dirty="0" smtClean="0">
                <a:solidFill>
                  <a:srgbClr val="0065A4"/>
                </a:solidFill>
                <a:latin typeface="Georgia" charset="0"/>
              </a:rPr>
              <a:t>Typically a lot of discussion with providers</a:t>
            </a:r>
          </a:p>
          <a:p>
            <a:pPr lvl="1" eaLnBrk="1" hangingPunct="1">
              <a:spcAft>
                <a:spcPts val="640"/>
              </a:spcAft>
              <a:buFont typeface="Arial" charset="0"/>
              <a:buChar char="•"/>
            </a:pPr>
            <a:r>
              <a:rPr lang="en-US" dirty="0" smtClean="0">
                <a:solidFill>
                  <a:srgbClr val="0065A4"/>
                </a:solidFill>
                <a:latin typeface="Georgia" charset="0"/>
              </a:rPr>
              <a:t>Discuss how their original submission was viewed</a:t>
            </a:r>
          </a:p>
          <a:p>
            <a:pPr lvl="1" eaLnBrk="1" hangingPunct="1">
              <a:spcAft>
                <a:spcPts val="640"/>
              </a:spcAft>
              <a:buFont typeface="Arial" charset="0"/>
              <a:buChar char="•"/>
            </a:pPr>
            <a:r>
              <a:rPr lang="en-US" dirty="0" smtClean="0">
                <a:solidFill>
                  <a:srgbClr val="0065A4"/>
                </a:solidFill>
                <a:latin typeface="Georgia" charset="0"/>
              </a:rPr>
              <a:t>Chance to voice concerns over additional facts</a:t>
            </a:r>
          </a:p>
          <a:p>
            <a:pPr marL="487667" lvl="1" indent="0" eaLnBrk="1" hangingPunct="1">
              <a:spcAft>
                <a:spcPts val="640"/>
              </a:spcAft>
            </a:pPr>
            <a:endParaRPr lang="en-US" dirty="0">
              <a:solidFill>
                <a:srgbClr val="0065A4"/>
              </a:solidFill>
              <a:latin typeface="Georgia" charset="0"/>
            </a:endParaRPr>
          </a:p>
          <a:p>
            <a:pPr eaLnBrk="1" hangingPunct="1">
              <a:spcAft>
                <a:spcPts val="640"/>
              </a:spcAft>
              <a:buFont typeface="Arial" charset="0"/>
              <a:buChar char="•"/>
            </a:pPr>
            <a:r>
              <a:rPr lang="en-US" dirty="0">
                <a:solidFill>
                  <a:srgbClr val="0065A4"/>
                </a:solidFill>
                <a:latin typeface="Georgia" charset="0"/>
              </a:rPr>
              <a:t> </a:t>
            </a:r>
            <a:r>
              <a:rPr lang="en-US" dirty="0" smtClean="0">
                <a:solidFill>
                  <a:srgbClr val="0065A4"/>
                </a:solidFill>
                <a:latin typeface="Georgia" charset="0"/>
              </a:rPr>
              <a:t>      DCF then starts setting each individual rate given several factors</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Individual Rate Setting Process Starts  ‘End of the regular season’</a:t>
            </a:r>
          </a:p>
        </p:txBody>
      </p:sp>
    </p:spTree>
    <p:extLst>
      <p:ext uri="{BB962C8B-B14F-4D97-AF65-F5344CB8AC3E}">
        <p14:creationId xmlns:p14="http://schemas.microsoft.com/office/powerpoint/2010/main" val="1310849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6"/>
            <a:ext cx="8576415" cy="440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r>
              <a:rPr lang="en-US" sz="2133" dirty="0">
                <a:solidFill>
                  <a:srgbClr val="E66822"/>
                </a:solidFill>
                <a:cs typeface="Arial" charset="0"/>
              </a:rPr>
              <a:t>The Factors by Administrative Rule:</a:t>
            </a:r>
          </a:p>
          <a:p>
            <a:pPr marL="182875" indent="-182875">
              <a:buFont typeface="Arial" panose="020B0604020202020204" pitchFamily="34" charset="0"/>
              <a:buChar char="•"/>
            </a:pPr>
            <a:r>
              <a:rPr lang="en-US" sz="1280" dirty="0">
                <a:solidFill>
                  <a:srgbClr val="0065A4"/>
                </a:solidFill>
              </a:rPr>
              <a:t>Whether the proposed rate exceeds the maximum rate determined by the department </a:t>
            </a:r>
          </a:p>
          <a:p>
            <a:pPr marL="182875" indent="-182875">
              <a:buFont typeface="Arial" panose="020B0604020202020204" pitchFamily="34" charset="0"/>
              <a:buChar char="•"/>
            </a:pPr>
            <a:r>
              <a:rPr lang="en-US" sz="1280" dirty="0">
                <a:solidFill>
                  <a:srgbClr val="0065A4"/>
                </a:solidFill>
              </a:rPr>
              <a:t>The provider’s most recent cost and service report</a:t>
            </a:r>
          </a:p>
          <a:p>
            <a:pPr marL="182875" indent="-182875">
              <a:buFont typeface="Arial" panose="020B0604020202020204" pitchFamily="34" charset="0"/>
              <a:buChar char="•"/>
            </a:pPr>
            <a:r>
              <a:rPr lang="en-US" sz="1280" dirty="0">
                <a:solidFill>
                  <a:srgbClr val="0065A4"/>
                </a:solidFill>
              </a:rPr>
              <a:t>The provider’s most recent audit report </a:t>
            </a:r>
          </a:p>
          <a:p>
            <a:pPr marL="182875" indent="-182875">
              <a:buFont typeface="Arial" panose="020B0604020202020204" pitchFamily="34" charset="0"/>
              <a:buChar char="•"/>
            </a:pPr>
            <a:r>
              <a:rPr lang="en-US" sz="1280" dirty="0">
                <a:solidFill>
                  <a:srgbClr val="0065A4"/>
                </a:solidFill>
              </a:rPr>
              <a:t>Whether the provider’s reported costs are within a range of similar costs reported by other providers for similar items and services</a:t>
            </a:r>
          </a:p>
          <a:p>
            <a:pPr marL="182875" indent="-182875">
              <a:buFont typeface="Arial" panose="020B0604020202020204" pitchFamily="34" charset="0"/>
              <a:buChar char="•"/>
            </a:pPr>
            <a:r>
              <a:rPr lang="en-US" sz="1280" dirty="0">
                <a:solidFill>
                  <a:srgbClr val="0065A4"/>
                </a:solidFill>
              </a:rPr>
              <a:t>The provider’s per client rate in previous years</a:t>
            </a:r>
          </a:p>
          <a:p>
            <a:pPr marL="182875" indent="-182875">
              <a:buFont typeface="Arial" panose="020B0604020202020204" pitchFamily="34" charset="0"/>
              <a:buChar char="•"/>
            </a:pPr>
            <a:r>
              <a:rPr lang="en-US" sz="1280" dirty="0">
                <a:solidFill>
                  <a:srgbClr val="0065A4"/>
                </a:solidFill>
              </a:rPr>
              <a:t>Changes in the consumer price index for all urban consumers, U.S. city average, as determined by the U.S. department of labor, for the 12 months ending on June 30 of the year in which the proposed rate is submitted</a:t>
            </a:r>
          </a:p>
          <a:p>
            <a:pPr marL="182875" indent="-182875">
              <a:buFont typeface="Arial" panose="020B0604020202020204" pitchFamily="34" charset="0"/>
              <a:buChar char="•"/>
            </a:pPr>
            <a:r>
              <a:rPr lang="en-US" sz="1280" dirty="0">
                <a:solidFill>
                  <a:srgbClr val="0065A4"/>
                </a:solidFill>
              </a:rPr>
              <a:t>Changes in the allowable costs of providers based on current actual cost data or documented projections of costs </a:t>
            </a:r>
          </a:p>
          <a:p>
            <a:pPr marL="182875" indent="-182875">
              <a:buFont typeface="Arial" panose="020B0604020202020204" pitchFamily="34" charset="0"/>
              <a:buChar char="•"/>
            </a:pPr>
            <a:r>
              <a:rPr lang="en-US" sz="1280" dirty="0">
                <a:solidFill>
                  <a:srgbClr val="0065A4"/>
                </a:solidFill>
              </a:rPr>
              <a:t>Changes in program utilization that affect the per client rate</a:t>
            </a:r>
          </a:p>
          <a:p>
            <a:pPr marL="182875" indent="-182875">
              <a:buFont typeface="Arial" panose="020B0604020202020204" pitchFamily="34" charset="0"/>
              <a:buChar char="•"/>
            </a:pPr>
            <a:r>
              <a:rPr lang="en-US" sz="1280" dirty="0">
                <a:solidFill>
                  <a:srgbClr val="0065A4"/>
                </a:solidFill>
              </a:rPr>
              <a:t>Changes in the department's expectations relating to service delivery</a:t>
            </a:r>
          </a:p>
          <a:p>
            <a:pPr marL="182875" indent="-182875">
              <a:buFont typeface="Arial" panose="020B0604020202020204" pitchFamily="34" charset="0"/>
              <a:buChar char="•"/>
            </a:pPr>
            <a:r>
              <a:rPr lang="en-US" sz="1280" dirty="0">
                <a:solidFill>
                  <a:srgbClr val="0065A4"/>
                </a:solidFill>
              </a:rPr>
              <a:t>Changes in service delivery proposed by a provider and agreed to by the department</a:t>
            </a:r>
          </a:p>
          <a:p>
            <a:pPr marL="182875" indent="-182875">
              <a:buFont typeface="Arial" panose="020B0604020202020204" pitchFamily="34" charset="0"/>
              <a:buChar char="•"/>
            </a:pPr>
            <a:r>
              <a:rPr lang="en-US" sz="1280" dirty="0">
                <a:solidFill>
                  <a:srgbClr val="0065A4"/>
                </a:solidFill>
              </a:rPr>
              <a:t>The loss of any source of revenue that had been used to pay expenses, resulting in a lower per client rate for services</a:t>
            </a:r>
          </a:p>
          <a:p>
            <a:pPr marL="182875" indent="-182875">
              <a:buFont typeface="Arial" panose="020B0604020202020204" pitchFamily="34" charset="0"/>
              <a:buChar char="•"/>
            </a:pPr>
            <a:r>
              <a:rPr lang="en-US" sz="1280" dirty="0">
                <a:solidFill>
                  <a:srgbClr val="0065A4"/>
                </a:solidFill>
              </a:rPr>
              <a:t>Whether the provider is accredited by a national accrediting body that has developed child welfare standards</a:t>
            </a:r>
          </a:p>
          <a:p>
            <a:pPr marL="182875" indent="-182875">
              <a:buFont typeface="Arial" panose="020B0604020202020204" pitchFamily="34" charset="0"/>
              <a:buChar char="•"/>
            </a:pPr>
            <a:r>
              <a:rPr lang="en-US" sz="1280" dirty="0">
                <a:solidFill>
                  <a:srgbClr val="0065A4"/>
                </a:solidFill>
              </a:rPr>
              <a:t>Changes in any state or federal laws, rules, or regulations that result in any change in the cost of providing services, including any changes in the minimum wage</a:t>
            </a:r>
          </a:p>
          <a:p>
            <a:pPr marL="182875" indent="-182875">
              <a:buFont typeface="Arial" panose="020B0604020202020204" pitchFamily="34" charset="0"/>
              <a:buChar char="•"/>
            </a:pPr>
            <a:r>
              <a:rPr lang="en-US" sz="1280" dirty="0">
                <a:solidFill>
                  <a:srgbClr val="0065A4"/>
                </a:solidFill>
              </a:rPr>
              <a:t>Competitive factors</a:t>
            </a:r>
          </a:p>
          <a:p>
            <a:pPr marL="182875" indent="-182875">
              <a:buFont typeface="Arial" panose="020B0604020202020204" pitchFamily="34" charset="0"/>
              <a:buChar char="•"/>
            </a:pPr>
            <a:r>
              <a:rPr lang="en-US" sz="1280" dirty="0">
                <a:solidFill>
                  <a:srgbClr val="0065A4"/>
                </a:solidFill>
              </a:rPr>
              <a:t>The availability of funding to pay for the services to be provided under the proposed rate</a:t>
            </a:r>
          </a:p>
          <a:p>
            <a:pPr eaLnBrk="1" hangingPunct="1">
              <a:spcAft>
                <a:spcPts val="640"/>
              </a:spcAft>
            </a:pPr>
            <a:endParaRPr lang="en-US" sz="1067" dirty="0">
              <a:solidFill>
                <a:srgbClr val="E66822"/>
              </a:solidFill>
              <a:cs typeface="Arial"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Individual Rate Setting Process Starts  ‘End of the regular season’</a:t>
            </a:r>
          </a:p>
        </p:txBody>
      </p:sp>
    </p:spTree>
    <p:extLst>
      <p:ext uri="{BB962C8B-B14F-4D97-AF65-F5344CB8AC3E}">
        <p14:creationId xmlns:p14="http://schemas.microsoft.com/office/powerpoint/2010/main" val="1977618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431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Exceptions to the Maximum Rate</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Providers can request an above-the-max rate</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Must meet certain criteria in proposal</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Specialized service</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Specific population</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Benefits of program</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What extra costs are needed</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DCF Panel reviews packets to approve/deny exception</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Rate built upon cost categories needed to support population</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Individual Rate Setting Process </a:t>
            </a:r>
          </a:p>
          <a:p>
            <a:pPr>
              <a:defRPr/>
            </a:pPr>
            <a:r>
              <a:rPr lang="en-US" sz="4266" dirty="0">
                <a:solidFill>
                  <a:srgbClr val="FF0000"/>
                </a:solidFill>
                <a:effectLst>
                  <a:outerShdw blurRad="38100" dist="38100" dir="2700000" algn="tl">
                    <a:srgbClr val="000000">
                      <a:alpha val="43137"/>
                    </a:srgbClr>
                  </a:outerShdw>
                </a:effectLst>
              </a:rPr>
              <a:t>‘Playoffs’</a:t>
            </a:r>
          </a:p>
        </p:txBody>
      </p:sp>
    </p:spTree>
    <p:extLst>
      <p:ext uri="{BB962C8B-B14F-4D97-AF65-F5344CB8AC3E}">
        <p14:creationId xmlns:p14="http://schemas.microsoft.com/office/powerpoint/2010/main" val="398184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413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November - December</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By November 1, all providers must have been issued a posted rate by DCF</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If provider agrees with the rate, the process ends </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If provider disagrees with the rate</a:t>
            </a:r>
          </a:p>
          <a:p>
            <a:pPr lvl="1" eaLnBrk="1" hangingPunct="1">
              <a:spcAft>
                <a:spcPts val="640"/>
              </a:spcAft>
              <a:buFont typeface="Arial" charset="0"/>
              <a:buChar char="•"/>
            </a:pPr>
            <a:r>
              <a:rPr lang="en-US" dirty="0" smtClean="0">
                <a:solidFill>
                  <a:srgbClr val="0065A4"/>
                </a:solidFill>
                <a:latin typeface="Georgia" charset="0"/>
              </a:rPr>
              <a:t>Negotiation – Discussion with provider to review rate</a:t>
            </a:r>
          </a:p>
          <a:p>
            <a:pPr lvl="1" eaLnBrk="1" hangingPunct="1">
              <a:spcAft>
                <a:spcPts val="640"/>
              </a:spcAft>
              <a:buFont typeface="Arial" charset="0"/>
              <a:buChar char="•"/>
            </a:pPr>
            <a:r>
              <a:rPr lang="en-US" dirty="0" smtClean="0">
                <a:solidFill>
                  <a:srgbClr val="0065A4"/>
                </a:solidFill>
                <a:latin typeface="Georgia" charset="0"/>
              </a:rPr>
              <a:t>Mediation – DCF meets with provider and independent mediator</a:t>
            </a:r>
          </a:p>
          <a:p>
            <a:pPr lvl="1" eaLnBrk="1" hangingPunct="1">
              <a:spcAft>
                <a:spcPts val="640"/>
              </a:spcAft>
              <a:buFont typeface="Arial" charset="0"/>
              <a:buChar char="•"/>
            </a:pPr>
            <a:r>
              <a:rPr lang="en-US" dirty="0" smtClean="0">
                <a:solidFill>
                  <a:srgbClr val="0065A4"/>
                </a:solidFill>
                <a:latin typeface="Georgia" charset="0"/>
              </a:rPr>
              <a:t>Appeal – Both parties appear before Administrative Law Judge</a:t>
            </a:r>
          </a:p>
          <a:p>
            <a:pPr eaLnBrk="1" hangingPunct="1">
              <a:spcAft>
                <a:spcPts val="640"/>
              </a:spcAft>
              <a:buFont typeface="Arial" panose="020B0604020202020204" pitchFamily="34" charset="0"/>
              <a:buChar char="•"/>
            </a:pPr>
            <a:r>
              <a:rPr lang="en-US" dirty="0">
                <a:solidFill>
                  <a:srgbClr val="0065A4"/>
                </a:solidFill>
                <a:latin typeface="Georgia" charset="0"/>
              </a:rPr>
              <a:t> </a:t>
            </a:r>
            <a:r>
              <a:rPr lang="en-US" dirty="0" smtClean="0">
                <a:solidFill>
                  <a:srgbClr val="0065A4"/>
                </a:solidFill>
                <a:latin typeface="Georgia" charset="0"/>
              </a:rPr>
              <a:t>    Final Rates are eventually posted by Jan 1 (pending late appeals)</a:t>
            </a:r>
            <a:endParaRPr lang="en-US" dirty="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Individual Rate Setting Process </a:t>
            </a:r>
          </a:p>
          <a:p>
            <a:pPr>
              <a:defRPr/>
            </a:pPr>
            <a:r>
              <a:rPr lang="en-US" sz="4266" dirty="0">
                <a:solidFill>
                  <a:srgbClr val="FF0000"/>
                </a:solidFill>
                <a:effectLst>
                  <a:outerShdw blurRad="38100" dist="38100" dir="2700000" algn="tl">
                    <a:srgbClr val="000000">
                      <a:alpha val="43137"/>
                    </a:srgbClr>
                  </a:outerShdw>
                </a:effectLst>
              </a:rPr>
              <a:t>‘Playoffs’</a:t>
            </a:r>
          </a:p>
        </p:txBody>
      </p:sp>
    </p:spTree>
    <p:extLst>
      <p:ext uri="{BB962C8B-B14F-4D97-AF65-F5344CB8AC3E}">
        <p14:creationId xmlns:p14="http://schemas.microsoft.com/office/powerpoint/2010/main" val="159067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algn="ctr" eaLnBrk="1" hangingPunct="1">
              <a:spcAft>
                <a:spcPts val="640"/>
              </a:spcAft>
            </a:pPr>
            <a:r>
              <a:rPr lang="en-US" sz="2133" dirty="0">
                <a:solidFill>
                  <a:srgbClr val="E66822"/>
                </a:solidFill>
                <a:cs typeface="Arial" charset="0"/>
              </a:rPr>
              <a:t>Confrontation is Good!</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Process outlined in statute</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Ensures everyone is heard</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Last year nearly 50 providers entered negotiation process</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Mostly informative</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Resulted in 28 requests for mediation</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Two providers went to scheduled mediations</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Zero appeals</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Last appeal was in 2014</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Mediation and Appeal Process</a:t>
            </a:r>
          </a:p>
        </p:txBody>
      </p:sp>
      <p:pic>
        <p:nvPicPr>
          <p:cNvPr id="14344" name="Picture 8" descr="C:\Users\kevin.pings\AppData\Local\Microsoft\Windows\Temporary Internet Files\Content.IE5\MTKL2XX3\tcfct_conflict_management-300x3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654" y="4077449"/>
            <a:ext cx="2270859" cy="227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769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5"/>
            <a:ext cx="8576415" cy="326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January and on</a:t>
            </a:r>
          </a:p>
          <a:p>
            <a:pPr eaLnBrk="1" hangingPunct="1">
              <a:spcAft>
                <a:spcPts val="640"/>
              </a:spcAft>
            </a:pPr>
            <a:endParaRPr lang="en-US" sz="2133" dirty="0">
              <a:solidFill>
                <a:srgbClr val="E66822"/>
              </a:solidFill>
              <a:cs typeface="Arial" charset="0"/>
            </a:endParaRP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Finish all open mediations/appeals</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Complete and review with RRAC and internal DCF</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Legislative Audit Bureau </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Sample audit of individual rates and rationale for setting</a:t>
            </a:r>
          </a:p>
          <a:p>
            <a:pPr marL="365750" indent="-365750" eaLnBrk="1" hangingPunct="1">
              <a:spcAft>
                <a:spcPts val="640"/>
              </a:spcAft>
              <a:buFont typeface="Arial" panose="020B0604020202020204" pitchFamily="34" charset="0"/>
              <a:buChar char="•"/>
            </a:pPr>
            <a:r>
              <a:rPr lang="en-US" sz="2133" dirty="0">
                <a:solidFill>
                  <a:srgbClr val="0065A4"/>
                </a:solidFill>
                <a:latin typeface="Georgia" charset="0"/>
              </a:rPr>
              <a:t>Some info and benchmarks shared to agencies</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Back to the Beginning</a:t>
            </a:r>
          </a:p>
          <a:p>
            <a:pPr>
              <a:defRPr/>
            </a:pPr>
            <a:r>
              <a:rPr lang="en-US" sz="4266" dirty="0">
                <a:solidFill>
                  <a:srgbClr val="FF0000"/>
                </a:solidFill>
                <a:effectLst>
                  <a:outerShdw blurRad="38100" dist="38100" dir="2700000" algn="tl">
                    <a:srgbClr val="000000">
                      <a:alpha val="43137"/>
                    </a:srgbClr>
                  </a:outerShdw>
                </a:effectLst>
              </a:rPr>
              <a:t>‘Offseason’</a:t>
            </a:r>
          </a:p>
        </p:txBody>
      </p:sp>
    </p:spTree>
    <p:extLst>
      <p:ext uri="{BB962C8B-B14F-4D97-AF65-F5344CB8AC3E}">
        <p14:creationId xmlns:p14="http://schemas.microsoft.com/office/powerpoint/2010/main" val="1003375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082041"/>
            <a:ext cx="7199502" cy="42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buFont typeface="Arial" charset="0"/>
              <a:buChar char="•"/>
            </a:pPr>
            <a:endParaRPr lang="en-US" dirty="0">
              <a:solidFill>
                <a:srgbClr val="0065A4"/>
              </a:solidFill>
              <a:latin typeface="Georgia" charset="0"/>
            </a:endParaRPr>
          </a:p>
          <a:p>
            <a:pPr marL="304792" indent="-304792" eaLnBrk="1" hangingPunct="1">
              <a:spcAft>
                <a:spcPts val="640"/>
              </a:spcAft>
              <a:buSzPct val="120000"/>
              <a:buFont typeface="Arial" pitchFamily="34" charset="0"/>
              <a:buChar char="•"/>
            </a:pPr>
            <a:r>
              <a:rPr lang="en-US" sz="1707" b="1" u="sng" dirty="0">
                <a:solidFill>
                  <a:srgbClr val="0065A4"/>
                </a:solidFill>
                <a:latin typeface="Georgia" charset="0"/>
              </a:rPr>
              <a:t>Fixed</a:t>
            </a:r>
            <a:r>
              <a:rPr lang="en-US" sz="1707" dirty="0">
                <a:solidFill>
                  <a:srgbClr val="0065A4"/>
                </a:solidFill>
                <a:latin typeface="Georgia" charset="0"/>
              </a:rPr>
              <a:t> – Costs incurred regardless of daily placements such as  rent, 			    property taxes, security systems.</a:t>
            </a:r>
          </a:p>
          <a:p>
            <a:pPr marL="1097249" lvl="1" eaLnBrk="1" hangingPunct="1">
              <a:spcAft>
                <a:spcPts val="640"/>
              </a:spcAft>
              <a:buSzPct val="120000"/>
              <a:buFont typeface="Arial" pitchFamily="34" charset="0"/>
              <a:buChar char="•"/>
            </a:pPr>
            <a:r>
              <a:rPr lang="en-US" sz="1707" dirty="0">
                <a:solidFill>
                  <a:srgbClr val="0065A4"/>
                </a:solidFill>
                <a:latin typeface="Georgia" charset="0"/>
                <a:cs typeface="Arial" charset="0"/>
              </a:rPr>
              <a:t>Costs are allocated by # of licensed capacity beds</a:t>
            </a:r>
          </a:p>
          <a:p>
            <a:pPr lvl="1" indent="0" eaLnBrk="1" hangingPunct="1">
              <a:spcAft>
                <a:spcPts val="640"/>
              </a:spcAft>
              <a:buSzPct val="120000"/>
            </a:pPr>
            <a:endParaRPr lang="en-US" sz="1707" dirty="0">
              <a:solidFill>
                <a:srgbClr val="0065A4"/>
              </a:solidFill>
              <a:latin typeface="Georgia" charset="0"/>
              <a:cs typeface="Arial" charset="0"/>
            </a:endParaRPr>
          </a:p>
          <a:p>
            <a:pPr marL="304792" indent="-304792" eaLnBrk="1" hangingPunct="1">
              <a:spcAft>
                <a:spcPts val="640"/>
              </a:spcAft>
              <a:buSzPct val="120000"/>
              <a:buFont typeface="Arial" pitchFamily="34" charset="0"/>
              <a:buChar char="•"/>
            </a:pPr>
            <a:r>
              <a:rPr lang="en-US" sz="1707" b="1" u="sng" dirty="0">
                <a:solidFill>
                  <a:srgbClr val="0065A4"/>
                </a:solidFill>
                <a:latin typeface="Georgia" charset="0"/>
                <a:cs typeface="Arial" charset="0"/>
              </a:rPr>
              <a:t>Variable</a:t>
            </a:r>
            <a:r>
              <a:rPr lang="en-US" sz="1707" dirty="0">
                <a:solidFill>
                  <a:srgbClr val="0065A4"/>
                </a:solidFill>
                <a:latin typeface="Georgia" charset="0"/>
                <a:cs typeface="Arial" charset="0"/>
              </a:rPr>
              <a:t> – Costs driven by occupancy numbers such as  food &amp;             		beverage, activities, allowances.</a:t>
            </a:r>
          </a:p>
          <a:p>
            <a:pPr marL="1097249" lvl="1" eaLnBrk="1" hangingPunct="1">
              <a:spcAft>
                <a:spcPts val="640"/>
              </a:spcAft>
              <a:buSzPct val="120000"/>
              <a:buFont typeface="Arial" pitchFamily="34" charset="0"/>
              <a:buChar char="•"/>
            </a:pPr>
            <a:r>
              <a:rPr lang="en-US" sz="1707" dirty="0">
                <a:solidFill>
                  <a:srgbClr val="0065A4"/>
                </a:solidFill>
                <a:latin typeface="Georgia" charset="0"/>
                <a:cs typeface="Arial" charset="0"/>
              </a:rPr>
              <a:t>Costs are allocated by the # of average daily placements</a:t>
            </a:r>
          </a:p>
          <a:p>
            <a:pPr marL="304792" indent="-304792" eaLnBrk="1" hangingPunct="1">
              <a:spcAft>
                <a:spcPts val="640"/>
              </a:spcAft>
              <a:buSzPct val="120000"/>
              <a:buFont typeface="Arial" pitchFamily="34" charset="0"/>
              <a:buChar char="•"/>
            </a:pPr>
            <a:endParaRPr lang="en-US" sz="1707" dirty="0">
              <a:solidFill>
                <a:srgbClr val="0065A4"/>
              </a:solidFill>
              <a:latin typeface="Georgia" charset="0"/>
              <a:cs typeface="Arial" charset="0"/>
            </a:endParaRPr>
          </a:p>
          <a:p>
            <a:pPr marL="304792" indent="-304792" eaLnBrk="1" hangingPunct="1">
              <a:spcAft>
                <a:spcPts val="640"/>
              </a:spcAft>
              <a:buSzPct val="120000"/>
              <a:buFont typeface="Arial" pitchFamily="34" charset="0"/>
              <a:buChar char="•"/>
            </a:pPr>
            <a:r>
              <a:rPr lang="en-US" sz="1707" b="1" u="sng" dirty="0">
                <a:solidFill>
                  <a:srgbClr val="0065A4"/>
                </a:solidFill>
                <a:latin typeface="Georgia" charset="0"/>
                <a:cs typeface="Arial" charset="0"/>
              </a:rPr>
              <a:t>Semi</a:t>
            </a:r>
            <a:r>
              <a:rPr lang="en-US" sz="1707" dirty="0">
                <a:solidFill>
                  <a:srgbClr val="0065A4"/>
                </a:solidFill>
                <a:latin typeface="Georgia" charset="0"/>
                <a:cs typeface="Arial" charset="0"/>
              </a:rPr>
              <a:t> – Fixed costs with variable components such as utilities, 	            	            janitorial expenses, repairs and maintenance.</a:t>
            </a:r>
          </a:p>
          <a:p>
            <a:pPr marL="1097249" lvl="1" eaLnBrk="1" hangingPunct="1">
              <a:spcAft>
                <a:spcPts val="640"/>
              </a:spcAft>
              <a:buSzPct val="120000"/>
              <a:buFont typeface="Arial" pitchFamily="34" charset="0"/>
              <a:buChar char="•"/>
            </a:pPr>
            <a:r>
              <a:rPr lang="en-US" sz="1707" dirty="0">
                <a:solidFill>
                  <a:srgbClr val="0065A4"/>
                </a:solidFill>
                <a:latin typeface="Georgia" charset="0"/>
                <a:cs typeface="Arial" charset="0"/>
              </a:rPr>
              <a:t>Costs are allocated  by using an average of # of licensed capacity beds and # of average daily placements</a:t>
            </a:r>
            <a:endParaRPr lang="en-US" sz="1707" dirty="0">
              <a:solidFill>
                <a:srgbClr val="E66822"/>
              </a:solidFill>
              <a:cs typeface="Arial"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3"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Building a Rate</a:t>
            </a:r>
          </a:p>
        </p:txBody>
      </p:sp>
      <p:pic>
        <p:nvPicPr>
          <p:cNvPr id="1026" name="Picture 2" descr="C:\Users\kevin.pings\AppData\Local\Microsoft\Windows\Temporary Internet Files\Content.IE5\LA1P5ECE\Construction_Worker_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64" y="1459871"/>
            <a:ext cx="169672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899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66" dirty="0">
                <a:solidFill>
                  <a:srgbClr val="FF0000"/>
                </a:solidFill>
                <a:effectLst>
                  <a:outerShdw blurRad="38100" dist="38100" dir="2700000" algn="tl">
                    <a:srgbClr val="000000">
                      <a:alpha val="43137"/>
                    </a:srgbClr>
                  </a:outerShdw>
                </a:effectLst>
              </a:rPr>
              <a:t>Comparison of Cost Types</a:t>
            </a:r>
          </a:p>
        </p:txBody>
      </p:sp>
      <p:sp>
        <p:nvSpPr>
          <p:cNvPr id="4" name="TextBox 4"/>
          <p:cNvSpPr txBox="1">
            <a:spLocks noGrp="1" noChangeArrowheads="1"/>
          </p:cNvSpPr>
          <p:nvPr>
            <p:ph idx="1"/>
          </p:nvPr>
        </p:nvSpPr>
        <p:spPr bwMode="auto">
          <a:xfrm>
            <a:off x="640081" y="1706881"/>
            <a:ext cx="8778240" cy="444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r>
              <a:rPr lang="en-US" sz="1920" dirty="0">
                <a:solidFill>
                  <a:srgbClr val="0065A4"/>
                </a:solidFill>
                <a:latin typeface="Georgia" charset="0"/>
              </a:rPr>
              <a:t>60 Licensed Capacity Beds </a:t>
            </a:r>
          </a:p>
          <a:p>
            <a:pPr eaLnBrk="1" hangingPunct="1">
              <a:spcAft>
                <a:spcPts val="640"/>
              </a:spcAft>
            </a:pPr>
            <a:r>
              <a:rPr lang="en-US" sz="1920" dirty="0">
                <a:solidFill>
                  <a:srgbClr val="0065A4"/>
                </a:solidFill>
                <a:latin typeface="Georgia" charset="0"/>
              </a:rPr>
              <a:t>40 Average Daily Placements </a:t>
            </a:r>
          </a:p>
          <a:p>
            <a:pPr eaLnBrk="1" hangingPunct="1">
              <a:spcAft>
                <a:spcPts val="640"/>
              </a:spcAft>
            </a:pPr>
            <a:r>
              <a:rPr lang="en-US" sz="1920" dirty="0">
                <a:solidFill>
                  <a:srgbClr val="0065A4"/>
                </a:solidFill>
                <a:latin typeface="Georgia" charset="0"/>
              </a:rPr>
              <a:t>50 Average of Licensed Capacity Beds and Average Daily Placements </a:t>
            </a:r>
          </a:p>
          <a:p>
            <a:pPr eaLnBrk="1" hangingPunct="1">
              <a:spcAft>
                <a:spcPts val="640"/>
              </a:spcAft>
            </a:pPr>
            <a:endParaRPr lang="en-US" sz="1920" dirty="0">
              <a:solidFill>
                <a:srgbClr val="0065A4"/>
              </a:solidFill>
              <a:latin typeface="Georgia" charset="0"/>
            </a:endParaRPr>
          </a:p>
          <a:p>
            <a:pPr marL="304792" indent="-304792" eaLnBrk="1" hangingPunct="1">
              <a:spcAft>
                <a:spcPts val="640"/>
              </a:spcAft>
              <a:buSzPct val="120000"/>
              <a:buFont typeface="Arial" pitchFamily="34" charset="0"/>
              <a:buChar char="•"/>
            </a:pPr>
            <a:r>
              <a:rPr lang="en-US" sz="1707" b="1" u="sng" dirty="0">
                <a:solidFill>
                  <a:srgbClr val="0065A4"/>
                </a:solidFill>
                <a:latin typeface="Georgia" charset="0"/>
              </a:rPr>
              <a:t>Fixed</a:t>
            </a:r>
            <a:r>
              <a:rPr lang="en-US" sz="1707" dirty="0">
                <a:solidFill>
                  <a:srgbClr val="0065A4"/>
                </a:solidFill>
                <a:latin typeface="Georgia" charset="0"/>
              </a:rPr>
              <a:t> –</a:t>
            </a:r>
            <a:r>
              <a:rPr lang="en-US" sz="1707" dirty="0">
                <a:solidFill>
                  <a:srgbClr val="0065A4"/>
                </a:solidFill>
                <a:latin typeface="Georgia" charset="0"/>
                <a:cs typeface="Arial" charset="0"/>
              </a:rPr>
              <a:t>Costs are allocated by # of licensed capacity beds</a:t>
            </a:r>
          </a:p>
          <a:p>
            <a:pPr marL="0" indent="0" eaLnBrk="1" hangingPunct="1">
              <a:spcAft>
                <a:spcPts val="640"/>
              </a:spcAft>
              <a:buSzPct val="120000"/>
              <a:buNone/>
            </a:pPr>
            <a:r>
              <a:rPr lang="en-US" sz="1707" dirty="0">
                <a:solidFill>
                  <a:srgbClr val="0065A4"/>
                </a:solidFill>
                <a:latin typeface="Georgia" charset="0"/>
                <a:cs typeface="Arial" charset="0"/>
              </a:rPr>
              <a:t>                     $50,000/365 days/ 60 licensed capacity beds= </a:t>
            </a:r>
            <a:r>
              <a:rPr lang="en-US" sz="1707" b="1" dirty="0">
                <a:solidFill>
                  <a:srgbClr val="FF0000"/>
                </a:solidFill>
                <a:latin typeface="Georgia" charset="0"/>
                <a:cs typeface="Arial" charset="0"/>
              </a:rPr>
              <a:t>$2.28</a:t>
            </a:r>
            <a:r>
              <a:rPr lang="en-US" sz="1707" dirty="0">
                <a:solidFill>
                  <a:srgbClr val="FF0000"/>
                </a:solidFill>
                <a:latin typeface="Georgia" charset="0"/>
                <a:cs typeface="Arial" charset="0"/>
              </a:rPr>
              <a:t> </a:t>
            </a:r>
            <a:r>
              <a:rPr lang="en-US" sz="1707" dirty="0">
                <a:solidFill>
                  <a:srgbClr val="0065A4"/>
                </a:solidFill>
                <a:latin typeface="Georgia" charset="0"/>
                <a:cs typeface="Arial" charset="0"/>
              </a:rPr>
              <a:t>per diem</a:t>
            </a:r>
          </a:p>
          <a:p>
            <a:pPr marL="304792" indent="-304792" eaLnBrk="1" hangingPunct="1">
              <a:spcAft>
                <a:spcPts val="640"/>
              </a:spcAft>
              <a:buSzPct val="120000"/>
              <a:buFont typeface="Arial" pitchFamily="34" charset="0"/>
              <a:buChar char="•"/>
            </a:pPr>
            <a:r>
              <a:rPr lang="en-US" sz="1707" b="1" u="sng" dirty="0">
                <a:solidFill>
                  <a:srgbClr val="0065A4"/>
                </a:solidFill>
                <a:latin typeface="Georgia" charset="0"/>
                <a:cs typeface="Arial" charset="0"/>
              </a:rPr>
              <a:t>Variable</a:t>
            </a:r>
            <a:r>
              <a:rPr lang="en-US" sz="1707" dirty="0">
                <a:solidFill>
                  <a:srgbClr val="0065A4"/>
                </a:solidFill>
                <a:latin typeface="Georgia" charset="0"/>
                <a:cs typeface="Arial" charset="0"/>
              </a:rPr>
              <a:t> –Costs are allocated by the # of average daily placements</a:t>
            </a:r>
          </a:p>
          <a:p>
            <a:pPr marL="0" indent="0" eaLnBrk="1" hangingPunct="1">
              <a:spcAft>
                <a:spcPts val="640"/>
              </a:spcAft>
              <a:buSzPct val="120000"/>
              <a:buNone/>
            </a:pPr>
            <a:r>
              <a:rPr lang="en-US" sz="1707" dirty="0">
                <a:solidFill>
                  <a:srgbClr val="0065A4"/>
                </a:solidFill>
                <a:latin typeface="Georgia" charset="0"/>
                <a:cs typeface="Arial" charset="0"/>
              </a:rPr>
              <a:t>                     $50,000/365 days/40 average daily placements = </a:t>
            </a:r>
            <a:r>
              <a:rPr lang="en-US" sz="1707" b="1" dirty="0">
                <a:solidFill>
                  <a:srgbClr val="FF0000"/>
                </a:solidFill>
                <a:latin typeface="Georgia" charset="0"/>
                <a:cs typeface="Arial" charset="0"/>
              </a:rPr>
              <a:t>$3.42 </a:t>
            </a:r>
            <a:r>
              <a:rPr lang="en-US" sz="1707" dirty="0">
                <a:solidFill>
                  <a:srgbClr val="0065A4"/>
                </a:solidFill>
                <a:latin typeface="Georgia" charset="0"/>
                <a:cs typeface="Arial" charset="0"/>
              </a:rPr>
              <a:t>per diem</a:t>
            </a:r>
          </a:p>
          <a:p>
            <a:pPr marL="304792" indent="-304792" eaLnBrk="1" hangingPunct="1">
              <a:spcAft>
                <a:spcPts val="640"/>
              </a:spcAft>
              <a:buSzPct val="120000"/>
              <a:buFont typeface="Arial" pitchFamily="34" charset="0"/>
              <a:buChar char="•"/>
            </a:pPr>
            <a:r>
              <a:rPr lang="en-US" sz="1707" b="1" u="sng" dirty="0">
                <a:solidFill>
                  <a:srgbClr val="0065A4"/>
                </a:solidFill>
                <a:latin typeface="Georgia" charset="0"/>
                <a:cs typeface="Arial" charset="0"/>
              </a:rPr>
              <a:t>Semi</a:t>
            </a:r>
            <a:r>
              <a:rPr lang="en-US" sz="1707" dirty="0">
                <a:solidFill>
                  <a:srgbClr val="0065A4"/>
                </a:solidFill>
                <a:latin typeface="Georgia" charset="0"/>
                <a:cs typeface="Arial" charset="0"/>
              </a:rPr>
              <a:t> –Costs are allocated  by using an average of # of licensed capacity beds and # of 		  average daily placements</a:t>
            </a:r>
          </a:p>
          <a:p>
            <a:pPr marL="0" indent="0" eaLnBrk="1" hangingPunct="1">
              <a:spcAft>
                <a:spcPts val="640"/>
              </a:spcAft>
              <a:buSzPct val="120000"/>
              <a:buNone/>
            </a:pPr>
            <a:r>
              <a:rPr lang="en-US" sz="1707" dirty="0">
                <a:solidFill>
                  <a:srgbClr val="0065A4"/>
                </a:solidFill>
                <a:latin typeface="Georgia" charset="0"/>
                <a:cs typeface="Arial" charset="0"/>
              </a:rPr>
              <a:t>                      $50,000/365 days/50  average of LCB and ADP=</a:t>
            </a:r>
            <a:r>
              <a:rPr lang="en-US" sz="1707" b="1" dirty="0">
                <a:solidFill>
                  <a:srgbClr val="FF0000"/>
                </a:solidFill>
                <a:latin typeface="Georgia" charset="0"/>
                <a:cs typeface="Arial" charset="0"/>
              </a:rPr>
              <a:t>$2.74 </a:t>
            </a:r>
            <a:r>
              <a:rPr lang="en-US" sz="1707" dirty="0">
                <a:solidFill>
                  <a:srgbClr val="0065A4"/>
                </a:solidFill>
                <a:latin typeface="Georgia" charset="0"/>
                <a:cs typeface="Arial" charset="0"/>
              </a:rPr>
              <a:t>per diem</a:t>
            </a:r>
            <a:endParaRPr lang="en-US" sz="1707" dirty="0">
              <a:solidFill>
                <a:srgbClr val="E66822"/>
              </a:solidFill>
              <a:cs typeface="Arial" charset="0"/>
            </a:endParaRPr>
          </a:p>
        </p:txBody>
      </p:sp>
    </p:spTree>
    <p:extLst>
      <p:ext uri="{BB962C8B-B14F-4D97-AF65-F5344CB8AC3E}">
        <p14:creationId xmlns:p14="http://schemas.microsoft.com/office/powerpoint/2010/main" val="2206311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Types of Personnel Costs</a:t>
            </a:r>
          </a:p>
        </p:txBody>
      </p:sp>
      <p:sp>
        <p:nvSpPr>
          <p:cNvPr id="8" name="TextBox 4"/>
          <p:cNvSpPr txBox="1">
            <a:spLocks noChangeArrowheads="1"/>
          </p:cNvSpPr>
          <p:nvPr/>
        </p:nvSpPr>
        <p:spPr bwMode="auto">
          <a:xfrm>
            <a:off x="594876" y="1810032"/>
            <a:ext cx="7514458" cy="401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0065A4"/>
              </a:solidFill>
              <a:latin typeface="Georgia" charset="0"/>
            </a:endParaRPr>
          </a:p>
          <a:p>
            <a:pPr marL="304792" eaLnBrk="1" hangingPunct="1">
              <a:spcAft>
                <a:spcPts val="640"/>
              </a:spcAft>
              <a:buSzPct val="120000"/>
              <a:buFont typeface="Arial" pitchFamily="34" charset="0"/>
              <a:buChar char="•"/>
            </a:pPr>
            <a:r>
              <a:rPr lang="en-US" sz="1707" b="1" dirty="0">
                <a:solidFill>
                  <a:srgbClr val="0065A4"/>
                </a:solidFill>
                <a:latin typeface="Georgia" charset="0"/>
              </a:rPr>
              <a:t>    </a:t>
            </a:r>
            <a:r>
              <a:rPr lang="en-US" sz="1707" b="1" u="sng" dirty="0">
                <a:solidFill>
                  <a:srgbClr val="0065A4"/>
                </a:solidFill>
                <a:latin typeface="Georgia" charset="0"/>
              </a:rPr>
              <a:t>Fixed</a:t>
            </a:r>
            <a:r>
              <a:rPr lang="en-US" sz="1707" dirty="0">
                <a:solidFill>
                  <a:srgbClr val="0065A4"/>
                </a:solidFill>
                <a:latin typeface="Georgia" charset="0"/>
              </a:rPr>
              <a:t> – Costs incurred regardless of daily placements such as  accountants, maintenance workers, etc. </a:t>
            </a:r>
          </a:p>
          <a:p>
            <a:pPr marL="1097249" lvl="1" eaLnBrk="1" hangingPunct="1">
              <a:spcAft>
                <a:spcPts val="640"/>
              </a:spcAft>
              <a:buSzPct val="120000"/>
              <a:buFont typeface="Arial" pitchFamily="34" charset="0"/>
              <a:buChar char="•"/>
            </a:pPr>
            <a:r>
              <a:rPr lang="en-US" sz="1707" dirty="0">
                <a:solidFill>
                  <a:srgbClr val="0065A4"/>
                </a:solidFill>
                <a:latin typeface="Georgia" charset="0"/>
                <a:cs typeface="Arial" charset="0"/>
              </a:rPr>
              <a:t>Costs are allocated by the # of licensed capacity beds</a:t>
            </a:r>
          </a:p>
          <a:p>
            <a:pPr marL="1097249" lvl="1" eaLnBrk="1" hangingPunct="1">
              <a:spcAft>
                <a:spcPts val="640"/>
              </a:spcAft>
              <a:buSzPct val="120000"/>
              <a:buFont typeface="Arial" pitchFamily="34" charset="0"/>
              <a:buChar char="•"/>
            </a:pPr>
            <a:endParaRPr lang="en-US" sz="1707" dirty="0">
              <a:solidFill>
                <a:srgbClr val="0065A4"/>
              </a:solidFill>
              <a:latin typeface="Georgia" charset="0"/>
              <a:cs typeface="Arial" charset="0"/>
            </a:endParaRPr>
          </a:p>
          <a:p>
            <a:pPr marL="304792" eaLnBrk="1" hangingPunct="1">
              <a:spcAft>
                <a:spcPts val="640"/>
              </a:spcAft>
              <a:buSzPct val="120000"/>
              <a:buFont typeface="Arial" pitchFamily="34" charset="0"/>
              <a:buChar char="•"/>
            </a:pPr>
            <a:r>
              <a:rPr lang="en-US" sz="1707" b="1" dirty="0">
                <a:solidFill>
                  <a:srgbClr val="0065A4"/>
                </a:solidFill>
                <a:latin typeface="Georgia" charset="0"/>
                <a:cs typeface="Arial" charset="0"/>
              </a:rPr>
              <a:t>    </a:t>
            </a:r>
            <a:r>
              <a:rPr lang="en-US" sz="1707" b="1" u="sng" dirty="0">
                <a:solidFill>
                  <a:srgbClr val="0065A4"/>
                </a:solidFill>
                <a:latin typeface="Georgia" charset="0"/>
                <a:cs typeface="Arial" charset="0"/>
              </a:rPr>
              <a:t>Variable (Direct Care &amp; Supervision)</a:t>
            </a:r>
            <a:r>
              <a:rPr lang="en-US" sz="1707" dirty="0">
                <a:solidFill>
                  <a:srgbClr val="0065A4"/>
                </a:solidFill>
                <a:latin typeface="Georgia" charset="0"/>
                <a:cs typeface="Arial" charset="0"/>
              </a:rPr>
              <a:t> – Costs driven by occupancy numbers such as case managers and intake workers. </a:t>
            </a:r>
          </a:p>
          <a:p>
            <a:pPr marL="1097249" lvl="1" eaLnBrk="1" hangingPunct="1">
              <a:spcAft>
                <a:spcPts val="640"/>
              </a:spcAft>
              <a:buSzPct val="120000"/>
              <a:buFont typeface="Arial" pitchFamily="34" charset="0"/>
              <a:buChar char="•"/>
            </a:pPr>
            <a:r>
              <a:rPr lang="en-US" sz="1707" dirty="0">
                <a:solidFill>
                  <a:srgbClr val="0065A4"/>
                </a:solidFill>
                <a:latin typeface="Georgia" charset="0"/>
                <a:cs typeface="Arial" charset="0"/>
              </a:rPr>
              <a:t>Costs distributed by staffing ratios</a:t>
            </a:r>
          </a:p>
          <a:p>
            <a:pPr marL="304792" eaLnBrk="1" hangingPunct="1">
              <a:spcAft>
                <a:spcPts val="640"/>
              </a:spcAft>
              <a:buSzPct val="120000"/>
            </a:pPr>
            <a:endParaRPr lang="en-US" sz="1707" b="1" u="sng" dirty="0">
              <a:solidFill>
                <a:srgbClr val="0065A4"/>
              </a:solidFill>
              <a:latin typeface="Georgia" charset="0"/>
              <a:cs typeface="Arial" charset="0"/>
            </a:endParaRPr>
          </a:p>
          <a:p>
            <a:pPr marL="609583" indent="-304792" eaLnBrk="1" hangingPunct="1">
              <a:spcAft>
                <a:spcPts val="640"/>
              </a:spcAft>
              <a:buSzPct val="120000"/>
              <a:buFont typeface="Arial" pitchFamily="34" charset="0"/>
              <a:buChar char="•"/>
            </a:pPr>
            <a:r>
              <a:rPr lang="en-US" sz="1707" b="1" u="sng" dirty="0">
                <a:solidFill>
                  <a:srgbClr val="0065A4"/>
                </a:solidFill>
                <a:latin typeface="Georgia" charset="0"/>
                <a:cs typeface="Arial" charset="0"/>
              </a:rPr>
              <a:t>Semi</a:t>
            </a:r>
            <a:r>
              <a:rPr lang="en-US" sz="1707" dirty="0">
                <a:solidFill>
                  <a:srgbClr val="0065A4"/>
                </a:solidFill>
                <a:latin typeface="Georgia" charset="0"/>
                <a:cs typeface="Arial" charset="0"/>
              </a:rPr>
              <a:t> – Fixed costs with variable components such as medical staff and teachers.  </a:t>
            </a:r>
          </a:p>
          <a:p>
            <a:pPr marL="1097249" lvl="1" eaLnBrk="1" hangingPunct="1">
              <a:spcAft>
                <a:spcPts val="640"/>
              </a:spcAft>
              <a:buSzPct val="120000"/>
              <a:buFont typeface="Arial" pitchFamily="34" charset="0"/>
              <a:buChar char="•"/>
            </a:pPr>
            <a:r>
              <a:rPr lang="en-US" sz="1707" dirty="0">
                <a:solidFill>
                  <a:srgbClr val="0065A4"/>
                </a:solidFill>
                <a:latin typeface="Georgia" charset="0"/>
                <a:cs typeface="Arial" charset="0"/>
              </a:rPr>
              <a:t>Costs are allocated  by  the  # of reported staffed beds</a:t>
            </a:r>
          </a:p>
        </p:txBody>
      </p:sp>
    </p:spTree>
    <p:extLst>
      <p:ext uri="{BB962C8B-B14F-4D97-AF65-F5344CB8AC3E}">
        <p14:creationId xmlns:p14="http://schemas.microsoft.com/office/powerpoint/2010/main" val="2100825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66" dirty="0">
                <a:solidFill>
                  <a:srgbClr val="FF0000"/>
                </a:solidFill>
                <a:effectLst>
                  <a:outerShdw blurRad="38100" dist="38100" dir="2700000" algn="tl">
                    <a:srgbClr val="000000">
                      <a:alpha val="43137"/>
                    </a:srgbClr>
                  </a:outerShdw>
                </a:effectLst>
              </a:rPr>
              <a:t>Rate Regulation Background</a:t>
            </a:r>
          </a:p>
        </p:txBody>
      </p:sp>
      <p:sp>
        <p:nvSpPr>
          <p:cNvPr id="3" name="Content Placeholder 2"/>
          <p:cNvSpPr>
            <a:spLocks noGrp="1"/>
          </p:cNvSpPr>
          <p:nvPr>
            <p:ph idx="1"/>
          </p:nvPr>
        </p:nvSpPr>
        <p:spPr/>
        <p:txBody>
          <a:bodyPr/>
          <a:lstStyle/>
          <a:p>
            <a:r>
              <a:rPr lang="en-US" sz="1920" dirty="0">
                <a:solidFill>
                  <a:srgbClr val="0065A4"/>
                </a:solidFill>
                <a:latin typeface="Arial" charset="0"/>
                <a:cs typeface="Arial" charset="0"/>
              </a:rPr>
              <a:t>Started rate regulation in 2011</a:t>
            </a:r>
          </a:p>
          <a:p>
            <a:pPr lvl="1">
              <a:buFont typeface="Arial" panose="020B0604020202020204" pitchFamily="34" charset="0"/>
              <a:buChar char="•"/>
            </a:pPr>
            <a:r>
              <a:rPr lang="en-US" sz="1493" dirty="0">
                <a:solidFill>
                  <a:srgbClr val="0065A4"/>
                </a:solidFill>
                <a:latin typeface="Arial" charset="0"/>
                <a:cs typeface="Arial" charset="0"/>
              </a:rPr>
              <a:t>State Statute Sec. 49.34</a:t>
            </a:r>
          </a:p>
          <a:p>
            <a:pPr lvl="1">
              <a:buFont typeface="Arial" panose="020B0604020202020204" pitchFamily="34" charset="0"/>
              <a:buChar char="•"/>
            </a:pPr>
            <a:r>
              <a:rPr lang="en-US" sz="1493" dirty="0">
                <a:solidFill>
                  <a:srgbClr val="0065A4"/>
                </a:solidFill>
                <a:latin typeface="Arial" charset="0"/>
                <a:cs typeface="Arial" charset="0"/>
              </a:rPr>
              <a:t>Wisconsin Admin Code Ch. DCF 52, 54 &amp; 57</a:t>
            </a:r>
          </a:p>
          <a:p>
            <a:r>
              <a:rPr lang="en-US" sz="1920" dirty="0">
                <a:solidFill>
                  <a:srgbClr val="0065A4"/>
                </a:solidFill>
                <a:latin typeface="Arial" charset="0"/>
                <a:cs typeface="Arial" charset="0"/>
              </a:rPr>
              <a:t>Prior to Rate Regulation providers proposed own rates</a:t>
            </a:r>
          </a:p>
          <a:p>
            <a:pPr lvl="1">
              <a:buFont typeface="Arial" panose="020B0604020202020204" pitchFamily="34" charset="0"/>
              <a:buChar char="•"/>
            </a:pPr>
            <a:r>
              <a:rPr lang="en-US" sz="1493" dirty="0">
                <a:solidFill>
                  <a:srgbClr val="0065A4"/>
                </a:solidFill>
                <a:latin typeface="Arial" charset="0"/>
                <a:cs typeface="Arial" charset="0"/>
              </a:rPr>
              <a:t>Costs not controlled</a:t>
            </a:r>
          </a:p>
          <a:p>
            <a:r>
              <a:rPr lang="en-US" sz="1920" dirty="0">
                <a:solidFill>
                  <a:srgbClr val="0065A4"/>
                </a:solidFill>
                <a:latin typeface="Arial" charset="0"/>
                <a:cs typeface="Arial" charset="0"/>
              </a:rPr>
              <a:t>Created disadvantages to purchasers</a:t>
            </a:r>
          </a:p>
          <a:p>
            <a:pPr lvl="1">
              <a:buFont typeface="Arial" panose="020B0604020202020204" pitchFamily="34" charset="0"/>
              <a:buChar char="•"/>
            </a:pPr>
            <a:r>
              <a:rPr lang="en-US" sz="1493" dirty="0">
                <a:solidFill>
                  <a:srgbClr val="0065A4"/>
                </a:solidFill>
                <a:latin typeface="Arial" charset="0"/>
                <a:cs typeface="Arial" charset="0"/>
              </a:rPr>
              <a:t>Purchasing power</a:t>
            </a:r>
          </a:p>
          <a:p>
            <a:pPr lvl="1">
              <a:buFont typeface="Arial" panose="020B0604020202020204" pitchFamily="34" charset="0"/>
              <a:buChar char="•"/>
            </a:pPr>
            <a:r>
              <a:rPr lang="en-US" sz="1493" dirty="0">
                <a:solidFill>
                  <a:srgbClr val="0065A4"/>
                </a:solidFill>
                <a:latin typeface="Arial" charset="0"/>
                <a:cs typeface="Arial" charset="0"/>
              </a:rPr>
              <a:t>Supply &amp; Demand</a:t>
            </a:r>
          </a:p>
          <a:p>
            <a:pPr>
              <a:buFont typeface="Arial" panose="020B0604020202020204" pitchFamily="34" charset="0"/>
              <a:buChar char="•"/>
            </a:pPr>
            <a:r>
              <a:rPr lang="en-US" sz="1920" dirty="0">
                <a:solidFill>
                  <a:srgbClr val="0065A4"/>
                </a:solidFill>
                <a:latin typeface="Arial" charset="0"/>
                <a:cs typeface="Arial" charset="0"/>
              </a:rPr>
              <a:t>Overall goal : To determine the cost of each agency for providing care for one child for one day.</a:t>
            </a:r>
          </a:p>
          <a:p>
            <a:pPr lvl="1">
              <a:buFont typeface="Arial" panose="020B0604020202020204" pitchFamily="34" charset="0"/>
              <a:buChar char="•"/>
            </a:pPr>
            <a:r>
              <a:rPr lang="en-US" sz="1493" dirty="0">
                <a:solidFill>
                  <a:srgbClr val="0065A4"/>
                </a:solidFill>
                <a:latin typeface="Arial" charset="0"/>
                <a:cs typeface="Arial" charset="0"/>
              </a:rPr>
              <a:t>Not total cost recovery, or paying for open beds</a:t>
            </a:r>
          </a:p>
          <a:p>
            <a:pPr lvl="1">
              <a:buFont typeface="Arial" panose="020B0604020202020204" pitchFamily="34" charset="0"/>
              <a:buChar char="•"/>
            </a:pPr>
            <a:r>
              <a:rPr lang="en-US" sz="1493" dirty="0">
                <a:solidFill>
                  <a:srgbClr val="0065A4"/>
                </a:solidFill>
                <a:latin typeface="Arial" charset="0"/>
                <a:cs typeface="Arial" charset="0"/>
              </a:rPr>
              <a:t>Providers operating more at capacity recover higher % of costs</a:t>
            </a:r>
          </a:p>
        </p:txBody>
      </p:sp>
      <p:pic>
        <p:nvPicPr>
          <p:cNvPr id="4" name="Picture 6" descr="H:\Documents\DCF Logo\cmyk-color-logo-5x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886694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66" dirty="0">
                <a:solidFill>
                  <a:srgbClr val="FF0000"/>
                </a:solidFill>
                <a:effectLst>
                  <a:outerShdw blurRad="38100" dist="38100" dir="2700000" algn="tl">
                    <a:srgbClr val="000000">
                      <a:alpha val="43137"/>
                    </a:srgbClr>
                  </a:outerShdw>
                </a:effectLst>
              </a:rPr>
              <a:t>Direct Care &amp; Supervision Rates</a:t>
            </a:r>
          </a:p>
        </p:txBody>
      </p:sp>
      <p:sp>
        <p:nvSpPr>
          <p:cNvPr id="5" name="Content Placeholder 4"/>
          <p:cNvSpPr txBox="1">
            <a:spLocks noGrp="1" noChangeArrowheads="1"/>
          </p:cNvSpPr>
          <p:nvPr>
            <p:ph idx="1"/>
          </p:nvPr>
        </p:nvSpPr>
        <p:spPr bwMode="auto">
          <a:xfrm>
            <a:off x="640081" y="2171878"/>
            <a:ext cx="8778240" cy="262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r>
              <a:rPr lang="en-US" sz="1920" dirty="0">
                <a:solidFill>
                  <a:srgbClr val="0065A4"/>
                </a:solidFill>
                <a:latin typeface="Georgia" charset="0"/>
              </a:rPr>
              <a:t>Typically highest turnover positions with most open time</a:t>
            </a:r>
          </a:p>
          <a:p>
            <a:pPr lvl="1" eaLnBrk="1" hangingPunct="1">
              <a:spcAft>
                <a:spcPts val="640"/>
              </a:spcAft>
              <a:buFont typeface="Arial" charset="0"/>
              <a:buChar char="•"/>
            </a:pPr>
            <a:r>
              <a:rPr lang="en-US" sz="1493" dirty="0">
                <a:solidFill>
                  <a:srgbClr val="0065A4"/>
                </a:solidFill>
                <a:latin typeface="Georgia" charset="0"/>
              </a:rPr>
              <a:t>Can make accurate annual $’s fluctuate</a:t>
            </a:r>
          </a:p>
          <a:p>
            <a:pPr lvl="1" eaLnBrk="1" hangingPunct="1">
              <a:spcAft>
                <a:spcPts val="640"/>
              </a:spcAft>
              <a:buFont typeface="Arial" charset="0"/>
              <a:buChar char="•"/>
            </a:pPr>
            <a:r>
              <a:rPr lang="en-US" sz="1493" dirty="0">
                <a:solidFill>
                  <a:srgbClr val="0065A4"/>
                </a:solidFill>
                <a:latin typeface="Georgia" charset="0"/>
              </a:rPr>
              <a:t>Variance across board for what level it’s staffed at</a:t>
            </a:r>
          </a:p>
          <a:p>
            <a:pPr eaLnBrk="1" hangingPunct="1">
              <a:spcAft>
                <a:spcPts val="640"/>
              </a:spcAft>
            </a:pPr>
            <a:r>
              <a:rPr lang="en-US" sz="1920" dirty="0">
                <a:solidFill>
                  <a:srgbClr val="0065A4"/>
                </a:solidFill>
                <a:latin typeface="Georgia" charset="0"/>
              </a:rPr>
              <a:t>Rather than total $/single denominator with other costs</a:t>
            </a:r>
          </a:p>
          <a:p>
            <a:pPr lvl="1" eaLnBrk="1" hangingPunct="1">
              <a:spcAft>
                <a:spcPts val="640"/>
              </a:spcAft>
              <a:buFont typeface="Arial" charset="0"/>
              <a:buChar char="•"/>
            </a:pPr>
            <a:r>
              <a:rPr lang="en-US" sz="1493" dirty="0">
                <a:solidFill>
                  <a:srgbClr val="0065A4"/>
                </a:solidFill>
                <a:latin typeface="Georgia" charset="0"/>
              </a:rPr>
              <a:t>Given average placements and staffing ratio, calculates amount of FTE’s needed to cover all shifts each day and multiplies that by the average position salary by provider</a:t>
            </a:r>
          </a:p>
          <a:p>
            <a:pPr eaLnBrk="1" hangingPunct="1">
              <a:spcAft>
                <a:spcPts val="640"/>
              </a:spcAft>
            </a:pPr>
            <a:r>
              <a:rPr lang="en-US" sz="1920" dirty="0">
                <a:solidFill>
                  <a:srgbClr val="0065A4"/>
                </a:solidFill>
                <a:latin typeface="Georgia" charset="0"/>
              </a:rPr>
              <a:t>Normalizes the spend with staffing expectations, </a:t>
            </a:r>
            <a:r>
              <a:rPr lang="en-US" sz="1920" dirty="0" err="1">
                <a:solidFill>
                  <a:srgbClr val="0065A4"/>
                </a:solidFill>
                <a:latin typeface="Georgia" charset="0"/>
              </a:rPr>
              <a:t>ie</a:t>
            </a:r>
            <a:r>
              <a:rPr lang="en-US" sz="1920" dirty="0">
                <a:solidFill>
                  <a:srgbClr val="0065A4"/>
                </a:solidFill>
                <a:latin typeface="Georgia" charset="0"/>
              </a:rPr>
              <a:t>:  1 to 3 vs 1:1.</a:t>
            </a:r>
          </a:p>
        </p:txBody>
      </p:sp>
    </p:spTree>
    <p:extLst>
      <p:ext uri="{BB962C8B-B14F-4D97-AF65-F5344CB8AC3E}">
        <p14:creationId xmlns:p14="http://schemas.microsoft.com/office/powerpoint/2010/main" val="3400082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89561" y="1082041"/>
            <a:ext cx="7881109" cy="330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smtClean="0">
              <a:solidFill>
                <a:srgbClr val="0065A4"/>
              </a:solidFill>
              <a:latin typeface="Georgia" charset="0"/>
            </a:endParaRPr>
          </a:p>
          <a:p>
            <a:pPr eaLnBrk="1" hangingPunct="1">
              <a:spcAft>
                <a:spcPts val="640"/>
              </a:spcAft>
              <a:buFont typeface="Arial" charset="0"/>
              <a:buChar char="•"/>
            </a:pPr>
            <a:r>
              <a:rPr lang="en-US" dirty="0" smtClean="0">
                <a:solidFill>
                  <a:srgbClr val="0065A4"/>
                </a:solidFill>
                <a:latin typeface="Georgia" charset="0"/>
              </a:rPr>
              <a:t>   Calculated differently due to varying levels of care and often open    	positions</a:t>
            </a:r>
          </a:p>
          <a:p>
            <a:pPr lvl="1" eaLnBrk="1" hangingPunct="1">
              <a:spcAft>
                <a:spcPts val="640"/>
              </a:spcAft>
              <a:buFont typeface="Arial" charset="0"/>
              <a:buChar char="•"/>
            </a:pPr>
            <a:r>
              <a:rPr lang="en-US" dirty="0" smtClean="0">
                <a:solidFill>
                  <a:srgbClr val="0065A4"/>
                </a:solidFill>
                <a:latin typeface="Georgia" charset="0"/>
              </a:rPr>
              <a:t>Uses average placements, staffing levels and average salary</a:t>
            </a:r>
          </a:p>
          <a:p>
            <a:pPr lvl="1" eaLnBrk="1" hangingPunct="1">
              <a:spcAft>
                <a:spcPts val="640"/>
              </a:spcAft>
              <a:buFont typeface="Arial" charset="0"/>
              <a:buChar char="•"/>
            </a:pPr>
            <a:r>
              <a:rPr lang="en-US" dirty="0" smtClean="0">
                <a:solidFill>
                  <a:srgbClr val="0065A4"/>
                </a:solidFill>
                <a:latin typeface="Georgia" charset="0"/>
              </a:rPr>
              <a:t>This ‘hidden’ check to see if reported direct care/supervision hours make sense</a:t>
            </a:r>
          </a:p>
          <a:p>
            <a:pPr lvl="1" eaLnBrk="1" hangingPunct="1">
              <a:spcAft>
                <a:spcPts val="640"/>
              </a:spcAft>
              <a:buFont typeface="Arial" charset="0"/>
              <a:buChar char="•"/>
            </a:pPr>
            <a:r>
              <a:rPr lang="en-US" dirty="0" smtClean="0">
                <a:solidFill>
                  <a:srgbClr val="0065A4"/>
                </a:solidFill>
                <a:latin typeface="Georgia" charset="0"/>
              </a:rPr>
              <a:t>If variance is outside of acceptable range, DCF follows up with the provider to determine what issues need to be adjusted</a:t>
            </a:r>
          </a:p>
          <a:p>
            <a:pPr lvl="1" eaLnBrk="1" hangingPunct="1">
              <a:spcAft>
                <a:spcPts val="640"/>
              </a:spcAft>
              <a:buFont typeface="Arial" charset="0"/>
              <a:buChar char="•"/>
            </a:pPr>
            <a:r>
              <a:rPr lang="en-US" dirty="0" smtClean="0">
                <a:solidFill>
                  <a:srgbClr val="0065A4"/>
                </a:solidFill>
                <a:latin typeface="Georgia" charset="0"/>
              </a:rPr>
              <a:t>Rate setting uses  a DCF averaged staffing ratio</a:t>
            </a:r>
          </a:p>
          <a:p>
            <a:pPr lvl="2" eaLnBrk="1" hangingPunct="1">
              <a:spcAft>
                <a:spcPts val="640"/>
              </a:spcAft>
              <a:buFont typeface="Arial" charset="0"/>
              <a:buChar char="•"/>
            </a:pPr>
            <a:r>
              <a:rPr lang="en-US" sz="1707" dirty="0">
                <a:solidFill>
                  <a:srgbClr val="0065A4"/>
                </a:solidFill>
                <a:latin typeface="Georgia" charset="0"/>
              </a:rPr>
              <a:t>Verified with reported ratios to ensure accuracy</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266" dirty="0">
                <a:solidFill>
                  <a:srgbClr val="FF0000"/>
                </a:solidFill>
                <a:effectLst>
                  <a:outerShdw blurRad="38100" dist="38100" dir="2700000" algn="tl">
                    <a:srgbClr val="000000">
                      <a:alpha val="43137"/>
                    </a:srgbClr>
                  </a:outerShdw>
                </a:effectLst>
              </a:rPr>
              <a:t>Direct Care and Supervisory </a:t>
            </a:r>
            <a:r>
              <a:rPr lang="en-US" sz="4266" dirty="0" err="1">
                <a:solidFill>
                  <a:srgbClr val="FF0000"/>
                </a:solidFill>
                <a:effectLst>
                  <a:outerShdw blurRad="38100" dist="38100" dir="2700000" algn="tl">
                    <a:srgbClr val="000000">
                      <a:alpha val="43137"/>
                    </a:srgbClr>
                  </a:outerShdw>
                </a:effectLst>
              </a:rPr>
              <a:t>Calcs</a:t>
            </a:r>
            <a:endParaRPr lang="en-US" sz="4266"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90" y="4754247"/>
            <a:ext cx="5166511" cy="173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974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Extraordinary Payments</a:t>
            </a:r>
          </a:p>
        </p:txBody>
      </p:sp>
      <p:sp>
        <p:nvSpPr>
          <p:cNvPr id="7" name="Content Placeholder 6"/>
          <p:cNvSpPr>
            <a:spLocks noGrp="1"/>
          </p:cNvSpPr>
          <p:nvPr>
            <p:ph idx="1"/>
          </p:nvPr>
        </p:nvSpPr>
        <p:spPr>
          <a:xfrm>
            <a:off x="640081" y="2052793"/>
            <a:ext cx="8778240" cy="4481781"/>
          </a:xfrm>
        </p:spPr>
        <p:txBody>
          <a:bodyPr/>
          <a:lstStyle/>
          <a:p>
            <a:r>
              <a:rPr lang="en-US" sz="2133" dirty="0">
                <a:solidFill>
                  <a:srgbClr val="0065A4"/>
                </a:solidFill>
              </a:rPr>
              <a:t>Rates are based upon ‘average’ costs </a:t>
            </a:r>
          </a:p>
          <a:p>
            <a:r>
              <a:rPr lang="en-US" sz="2133" dirty="0">
                <a:solidFill>
                  <a:srgbClr val="0065A4"/>
                </a:solidFill>
              </a:rPr>
              <a:t>But not all placements are the same</a:t>
            </a:r>
          </a:p>
          <a:p>
            <a:r>
              <a:rPr lang="en-US" sz="2133" dirty="0">
                <a:solidFill>
                  <a:srgbClr val="0065A4"/>
                </a:solidFill>
              </a:rPr>
              <a:t>One off situations</a:t>
            </a:r>
          </a:p>
          <a:p>
            <a:pPr lvl="1">
              <a:buFont typeface="Arial" panose="020B0604020202020204" pitchFamily="34" charset="0"/>
              <a:buChar char="•"/>
            </a:pPr>
            <a:r>
              <a:rPr lang="en-US" sz="1707" dirty="0">
                <a:solidFill>
                  <a:srgbClr val="0065A4"/>
                </a:solidFill>
              </a:rPr>
              <a:t>Purchaser agrees with provider</a:t>
            </a:r>
          </a:p>
          <a:p>
            <a:pPr lvl="1">
              <a:buFont typeface="Arial" panose="020B0604020202020204" pitchFamily="34" charset="0"/>
              <a:buChar char="•"/>
            </a:pPr>
            <a:r>
              <a:rPr lang="en-US" sz="1707" dirty="0">
                <a:solidFill>
                  <a:srgbClr val="0065A4"/>
                </a:solidFill>
              </a:rPr>
              <a:t>Child/placement specific</a:t>
            </a:r>
          </a:p>
          <a:p>
            <a:pPr>
              <a:buFont typeface="Arial" panose="020B0604020202020204" pitchFamily="34" charset="0"/>
              <a:buChar char="•"/>
            </a:pPr>
            <a:r>
              <a:rPr lang="en-US" sz="2133" dirty="0">
                <a:solidFill>
                  <a:srgbClr val="0065A4"/>
                </a:solidFill>
              </a:rPr>
              <a:t>These are outside of rate setting</a:t>
            </a:r>
          </a:p>
          <a:p>
            <a:pPr lvl="1">
              <a:buFont typeface="Arial" panose="020B0604020202020204" pitchFamily="34" charset="0"/>
              <a:buChar char="•"/>
            </a:pPr>
            <a:r>
              <a:rPr lang="en-US" sz="1707" dirty="0">
                <a:solidFill>
                  <a:srgbClr val="0065A4"/>
                </a:solidFill>
              </a:rPr>
              <a:t>Some purchasers verify with DCF about what’s already included</a:t>
            </a:r>
          </a:p>
          <a:p>
            <a:pPr lvl="1">
              <a:buFont typeface="Arial" panose="020B0604020202020204" pitchFamily="34" charset="0"/>
              <a:buChar char="•"/>
            </a:pPr>
            <a:endParaRPr lang="en-US" sz="2133" dirty="0">
              <a:solidFill>
                <a:srgbClr val="0065A4"/>
              </a:solidFill>
            </a:endParaRPr>
          </a:p>
          <a:p>
            <a:pPr lvl="1">
              <a:buFont typeface="Arial" panose="020B0604020202020204" pitchFamily="34" charset="0"/>
              <a:buChar char="•"/>
            </a:pPr>
            <a:endParaRPr lang="en-US" sz="2133" dirty="0">
              <a:solidFill>
                <a:srgbClr val="0065A4"/>
              </a:solidFill>
            </a:endParaRPr>
          </a:p>
        </p:txBody>
      </p:sp>
    </p:spTree>
    <p:extLst>
      <p:ext uri="{BB962C8B-B14F-4D97-AF65-F5344CB8AC3E}">
        <p14:creationId xmlns:p14="http://schemas.microsoft.com/office/powerpoint/2010/main" val="827524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932647"/>
            <a:ext cx="7881109"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buFont typeface="Arial" charset="0"/>
              <a:buChar char="•"/>
            </a:pPr>
            <a:endParaRPr lang="en-US" dirty="0">
              <a:solidFill>
                <a:srgbClr val="0065A4"/>
              </a:solidFill>
              <a:latin typeface="Georgia" charset="0"/>
            </a:endParaRPr>
          </a:p>
          <a:p>
            <a:pPr marL="304792" indent="-304792" eaLnBrk="1" hangingPunct="1">
              <a:spcAft>
                <a:spcPts val="640"/>
              </a:spcAft>
              <a:buSzPct val="120000"/>
              <a:buFont typeface="Arial" pitchFamily="34" charset="0"/>
              <a:buChar char="•"/>
            </a:pPr>
            <a:r>
              <a:rPr lang="en-US" dirty="0" smtClean="0">
                <a:solidFill>
                  <a:srgbClr val="0065A4"/>
                </a:solidFill>
                <a:latin typeface="Georgia" charset="0"/>
              </a:rPr>
              <a:t>Examples of a Cost Report from 2017 Rate Setting process</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Random data added</a:t>
            </a:r>
            <a:endParaRPr lang="en-US" dirty="0">
              <a:solidFill>
                <a:srgbClr val="0065A4"/>
              </a:solidFill>
              <a:latin typeface="Georgia" charset="0"/>
            </a:endParaRPr>
          </a:p>
          <a:p>
            <a:pPr marL="304792" indent="-304792" eaLnBrk="1" hangingPunct="1">
              <a:spcAft>
                <a:spcPts val="640"/>
              </a:spcAft>
              <a:buSzPct val="120000"/>
              <a:buFont typeface="Arial" pitchFamily="34" charset="0"/>
              <a:buChar char="•"/>
            </a:pPr>
            <a:r>
              <a:rPr lang="en-US" dirty="0" smtClean="0">
                <a:solidFill>
                  <a:srgbClr val="0065A4"/>
                </a:solidFill>
                <a:latin typeface="Georgia" charset="0"/>
              </a:rPr>
              <a:t>Directions</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Includes instruction manual, definitions, examples</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Online webinars available</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3"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Review Cost Report Example</a:t>
            </a:r>
          </a:p>
        </p:txBody>
      </p:sp>
    </p:spTree>
    <p:extLst>
      <p:ext uri="{BB962C8B-B14F-4D97-AF65-F5344CB8AC3E}">
        <p14:creationId xmlns:p14="http://schemas.microsoft.com/office/powerpoint/2010/main" val="3405257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932646"/>
            <a:ext cx="7881109"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buFont typeface="Arial" charset="0"/>
              <a:buChar char="•"/>
            </a:pPr>
            <a:endParaRPr lang="en-US" dirty="0">
              <a:solidFill>
                <a:srgbClr val="0065A4"/>
              </a:solidFill>
              <a:latin typeface="Georgia" charset="0"/>
            </a:endParaRPr>
          </a:p>
          <a:p>
            <a:pPr marL="304792" eaLnBrk="1" hangingPunct="1">
              <a:spcAft>
                <a:spcPts val="640"/>
              </a:spcAft>
              <a:buSzPct val="120000"/>
              <a:buFont typeface="Arial" pitchFamily="34" charset="0"/>
              <a:buChar char="•"/>
            </a:pPr>
            <a:r>
              <a:rPr lang="en-US" dirty="0" smtClean="0">
                <a:solidFill>
                  <a:srgbClr val="0065A4"/>
                </a:solidFill>
                <a:latin typeface="Georgia" charset="0"/>
              </a:rPr>
              <a:t> Tip of the iceberg</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What providers see is limited</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Blocks off areas</a:t>
            </a:r>
            <a:endParaRPr lang="en-US" dirty="0">
              <a:solidFill>
                <a:srgbClr val="0065A4"/>
              </a:solidFill>
              <a:latin typeface="Georgia" charset="0"/>
            </a:endParaRPr>
          </a:p>
          <a:p>
            <a:pPr marL="304792" eaLnBrk="1" hangingPunct="1">
              <a:spcAft>
                <a:spcPts val="640"/>
              </a:spcAft>
              <a:buSzPct val="120000"/>
              <a:buFont typeface="Arial" pitchFamily="34" charset="0"/>
              <a:buChar char="•"/>
            </a:pPr>
            <a:r>
              <a:rPr lang="en-US" dirty="0" smtClean="0">
                <a:solidFill>
                  <a:srgbClr val="0065A4"/>
                </a:solidFill>
                <a:latin typeface="Georgia" charset="0"/>
              </a:rPr>
              <a:t> Locked Down</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Prevents accidental altering of formulas</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Possible abuse of the cost report</a:t>
            </a:r>
          </a:p>
          <a:p>
            <a:pPr marL="304792" eaLnBrk="1" hangingPunct="1">
              <a:spcAft>
                <a:spcPts val="640"/>
              </a:spcAft>
              <a:buSzPct val="120000"/>
              <a:buFont typeface="Arial" pitchFamily="34" charset="0"/>
              <a:buChar char="•"/>
            </a:pPr>
            <a:r>
              <a:rPr lang="en-US" dirty="0">
                <a:solidFill>
                  <a:srgbClr val="0065A4"/>
                </a:solidFill>
                <a:latin typeface="Georgia" charset="0"/>
              </a:rPr>
              <a:t> </a:t>
            </a:r>
            <a:r>
              <a:rPr lang="en-US" dirty="0" smtClean="0">
                <a:solidFill>
                  <a:srgbClr val="0065A4"/>
                </a:solidFill>
                <a:latin typeface="Georgia" charset="0"/>
              </a:rPr>
              <a:t>Various calculations to verify reasonability</a:t>
            </a:r>
          </a:p>
          <a:p>
            <a:pPr marL="1097249" lvl="1" eaLnBrk="1" hangingPunct="1">
              <a:spcAft>
                <a:spcPts val="640"/>
              </a:spcAft>
              <a:buSzPct val="120000"/>
              <a:buFont typeface="Arial" pitchFamily="34" charset="0"/>
              <a:buChar char="•"/>
            </a:pPr>
            <a:r>
              <a:rPr lang="en-US" dirty="0" smtClean="0">
                <a:solidFill>
                  <a:srgbClr val="0065A4"/>
                </a:solidFill>
                <a:latin typeface="Georgia" charset="0"/>
              </a:rPr>
              <a:t>Lots of data points that add up individually</a:t>
            </a:r>
            <a:endParaRPr lang="en-US" dirty="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3"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Cost Report Controls</a:t>
            </a:r>
          </a:p>
        </p:txBody>
      </p:sp>
      <p:pic>
        <p:nvPicPr>
          <p:cNvPr id="15362" name="Picture 2" descr="C:\Users\kevin.pings\AppData\Local\Microsoft\Windows\Temporary Internet Files\Content.IE5\Q3Q50EG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170" y="2180791"/>
            <a:ext cx="2532912" cy="169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09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3"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Cost Report Verification</a:t>
            </a:r>
          </a:p>
        </p:txBody>
      </p:sp>
      <p:sp>
        <p:nvSpPr>
          <p:cNvPr id="3" name="Content Placeholder 2"/>
          <p:cNvSpPr>
            <a:spLocks noGrp="1"/>
          </p:cNvSpPr>
          <p:nvPr>
            <p:ph sz="half" idx="1"/>
          </p:nvPr>
        </p:nvSpPr>
        <p:spPr>
          <a:xfrm>
            <a:off x="640079" y="1706880"/>
            <a:ext cx="2892056" cy="4827694"/>
          </a:xfrm>
        </p:spPr>
        <p:txBody>
          <a:bodyPr/>
          <a:lstStyle/>
          <a:p>
            <a:r>
              <a:rPr lang="en-US" sz="1707" dirty="0">
                <a:solidFill>
                  <a:srgbClr val="0065A4"/>
                </a:solidFill>
              </a:rPr>
              <a:t>Collects staffing and capacity information</a:t>
            </a:r>
          </a:p>
          <a:p>
            <a:r>
              <a:rPr lang="en-US" sz="1707" dirty="0">
                <a:solidFill>
                  <a:srgbClr val="0065A4"/>
                </a:solidFill>
              </a:rPr>
              <a:t>Serves as a checkpoint for total reported costs vs audited totals</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573" y="1425629"/>
            <a:ext cx="5401766" cy="510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53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2"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Property &amp; Transportation</a:t>
            </a:r>
          </a:p>
        </p:txBody>
      </p:sp>
      <p:sp>
        <p:nvSpPr>
          <p:cNvPr id="3" name="Content Placeholder 2"/>
          <p:cNvSpPr>
            <a:spLocks noGrp="1"/>
          </p:cNvSpPr>
          <p:nvPr>
            <p:ph sz="half" idx="1"/>
          </p:nvPr>
        </p:nvSpPr>
        <p:spPr>
          <a:xfrm>
            <a:off x="640079" y="1706880"/>
            <a:ext cx="2892056" cy="4827694"/>
          </a:xfrm>
        </p:spPr>
        <p:txBody>
          <a:bodyPr/>
          <a:lstStyle/>
          <a:p>
            <a:r>
              <a:rPr lang="en-US" sz="1707" dirty="0">
                <a:solidFill>
                  <a:srgbClr val="0065A4"/>
                </a:solidFill>
              </a:rPr>
              <a:t>Costs of opening the doors</a:t>
            </a:r>
          </a:p>
          <a:p>
            <a:r>
              <a:rPr lang="en-US" sz="1707" dirty="0">
                <a:solidFill>
                  <a:srgbClr val="0065A4"/>
                </a:solidFill>
              </a:rPr>
              <a:t>Mostly fixed costs, property, transportation, furniture, etc.</a:t>
            </a:r>
          </a:p>
          <a:p>
            <a:r>
              <a:rPr lang="en-US" sz="1707" dirty="0">
                <a:solidFill>
                  <a:srgbClr val="0065A4"/>
                </a:solidFill>
              </a:rPr>
              <a:t>12% of total reported costs for 2017</a:t>
            </a:r>
          </a:p>
          <a:p>
            <a:r>
              <a:rPr lang="en-US" sz="1707" dirty="0">
                <a:solidFill>
                  <a:srgbClr val="0065A4"/>
                </a:solidFill>
              </a:rPr>
              <a:t>Typical issues</a:t>
            </a:r>
          </a:p>
          <a:p>
            <a:pPr lvl="1">
              <a:buFont typeface="Arial" panose="020B0604020202020204" pitchFamily="34" charset="0"/>
              <a:buChar char="•"/>
            </a:pPr>
            <a:r>
              <a:rPr lang="en-US" sz="1280" dirty="0">
                <a:solidFill>
                  <a:srgbClr val="0065A4"/>
                </a:solidFill>
              </a:rPr>
              <a:t>Related party</a:t>
            </a:r>
          </a:p>
          <a:p>
            <a:pPr lvl="1">
              <a:buFont typeface="Arial" panose="020B0604020202020204" pitchFamily="34" charset="0"/>
              <a:buChar char="•"/>
            </a:pPr>
            <a:r>
              <a:rPr lang="en-US" sz="1280" dirty="0">
                <a:solidFill>
                  <a:srgbClr val="0065A4"/>
                </a:solidFill>
              </a:rPr>
              <a:t>Expense/Depreciable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484" y="1425276"/>
            <a:ext cx="5025664" cy="510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804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2"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Consumable Costs</a:t>
            </a:r>
          </a:p>
        </p:txBody>
      </p:sp>
      <p:sp>
        <p:nvSpPr>
          <p:cNvPr id="3" name="Content Placeholder 2"/>
          <p:cNvSpPr>
            <a:spLocks noGrp="1"/>
          </p:cNvSpPr>
          <p:nvPr>
            <p:ph sz="half" idx="1"/>
          </p:nvPr>
        </p:nvSpPr>
        <p:spPr>
          <a:xfrm>
            <a:off x="640079" y="1706880"/>
            <a:ext cx="2892056" cy="4827694"/>
          </a:xfrm>
        </p:spPr>
        <p:txBody>
          <a:bodyPr/>
          <a:lstStyle/>
          <a:p>
            <a:endParaRPr lang="en-US" sz="1707" dirty="0">
              <a:solidFill>
                <a:srgbClr val="0065A4"/>
              </a:solidFill>
            </a:endParaRPr>
          </a:p>
          <a:p>
            <a:r>
              <a:rPr lang="en-US" sz="1707" dirty="0">
                <a:solidFill>
                  <a:srgbClr val="0065A4"/>
                </a:solidFill>
              </a:rPr>
              <a:t>Daily costs to serve population</a:t>
            </a:r>
          </a:p>
          <a:p>
            <a:r>
              <a:rPr lang="en-US" sz="1707" dirty="0">
                <a:solidFill>
                  <a:srgbClr val="0065A4"/>
                </a:solidFill>
              </a:rPr>
              <a:t>More variable, semi costs</a:t>
            </a:r>
          </a:p>
          <a:p>
            <a:r>
              <a:rPr lang="en-US" sz="1707" dirty="0">
                <a:solidFill>
                  <a:srgbClr val="0065A4"/>
                </a:solidFill>
              </a:rPr>
              <a:t>23% of total costs for 2017</a:t>
            </a:r>
          </a:p>
          <a:p>
            <a:r>
              <a:rPr lang="en-US" sz="1707" dirty="0">
                <a:solidFill>
                  <a:srgbClr val="0065A4"/>
                </a:solidFill>
              </a:rPr>
              <a:t>Typical issues</a:t>
            </a:r>
          </a:p>
          <a:p>
            <a:pPr lvl="1">
              <a:buFont typeface="Arial" panose="020B0604020202020204" pitchFamily="34" charset="0"/>
              <a:buChar char="•"/>
            </a:pPr>
            <a:r>
              <a:rPr lang="en-US" sz="1280" dirty="0">
                <a:solidFill>
                  <a:srgbClr val="0065A4"/>
                </a:solidFill>
              </a:rPr>
              <a:t>Allocations</a:t>
            </a:r>
          </a:p>
          <a:p>
            <a:pPr lvl="1">
              <a:buFont typeface="Arial" panose="020B0604020202020204" pitchFamily="34" charset="0"/>
              <a:buChar char="•"/>
            </a:pPr>
            <a:r>
              <a:rPr lang="en-US" sz="1280" dirty="0">
                <a:solidFill>
                  <a:srgbClr val="0065A4"/>
                </a:solidFill>
              </a:rPr>
              <a:t>Service Spending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109" y="1414458"/>
            <a:ext cx="4982000" cy="520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984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2"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Personnel Costs</a:t>
            </a:r>
          </a:p>
        </p:txBody>
      </p:sp>
      <p:sp>
        <p:nvSpPr>
          <p:cNvPr id="3" name="Content Placeholder 2"/>
          <p:cNvSpPr>
            <a:spLocks noGrp="1"/>
          </p:cNvSpPr>
          <p:nvPr>
            <p:ph sz="half" idx="1"/>
          </p:nvPr>
        </p:nvSpPr>
        <p:spPr>
          <a:xfrm>
            <a:off x="640080" y="1423345"/>
            <a:ext cx="8789582" cy="1219199"/>
          </a:xfrm>
        </p:spPr>
        <p:txBody>
          <a:bodyPr/>
          <a:lstStyle/>
          <a:p>
            <a:r>
              <a:rPr lang="en-US" sz="1707" dirty="0">
                <a:solidFill>
                  <a:srgbClr val="0065A4"/>
                </a:solidFill>
              </a:rPr>
              <a:t>Includes staffing ratios, job titles, departments, hours and costs</a:t>
            </a:r>
          </a:p>
          <a:p>
            <a:r>
              <a:rPr lang="en-US" sz="1707" dirty="0">
                <a:solidFill>
                  <a:srgbClr val="0065A4"/>
                </a:solidFill>
              </a:rPr>
              <a:t>65% of total costs for 2017</a:t>
            </a:r>
          </a:p>
          <a:p>
            <a:r>
              <a:rPr lang="en-US" sz="1707" dirty="0">
                <a:solidFill>
                  <a:srgbClr val="0065A4"/>
                </a:solidFill>
              </a:rPr>
              <a:t>Typical issues – Staffing ratios, job categories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21" y="2642545"/>
            <a:ext cx="7206924" cy="391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654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3"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266" dirty="0">
                <a:solidFill>
                  <a:srgbClr val="FF0000"/>
                </a:solidFill>
                <a:effectLst>
                  <a:outerShdw blurRad="38100" dist="38100" dir="2700000" algn="tl">
                    <a:srgbClr val="000000">
                      <a:alpha val="43137"/>
                    </a:srgbClr>
                  </a:outerShdw>
                </a:effectLst>
              </a:rPr>
              <a:t>Impact of Staffing Ratio Changes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004" y="1654326"/>
            <a:ext cx="4449996" cy="189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372" y="3553369"/>
            <a:ext cx="7356525" cy="317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083753" y="1659355"/>
            <a:ext cx="771215" cy="1894014"/>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977743" y="4445828"/>
            <a:ext cx="726070" cy="2388465"/>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44225" y="1127760"/>
            <a:ext cx="7019554" cy="369332"/>
          </a:xfrm>
          <a:prstGeom prst="rect">
            <a:avLst/>
          </a:prstGeom>
          <a:noFill/>
        </p:spPr>
        <p:txBody>
          <a:bodyPr wrap="square" rtlCol="0">
            <a:spAutoFit/>
          </a:bodyPr>
          <a:lstStyle/>
          <a:p>
            <a:r>
              <a:rPr lang="en-US" dirty="0" smtClean="0">
                <a:solidFill>
                  <a:srgbClr val="0065A4"/>
                </a:solidFill>
              </a:rPr>
              <a:t>DCF monitors ratios and baselines the results for rate setting</a:t>
            </a:r>
            <a:endParaRPr lang="en-US" dirty="0">
              <a:solidFill>
                <a:srgbClr val="0065A4"/>
              </a:solidFill>
            </a:endParaRPr>
          </a:p>
        </p:txBody>
      </p:sp>
    </p:spTree>
    <p:extLst>
      <p:ext uri="{BB962C8B-B14F-4D97-AF65-F5344CB8AC3E}">
        <p14:creationId xmlns:p14="http://schemas.microsoft.com/office/powerpoint/2010/main" val="183121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66" dirty="0">
                <a:solidFill>
                  <a:srgbClr val="FF0000"/>
                </a:solidFill>
                <a:effectLst>
                  <a:outerShdw blurRad="38100" dist="38100" dir="2700000" algn="tl">
                    <a:srgbClr val="000000">
                      <a:alpha val="43137"/>
                    </a:srgbClr>
                  </a:outerShdw>
                </a:effectLst>
              </a:rPr>
              <a:t>Who do we regulate??</a:t>
            </a:r>
          </a:p>
        </p:txBody>
      </p:sp>
      <p:sp>
        <p:nvSpPr>
          <p:cNvPr id="3" name="Content Placeholder 2"/>
          <p:cNvSpPr>
            <a:spLocks noGrp="1"/>
          </p:cNvSpPr>
          <p:nvPr>
            <p:ph idx="1"/>
          </p:nvPr>
        </p:nvSpPr>
        <p:spPr/>
        <p:txBody>
          <a:bodyPr/>
          <a:lstStyle/>
          <a:p>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Three Provider types</a:t>
            </a:r>
          </a:p>
          <a:p>
            <a:pPr marL="0" indent="0">
              <a:buNone/>
            </a:pPr>
            <a:endParaRPr lang="en-US" sz="1920" dirty="0">
              <a:solidFill>
                <a:srgbClr val="0065A4"/>
              </a:solidFill>
              <a:latin typeface="Arial" charset="0"/>
              <a:cs typeface="Arial" charset="0"/>
            </a:endParaRPr>
          </a:p>
          <a:p>
            <a:pPr lvl="1">
              <a:buFont typeface="Arial" panose="020B0604020202020204" pitchFamily="34" charset="0"/>
              <a:buChar char="•"/>
            </a:pPr>
            <a:r>
              <a:rPr lang="en-US" sz="1493" dirty="0">
                <a:solidFill>
                  <a:srgbClr val="0065A4"/>
                </a:solidFill>
                <a:latin typeface="Arial" charset="0"/>
                <a:cs typeface="Arial" charset="0"/>
              </a:rPr>
              <a:t>Child Placing Agencies –CPA - (admin rate only)</a:t>
            </a:r>
          </a:p>
          <a:p>
            <a:pPr lvl="1">
              <a:buFont typeface="Arial" panose="020B0604020202020204" pitchFamily="34" charset="0"/>
              <a:buChar char="•"/>
            </a:pPr>
            <a:r>
              <a:rPr lang="en-US" sz="1493" dirty="0">
                <a:solidFill>
                  <a:srgbClr val="0065A4"/>
                </a:solidFill>
                <a:latin typeface="Arial" charset="0"/>
                <a:cs typeface="Arial" charset="0"/>
              </a:rPr>
              <a:t>Group Homes - GH</a:t>
            </a:r>
          </a:p>
          <a:p>
            <a:pPr lvl="1">
              <a:buFont typeface="Arial" panose="020B0604020202020204" pitchFamily="34" charset="0"/>
              <a:buChar char="•"/>
            </a:pPr>
            <a:r>
              <a:rPr lang="en-US" sz="1493" dirty="0">
                <a:solidFill>
                  <a:srgbClr val="0065A4"/>
                </a:solidFill>
                <a:latin typeface="Arial" charset="0"/>
                <a:cs typeface="Arial" charset="0"/>
              </a:rPr>
              <a:t>Residential Care Centers - RCC</a:t>
            </a:r>
            <a:endParaRPr lang="en-US" sz="1920" dirty="0">
              <a:solidFill>
                <a:srgbClr val="0065A4"/>
              </a:solidFill>
              <a:latin typeface="Arial" charset="0"/>
              <a:cs typeface="Arial" charset="0"/>
            </a:endParaRPr>
          </a:p>
          <a:p>
            <a:pPr marL="0" indent="0">
              <a:buNone/>
            </a:pPr>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Providers that take funding from Wisconsin Public Purchasers</a:t>
            </a:r>
          </a:p>
          <a:p>
            <a:pPr marL="0" indent="0">
              <a:buNone/>
            </a:pPr>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Licensed providers can file for rate regulation exemption</a:t>
            </a:r>
          </a:p>
        </p:txBody>
      </p:sp>
      <p:pic>
        <p:nvPicPr>
          <p:cNvPr id="4" name="Picture 6" descr="H:\Documents\DCF Logo\cmyk-color-logo-5x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3813820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3"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266" dirty="0">
                <a:solidFill>
                  <a:srgbClr val="FF0000"/>
                </a:solidFill>
                <a:effectLst>
                  <a:outerShdw blurRad="38100" dist="38100" dir="2700000" algn="tl">
                    <a:srgbClr val="000000">
                      <a:alpha val="43137"/>
                    </a:srgbClr>
                  </a:outerShdw>
                </a:effectLst>
              </a:rPr>
              <a:t>Impact of Staffing Ratio Changes</a:t>
            </a:r>
          </a:p>
        </p:txBody>
      </p:sp>
      <p:sp>
        <p:nvSpPr>
          <p:cNvPr id="2" name="TextBox 1"/>
          <p:cNvSpPr txBox="1"/>
          <p:nvPr/>
        </p:nvSpPr>
        <p:spPr>
          <a:xfrm>
            <a:off x="574572" y="1127760"/>
            <a:ext cx="8594830" cy="369332"/>
          </a:xfrm>
          <a:prstGeom prst="rect">
            <a:avLst/>
          </a:prstGeom>
          <a:noFill/>
        </p:spPr>
        <p:txBody>
          <a:bodyPr wrap="square" rtlCol="0">
            <a:spAutoFit/>
          </a:bodyPr>
          <a:lstStyle/>
          <a:p>
            <a:r>
              <a:rPr lang="en-US" dirty="0" smtClean="0">
                <a:solidFill>
                  <a:srgbClr val="0070C0"/>
                </a:solidFill>
              </a:rPr>
              <a:t>A small change has large impact.  $41.42 or 12% increase</a:t>
            </a:r>
            <a:endParaRPr lang="en-US" dirty="0">
              <a:solidFill>
                <a:srgbClr val="0070C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740" y="3625660"/>
            <a:ext cx="7254241" cy="312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706" y="1606914"/>
            <a:ext cx="4523680" cy="194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5193080" y="1720304"/>
            <a:ext cx="771215" cy="1894014"/>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775059" y="4499856"/>
            <a:ext cx="1008144" cy="2311755"/>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747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1"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Future Cost Assumptions</a:t>
            </a:r>
          </a:p>
        </p:txBody>
      </p:sp>
      <p:sp>
        <p:nvSpPr>
          <p:cNvPr id="3" name="Content Placeholder 2"/>
          <p:cNvSpPr>
            <a:spLocks noGrp="1"/>
          </p:cNvSpPr>
          <p:nvPr>
            <p:ph sz="half" idx="1"/>
          </p:nvPr>
        </p:nvSpPr>
        <p:spPr>
          <a:xfrm>
            <a:off x="640080" y="1706881"/>
            <a:ext cx="8173720" cy="1185176"/>
          </a:xfrm>
        </p:spPr>
        <p:txBody>
          <a:bodyPr/>
          <a:lstStyle/>
          <a:p>
            <a:r>
              <a:rPr lang="en-US" sz="1707" dirty="0">
                <a:solidFill>
                  <a:srgbClr val="0065A4"/>
                </a:solidFill>
              </a:rPr>
              <a:t>Rate setting for 2017 based off of 2015 audited financials</a:t>
            </a:r>
          </a:p>
          <a:p>
            <a:r>
              <a:rPr lang="en-US" sz="1707" dirty="0">
                <a:solidFill>
                  <a:srgbClr val="0065A4"/>
                </a:solidFill>
              </a:rPr>
              <a:t>New positions, current costs not reflected in audited financials</a:t>
            </a:r>
          </a:p>
          <a:p>
            <a:r>
              <a:rPr lang="en-US" sz="1707" dirty="0">
                <a:solidFill>
                  <a:srgbClr val="0065A4"/>
                </a:solidFill>
              </a:rPr>
              <a:t>Each item reviewed for reasonability, approved/denied, added to cost report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21" y="3541549"/>
            <a:ext cx="765048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586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89561"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Rate Calculation</a:t>
            </a:r>
          </a:p>
        </p:txBody>
      </p:sp>
      <p:sp>
        <p:nvSpPr>
          <p:cNvPr id="3" name="Content Placeholder 2"/>
          <p:cNvSpPr>
            <a:spLocks noGrp="1"/>
          </p:cNvSpPr>
          <p:nvPr>
            <p:ph sz="half" idx="1"/>
          </p:nvPr>
        </p:nvSpPr>
        <p:spPr>
          <a:xfrm>
            <a:off x="640079" y="1706882"/>
            <a:ext cx="1905356" cy="4485521"/>
          </a:xfrm>
        </p:spPr>
        <p:txBody>
          <a:bodyPr/>
          <a:lstStyle/>
          <a:p>
            <a:r>
              <a:rPr lang="en-US" sz="1707" dirty="0">
                <a:solidFill>
                  <a:srgbClr val="0065A4"/>
                </a:solidFill>
              </a:rPr>
              <a:t>Summary tab by cost category</a:t>
            </a:r>
          </a:p>
          <a:p>
            <a:r>
              <a:rPr lang="en-US" sz="1707" dirty="0">
                <a:solidFill>
                  <a:srgbClr val="0065A4"/>
                </a:solidFill>
              </a:rPr>
              <a:t>Contains PY max rates for reference</a:t>
            </a:r>
          </a:p>
          <a:p>
            <a:r>
              <a:rPr lang="en-US" sz="1707" dirty="0">
                <a:solidFill>
                  <a:srgbClr val="0065A4"/>
                </a:solidFill>
              </a:rPr>
              <a:t>Starting point for setting individual rates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482" y="1100567"/>
            <a:ext cx="5839402" cy="5568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150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74591"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COLA Adjustment</a:t>
            </a:r>
          </a:p>
        </p:txBody>
      </p:sp>
      <p:sp>
        <p:nvSpPr>
          <p:cNvPr id="3" name="Content Placeholder 2"/>
          <p:cNvSpPr>
            <a:spLocks noGrp="1"/>
          </p:cNvSpPr>
          <p:nvPr>
            <p:ph sz="half" idx="1"/>
          </p:nvPr>
        </p:nvSpPr>
        <p:spPr>
          <a:xfrm>
            <a:off x="6027244" y="1648166"/>
            <a:ext cx="3515833" cy="4700142"/>
          </a:xfrm>
        </p:spPr>
        <p:txBody>
          <a:bodyPr/>
          <a:lstStyle/>
          <a:p>
            <a:r>
              <a:rPr lang="en-US" sz="1707" dirty="0">
                <a:solidFill>
                  <a:srgbClr val="0065A4"/>
                </a:solidFill>
              </a:rPr>
              <a:t>Prior year data to calculate next year’s rate</a:t>
            </a:r>
          </a:p>
          <a:p>
            <a:r>
              <a:rPr lang="en-US" sz="1707" dirty="0">
                <a:solidFill>
                  <a:srgbClr val="0065A4"/>
                </a:solidFill>
              </a:rPr>
              <a:t>Bureau Labor Statistics</a:t>
            </a:r>
          </a:p>
          <a:p>
            <a:r>
              <a:rPr lang="en-US" sz="1707" dirty="0">
                <a:solidFill>
                  <a:srgbClr val="0065A4"/>
                </a:solidFill>
              </a:rPr>
              <a:t>Calculated for ‘All goods’ as well as for ‘medical costs’</a:t>
            </a:r>
          </a:p>
          <a:p>
            <a:r>
              <a:rPr lang="en-US" sz="1707" dirty="0">
                <a:solidFill>
                  <a:srgbClr val="0065A4"/>
                </a:solidFill>
              </a:rPr>
              <a:t>2 year rolling average</a:t>
            </a:r>
          </a:p>
          <a:p>
            <a:r>
              <a:rPr lang="en-US" sz="1707" dirty="0">
                <a:solidFill>
                  <a:srgbClr val="0065A4"/>
                </a:solidFill>
              </a:rPr>
              <a:t>Applied on the rate </a:t>
            </a:r>
            <a:r>
              <a:rPr lang="en-US" sz="1707" dirty="0" err="1">
                <a:solidFill>
                  <a:srgbClr val="0065A4"/>
                </a:solidFill>
              </a:rPr>
              <a:t>calc</a:t>
            </a:r>
            <a:r>
              <a:rPr lang="en-US" sz="1707" dirty="0">
                <a:solidFill>
                  <a:srgbClr val="0065A4"/>
                </a:solidFill>
              </a:rPr>
              <a:t> tab</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21" y="1655842"/>
            <a:ext cx="5352920" cy="199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85" y="3809006"/>
            <a:ext cx="5337056" cy="253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889592" y="2652349"/>
            <a:ext cx="5223642" cy="115665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684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5346760" y="2477033"/>
            <a:ext cx="3754001"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buFont typeface="Arial" charset="0"/>
              <a:buChar char="•"/>
            </a:pPr>
            <a:endParaRPr lang="en-US" dirty="0" smtClean="0">
              <a:solidFill>
                <a:srgbClr val="0065A4"/>
              </a:solidFill>
              <a:latin typeface="Georgia" charset="0"/>
            </a:endParaRPr>
          </a:p>
          <a:p>
            <a:pPr marL="304792" indent="-304792" eaLnBrk="1" hangingPunct="1">
              <a:spcAft>
                <a:spcPts val="640"/>
              </a:spcAft>
              <a:buSzPct val="120000"/>
              <a:buFont typeface="Arial" panose="020B0604020202020204" pitchFamily="34" charset="0"/>
              <a:buChar char="•"/>
            </a:pPr>
            <a:r>
              <a:rPr lang="en-US" dirty="0" smtClean="0">
                <a:solidFill>
                  <a:srgbClr val="0065A4"/>
                </a:solidFill>
                <a:latin typeface="Georgia" charset="0"/>
              </a:rPr>
              <a:t>Progress checklist</a:t>
            </a:r>
          </a:p>
          <a:p>
            <a:pPr marL="304792" indent="-304792" eaLnBrk="1" hangingPunct="1">
              <a:spcAft>
                <a:spcPts val="640"/>
              </a:spcAft>
              <a:buSzPct val="120000"/>
              <a:buFont typeface="Arial" panose="020B0604020202020204" pitchFamily="34" charset="0"/>
              <a:buChar char="•"/>
            </a:pPr>
            <a:r>
              <a:rPr lang="en-US" dirty="0" smtClean="0">
                <a:solidFill>
                  <a:srgbClr val="0065A4"/>
                </a:solidFill>
                <a:latin typeface="Georgia" charset="0"/>
                <a:cs typeface="Arial" charset="0"/>
              </a:rPr>
              <a:t>Sorted by area, indicates any ‘missing’ data </a:t>
            </a:r>
          </a:p>
          <a:p>
            <a:pPr marL="304792" indent="-304792" eaLnBrk="1" hangingPunct="1">
              <a:spcAft>
                <a:spcPts val="640"/>
              </a:spcAft>
              <a:buSzPct val="120000"/>
              <a:buFont typeface="Arial" panose="020B0604020202020204" pitchFamily="34" charset="0"/>
              <a:buChar char="•"/>
            </a:pPr>
            <a:r>
              <a:rPr lang="en-US" dirty="0" smtClean="0">
                <a:solidFill>
                  <a:srgbClr val="0065A4"/>
                </a:solidFill>
                <a:latin typeface="Georgia" charset="0"/>
                <a:cs typeface="Arial" charset="0"/>
              </a:rPr>
              <a:t>Allows for quick check of completeness</a:t>
            </a:r>
            <a:endParaRPr lang="en-US" dirty="0">
              <a:solidFill>
                <a:srgbClr val="E66822"/>
              </a:solidFill>
              <a:cs typeface="Arial"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Review Checklist</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21" y="1873182"/>
            <a:ext cx="4553016" cy="44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243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Going Forward, Example of Change</a:t>
            </a:r>
          </a:p>
        </p:txBody>
      </p:sp>
      <p:sp>
        <p:nvSpPr>
          <p:cNvPr id="7" name="Content Placeholder 6"/>
          <p:cNvSpPr>
            <a:spLocks noGrp="1"/>
          </p:cNvSpPr>
          <p:nvPr>
            <p:ph idx="1"/>
          </p:nvPr>
        </p:nvSpPr>
        <p:spPr/>
        <p:txBody>
          <a:bodyPr/>
          <a:lstStyle/>
          <a:p>
            <a:r>
              <a:rPr lang="en-US" sz="2133" dirty="0">
                <a:solidFill>
                  <a:srgbClr val="0065A4"/>
                </a:solidFill>
              </a:rPr>
              <a:t>Last cycle updated the way ceiling rates calculated</a:t>
            </a:r>
          </a:p>
          <a:p>
            <a:pPr lvl="1">
              <a:buFont typeface="Arial" panose="020B0604020202020204" pitchFamily="34" charset="0"/>
              <a:buChar char="•"/>
            </a:pPr>
            <a:r>
              <a:rPr lang="en-US" sz="2133" dirty="0">
                <a:solidFill>
                  <a:srgbClr val="0065A4"/>
                </a:solidFill>
              </a:rPr>
              <a:t>Major concern about retaining direct care staff</a:t>
            </a:r>
          </a:p>
          <a:p>
            <a:pPr lvl="1">
              <a:buFont typeface="Arial" panose="020B0604020202020204" pitchFamily="34" charset="0"/>
              <a:buChar char="•"/>
            </a:pPr>
            <a:r>
              <a:rPr lang="en-US" sz="2133" dirty="0">
                <a:solidFill>
                  <a:srgbClr val="0065A4"/>
                </a:solidFill>
              </a:rPr>
              <a:t>$15/</a:t>
            </a:r>
            <a:r>
              <a:rPr lang="en-US" sz="2133" dirty="0" err="1">
                <a:solidFill>
                  <a:srgbClr val="0065A4"/>
                </a:solidFill>
              </a:rPr>
              <a:t>hr</a:t>
            </a:r>
            <a:r>
              <a:rPr lang="en-US" sz="2133" dirty="0">
                <a:solidFill>
                  <a:srgbClr val="0065A4"/>
                </a:solidFill>
              </a:rPr>
              <a:t> standard applied to max rate </a:t>
            </a:r>
            <a:r>
              <a:rPr lang="en-US" sz="2133" dirty="0" err="1">
                <a:solidFill>
                  <a:srgbClr val="0065A4"/>
                </a:solidFill>
              </a:rPr>
              <a:t>calc</a:t>
            </a:r>
            <a:r>
              <a:rPr lang="en-US" sz="2133" dirty="0">
                <a:solidFill>
                  <a:srgbClr val="0065A4"/>
                </a:solidFill>
              </a:rPr>
              <a:t> only</a:t>
            </a:r>
          </a:p>
          <a:p>
            <a:pPr lvl="1">
              <a:buFont typeface="Arial" panose="020B0604020202020204" pitchFamily="34" charset="0"/>
              <a:buChar char="•"/>
            </a:pPr>
            <a:r>
              <a:rPr lang="en-US" sz="2133" dirty="0">
                <a:solidFill>
                  <a:srgbClr val="0065A4"/>
                </a:solidFill>
              </a:rPr>
              <a:t>If allowable profit unreported,  manually included</a:t>
            </a:r>
          </a:p>
          <a:p>
            <a:pPr lvl="1">
              <a:buFont typeface="Arial" panose="020B0604020202020204" pitchFamily="34" charset="0"/>
              <a:buChar char="•"/>
            </a:pPr>
            <a:r>
              <a:rPr lang="en-US" sz="2133" dirty="0">
                <a:solidFill>
                  <a:srgbClr val="0065A4"/>
                </a:solidFill>
              </a:rPr>
              <a:t>Concerned over FLSA and other unreported costs</a:t>
            </a:r>
          </a:p>
          <a:p>
            <a:pPr lvl="1">
              <a:buFont typeface="Arial" panose="020B0604020202020204" pitchFamily="34" charset="0"/>
              <a:buChar char="•"/>
            </a:pPr>
            <a:r>
              <a:rPr lang="en-US" sz="2133" dirty="0">
                <a:solidFill>
                  <a:srgbClr val="0065A4"/>
                </a:solidFill>
              </a:rPr>
              <a:t>Better wages hope for better care and shorter stays</a:t>
            </a:r>
          </a:p>
          <a:p>
            <a:pPr lvl="1">
              <a:buFont typeface="Arial" panose="020B0604020202020204" pitchFamily="34" charset="0"/>
              <a:buChar char="•"/>
            </a:pPr>
            <a:r>
              <a:rPr lang="en-US" sz="2133" dirty="0">
                <a:solidFill>
                  <a:srgbClr val="0065A4"/>
                </a:solidFill>
              </a:rPr>
              <a:t>Individual rates </a:t>
            </a:r>
            <a:r>
              <a:rPr lang="en-US" sz="2133" u="sng" dirty="0">
                <a:solidFill>
                  <a:srgbClr val="0065A4"/>
                </a:solidFill>
              </a:rPr>
              <a:t>still based on actual costs</a:t>
            </a:r>
          </a:p>
          <a:p>
            <a:pPr lvl="1">
              <a:buFont typeface="Arial" panose="020B0604020202020204" pitchFamily="34" charset="0"/>
              <a:buChar char="•"/>
            </a:pPr>
            <a:endParaRPr lang="en-US" sz="2133" dirty="0">
              <a:solidFill>
                <a:srgbClr val="0065A4"/>
              </a:solidFill>
            </a:endParaRPr>
          </a:p>
          <a:p>
            <a:pPr lvl="1">
              <a:buFont typeface="Arial" panose="020B0604020202020204" pitchFamily="34" charset="0"/>
              <a:buChar char="•"/>
            </a:pPr>
            <a:endParaRPr lang="en-US" sz="2133" dirty="0">
              <a:solidFill>
                <a:srgbClr val="0065A4"/>
              </a:solidFill>
            </a:endParaRPr>
          </a:p>
          <a:p>
            <a:pPr lvl="1">
              <a:buFont typeface="Arial" panose="020B0604020202020204" pitchFamily="34" charset="0"/>
              <a:buChar char="•"/>
            </a:pPr>
            <a:endParaRPr lang="en-US" sz="2133" dirty="0">
              <a:solidFill>
                <a:srgbClr val="0065A4"/>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88" y="4854787"/>
            <a:ext cx="3495040"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107" y="4854786"/>
            <a:ext cx="3956232" cy="138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2171168" y="5693382"/>
            <a:ext cx="2254458" cy="24951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945895" y="5546276"/>
            <a:ext cx="895970" cy="691491"/>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334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Year to Year Approved Figures</a:t>
            </a:r>
          </a:p>
        </p:txBody>
      </p:sp>
      <p:graphicFrame>
        <p:nvGraphicFramePr>
          <p:cNvPr id="5" name="Table 4"/>
          <p:cNvGraphicFramePr>
            <a:graphicFrameLocks noGrp="1"/>
          </p:cNvGraphicFramePr>
          <p:nvPr>
            <p:extLst>
              <p:ext uri="{D42A27DB-BD31-4B8C-83A1-F6EECF244321}">
                <p14:modId xmlns:p14="http://schemas.microsoft.com/office/powerpoint/2010/main" val="2976050434"/>
              </p:ext>
            </p:extLst>
          </p:nvPr>
        </p:nvGraphicFramePr>
        <p:xfrm>
          <a:off x="464716" y="2039986"/>
          <a:ext cx="4024098" cy="4308321"/>
        </p:xfrm>
        <a:graphic>
          <a:graphicData uri="http://schemas.openxmlformats.org/drawingml/2006/table">
            <a:tbl>
              <a:tblPr firstRow="1" bandRow="1">
                <a:tableStyleId>{93296810-A885-4BE3-A3E7-6D5BEEA58F35}</a:tableStyleId>
              </a:tblPr>
              <a:tblGrid>
                <a:gridCol w="798208"/>
                <a:gridCol w="806473"/>
                <a:gridCol w="806473"/>
                <a:gridCol w="806473"/>
                <a:gridCol w="806473"/>
              </a:tblGrid>
              <a:tr h="530352">
                <a:tc gridSpan="5">
                  <a:txBody>
                    <a:bodyPr/>
                    <a:lstStyle/>
                    <a:p>
                      <a:pPr algn="ctr" fontAlgn="b"/>
                      <a:r>
                        <a:rPr lang="en-US" sz="1700" b="1" u="sng" strike="noStrike" dirty="0">
                          <a:solidFill>
                            <a:srgbClr val="000000"/>
                          </a:solidFill>
                          <a:effectLst/>
                        </a:rPr>
                        <a:t># of Agencies &amp; </a:t>
                      </a:r>
                      <a:r>
                        <a:rPr lang="en-US" sz="1700" b="1" u="sng" strike="noStrike" dirty="0" smtClean="0">
                          <a:solidFill>
                            <a:srgbClr val="000000"/>
                          </a:solidFill>
                          <a:effectLst/>
                        </a:rPr>
                        <a:t>Requested </a:t>
                      </a:r>
                      <a:r>
                        <a:rPr lang="en-US" sz="1700" b="1" u="sng" strike="noStrike" dirty="0">
                          <a:solidFill>
                            <a:srgbClr val="000000"/>
                          </a:solidFill>
                          <a:effectLst/>
                        </a:rPr>
                        <a:t>Above/Below Max Rate</a:t>
                      </a:r>
                      <a:endParaRPr lang="en-US" sz="1700" b="1" i="0" u="sng" strike="noStrike" dirty="0">
                        <a:solidFill>
                          <a:srgbClr val="000000"/>
                        </a:solidFill>
                        <a:effectLst/>
                        <a:latin typeface="Arial"/>
                      </a:endParaRPr>
                    </a:p>
                  </a:txBody>
                  <a:tcPr marL="10160" marR="10160" marT="1016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557">
                <a:tc>
                  <a:txBody>
                    <a:bodyPr/>
                    <a:lstStyle/>
                    <a:p>
                      <a:pPr algn="l" fontAlgn="b"/>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Total</a:t>
                      </a:r>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Ceiling</a:t>
                      </a:r>
                      <a:endParaRPr lang="en-US" sz="1700" b="1" i="0" u="sng" strike="noStrike">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Above</a:t>
                      </a:r>
                      <a:endParaRPr lang="en-US" sz="1700" b="1" i="0" u="sng" strike="noStrike">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Below</a:t>
                      </a:r>
                      <a:endParaRPr lang="en-US" sz="1700" b="1" i="0" u="sng" strike="noStrike">
                        <a:solidFill>
                          <a:srgbClr val="000000"/>
                        </a:solidFill>
                        <a:effectLst/>
                        <a:latin typeface="Arial"/>
                      </a:endParaRPr>
                    </a:p>
                  </a:txBody>
                  <a:tcPr marL="10160" marR="10160" marT="10160" marB="0" anchor="b"/>
                </a:tc>
              </a:tr>
              <a:tr h="293557">
                <a:tc>
                  <a:txBody>
                    <a:bodyPr/>
                    <a:lstStyle/>
                    <a:p>
                      <a:pPr algn="l" fontAlgn="b"/>
                      <a:r>
                        <a:rPr lang="en-US" sz="1700" b="1" u="none" strike="noStrike" dirty="0">
                          <a:solidFill>
                            <a:srgbClr val="000000"/>
                          </a:solidFill>
                          <a:effectLst/>
                        </a:rPr>
                        <a:t>CPA</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23</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65%</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0%</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35%</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GH</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i="0" u="none" strike="noStrike" dirty="0" smtClean="0">
                          <a:solidFill>
                            <a:srgbClr val="000000"/>
                          </a:solidFill>
                          <a:effectLst/>
                          <a:latin typeface="+mn-lt"/>
                        </a:rPr>
                        <a:t>75</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59%</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1%</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40%</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dirty="0">
                          <a:solidFill>
                            <a:srgbClr val="000000"/>
                          </a:solidFill>
                          <a:effectLst/>
                        </a:rPr>
                        <a:t>RCC</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27</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26%</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26%</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48%</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Total</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125</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53%</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6%</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41%</a:t>
                      </a:r>
                      <a:endParaRPr lang="en-US" sz="1700" b="1" i="0" u="none" strike="noStrike" dirty="0">
                        <a:solidFill>
                          <a:srgbClr val="000000"/>
                        </a:solidFill>
                        <a:effectLst/>
                        <a:latin typeface="Arial"/>
                      </a:endParaRPr>
                    </a:p>
                  </a:txBody>
                  <a:tcPr marL="10160" marR="10160" marT="10160" marB="0" anchor="b"/>
                </a:tc>
              </a:tr>
              <a:tr h="357632">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r>
              <a:tr h="293557">
                <a:tc gridSpan="5">
                  <a:txBody>
                    <a:bodyPr/>
                    <a:lstStyle/>
                    <a:p>
                      <a:pPr algn="ctr" fontAlgn="b"/>
                      <a:r>
                        <a:rPr lang="en-US" sz="1700" b="1" u="sng" strike="noStrike" dirty="0" smtClean="0">
                          <a:solidFill>
                            <a:srgbClr val="000000"/>
                          </a:solidFill>
                          <a:effectLst/>
                        </a:rPr>
                        <a:t>Final DCF</a:t>
                      </a:r>
                      <a:r>
                        <a:rPr lang="en-US" sz="1700" b="1" u="sng" strike="noStrike" baseline="0" dirty="0" smtClean="0">
                          <a:solidFill>
                            <a:srgbClr val="000000"/>
                          </a:solidFill>
                          <a:effectLst/>
                        </a:rPr>
                        <a:t> Approved</a:t>
                      </a:r>
                      <a:r>
                        <a:rPr lang="en-US" sz="1700" b="1" u="sng" strike="noStrike" dirty="0" smtClean="0">
                          <a:solidFill>
                            <a:srgbClr val="000000"/>
                          </a:solidFill>
                          <a:effectLst/>
                        </a:rPr>
                        <a:t> </a:t>
                      </a:r>
                      <a:r>
                        <a:rPr lang="en-US" sz="1700" b="1" u="sng" strike="noStrike" dirty="0">
                          <a:solidFill>
                            <a:srgbClr val="000000"/>
                          </a:solidFill>
                          <a:effectLst/>
                        </a:rPr>
                        <a:t>Rate Set at </a:t>
                      </a:r>
                      <a:endParaRPr lang="en-US" sz="1700" b="1" i="0" u="sng" strike="noStrike" dirty="0">
                        <a:solidFill>
                          <a:srgbClr val="000000"/>
                        </a:solidFill>
                        <a:effectLst/>
                        <a:latin typeface="Arial"/>
                      </a:endParaRPr>
                    </a:p>
                  </a:txBody>
                  <a:tcPr marL="10160" marR="10160" marT="1016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764">
                <a:tc>
                  <a:txBody>
                    <a:bodyPr/>
                    <a:lstStyle/>
                    <a:p>
                      <a:pPr algn="l" fontAlgn="b"/>
                      <a:endParaRPr lang="en-US" sz="1700" b="1" i="0" u="sng" strike="noStrike">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Total</a:t>
                      </a:r>
                      <a:endParaRPr lang="en-US" sz="1700" b="1" i="0" u="sng" strike="noStrike">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Ceiling</a:t>
                      </a:r>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Above </a:t>
                      </a:r>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Below</a:t>
                      </a:r>
                      <a:endParaRPr lang="en-US" sz="1700" b="1" i="0" u="sng"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CPA</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23</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30%</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a:solidFill>
                            <a:srgbClr val="000000"/>
                          </a:solidFill>
                          <a:effectLst/>
                        </a:rPr>
                        <a:t>0%</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70%</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GH</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75</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1%</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1%</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97%</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dirty="0">
                          <a:solidFill>
                            <a:srgbClr val="000000"/>
                          </a:solidFill>
                          <a:effectLst/>
                        </a:rPr>
                        <a:t>RCC</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27</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22%</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74%</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Total</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125</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7%</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6%</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87%</a:t>
                      </a:r>
                      <a:endParaRPr lang="en-US" sz="1700" b="1" i="0" u="none" strike="noStrike" dirty="0">
                        <a:solidFill>
                          <a:srgbClr val="000000"/>
                        </a:solidFill>
                        <a:effectLst/>
                        <a:latin typeface="Arial"/>
                      </a:endParaRPr>
                    </a:p>
                  </a:txBody>
                  <a:tcPr marL="10160" marR="10160" marT="10160" marB="0" anchor="b"/>
                </a:tc>
              </a:tr>
            </a:tbl>
          </a:graphicData>
        </a:graphic>
      </p:graphicFrame>
      <p:sp>
        <p:nvSpPr>
          <p:cNvPr id="11" name="Oval 10"/>
          <p:cNvSpPr/>
          <p:nvPr/>
        </p:nvSpPr>
        <p:spPr>
          <a:xfrm>
            <a:off x="2003642" y="2533488"/>
            <a:ext cx="946245" cy="164187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674153013"/>
              </p:ext>
            </p:extLst>
          </p:nvPr>
        </p:nvGraphicFramePr>
        <p:xfrm>
          <a:off x="4813603" y="2039986"/>
          <a:ext cx="4024098" cy="4308321"/>
        </p:xfrm>
        <a:graphic>
          <a:graphicData uri="http://schemas.openxmlformats.org/drawingml/2006/table">
            <a:tbl>
              <a:tblPr firstRow="1" bandRow="1">
                <a:tableStyleId>{93296810-A885-4BE3-A3E7-6D5BEEA58F35}</a:tableStyleId>
              </a:tblPr>
              <a:tblGrid>
                <a:gridCol w="798208"/>
                <a:gridCol w="806473"/>
                <a:gridCol w="806473"/>
                <a:gridCol w="806473"/>
                <a:gridCol w="806473"/>
              </a:tblGrid>
              <a:tr h="530352">
                <a:tc gridSpan="5">
                  <a:txBody>
                    <a:bodyPr/>
                    <a:lstStyle/>
                    <a:p>
                      <a:pPr algn="ctr" fontAlgn="b"/>
                      <a:r>
                        <a:rPr lang="en-US" sz="1700" b="1" u="sng" strike="noStrike" dirty="0">
                          <a:solidFill>
                            <a:srgbClr val="000000"/>
                          </a:solidFill>
                          <a:effectLst/>
                        </a:rPr>
                        <a:t># of Agencies &amp; </a:t>
                      </a:r>
                      <a:r>
                        <a:rPr lang="en-US" sz="1700" b="1" u="sng" strike="noStrike" dirty="0" smtClean="0">
                          <a:solidFill>
                            <a:srgbClr val="000000"/>
                          </a:solidFill>
                          <a:effectLst/>
                        </a:rPr>
                        <a:t> </a:t>
                      </a:r>
                      <a:r>
                        <a:rPr lang="en-US" sz="1700" b="1" u="sng" strike="noStrike" dirty="0">
                          <a:solidFill>
                            <a:srgbClr val="000000"/>
                          </a:solidFill>
                          <a:effectLst/>
                        </a:rPr>
                        <a:t>Requested Above/Below Max Rate</a:t>
                      </a:r>
                      <a:endParaRPr lang="en-US" sz="1700" b="1" i="0" u="sng" strike="noStrike" dirty="0">
                        <a:solidFill>
                          <a:srgbClr val="000000"/>
                        </a:solidFill>
                        <a:effectLst/>
                        <a:latin typeface="Arial"/>
                      </a:endParaRPr>
                    </a:p>
                  </a:txBody>
                  <a:tcPr marL="10160" marR="10160" marT="1016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557">
                <a:tc>
                  <a:txBody>
                    <a:bodyPr/>
                    <a:lstStyle/>
                    <a:p>
                      <a:pPr algn="l" fontAlgn="b"/>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Total</a:t>
                      </a:r>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Ceiling</a:t>
                      </a:r>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Above</a:t>
                      </a:r>
                      <a:endParaRPr lang="en-US" sz="1700" b="1" i="0" u="sng" strike="noStrike">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Below</a:t>
                      </a:r>
                      <a:endParaRPr lang="en-US" sz="1700" b="1" i="0" u="sng" strike="noStrike">
                        <a:solidFill>
                          <a:srgbClr val="000000"/>
                        </a:solidFill>
                        <a:effectLst/>
                        <a:latin typeface="Arial"/>
                      </a:endParaRPr>
                    </a:p>
                  </a:txBody>
                  <a:tcPr marL="10160" marR="10160" marT="10160" marB="0" anchor="b"/>
                </a:tc>
              </a:tr>
              <a:tr h="293557">
                <a:tc>
                  <a:txBody>
                    <a:bodyPr/>
                    <a:lstStyle/>
                    <a:p>
                      <a:pPr algn="l" fontAlgn="b"/>
                      <a:r>
                        <a:rPr lang="en-US" sz="1700" b="1" u="none" strike="noStrike" dirty="0">
                          <a:solidFill>
                            <a:srgbClr val="000000"/>
                          </a:solidFill>
                          <a:effectLst/>
                        </a:rPr>
                        <a:t>CPA</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24</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58%</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38%</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GH</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i="0" u="none" strike="noStrike" dirty="0" smtClean="0">
                          <a:solidFill>
                            <a:srgbClr val="000000"/>
                          </a:solidFill>
                          <a:effectLst/>
                          <a:latin typeface="+mn-lt"/>
                        </a:rPr>
                        <a:t>81</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70%</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26%</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dirty="0">
                          <a:solidFill>
                            <a:srgbClr val="000000"/>
                          </a:solidFill>
                          <a:effectLst/>
                        </a:rPr>
                        <a:t>RCC</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30</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43%</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27%</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30%</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Total</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135</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62%</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9%</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29%</a:t>
                      </a:r>
                      <a:endParaRPr lang="en-US" sz="1700" b="1" i="0" u="none" strike="noStrike" dirty="0">
                        <a:solidFill>
                          <a:srgbClr val="000000"/>
                        </a:solidFill>
                        <a:effectLst/>
                        <a:latin typeface="Arial"/>
                      </a:endParaRPr>
                    </a:p>
                  </a:txBody>
                  <a:tcPr marL="10160" marR="10160" marT="10160" marB="0" anchor="b"/>
                </a:tc>
              </a:tr>
              <a:tr h="357632">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c>
                  <a:txBody>
                    <a:bodyPr/>
                    <a:lstStyle/>
                    <a:p>
                      <a:endParaRPr lang="en-US" sz="1700" b="1" dirty="0">
                        <a:solidFill>
                          <a:srgbClr val="000000"/>
                        </a:solidFill>
                      </a:endParaRPr>
                    </a:p>
                  </a:txBody>
                  <a:tcPr marL="97536" marR="97536" marT="48768" marB="48768">
                    <a:noFill/>
                  </a:tcPr>
                </a:tc>
              </a:tr>
              <a:tr h="293557">
                <a:tc gridSpan="5">
                  <a:txBody>
                    <a:bodyPr/>
                    <a:lstStyle/>
                    <a:p>
                      <a:pPr algn="ctr" fontAlgn="b"/>
                      <a:r>
                        <a:rPr lang="en-US" sz="1700" b="1" u="sng" strike="noStrike" dirty="0" smtClean="0">
                          <a:solidFill>
                            <a:srgbClr val="000000"/>
                          </a:solidFill>
                          <a:effectLst/>
                        </a:rPr>
                        <a:t>Final DCF</a:t>
                      </a:r>
                      <a:r>
                        <a:rPr lang="en-US" sz="1700" b="1" u="sng" strike="noStrike" baseline="0" dirty="0" smtClean="0">
                          <a:solidFill>
                            <a:srgbClr val="000000"/>
                          </a:solidFill>
                          <a:effectLst/>
                        </a:rPr>
                        <a:t> Approved</a:t>
                      </a:r>
                      <a:r>
                        <a:rPr lang="en-US" sz="1700" b="1" u="sng" strike="noStrike" dirty="0" smtClean="0">
                          <a:solidFill>
                            <a:srgbClr val="000000"/>
                          </a:solidFill>
                          <a:effectLst/>
                        </a:rPr>
                        <a:t> </a:t>
                      </a:r>
                      <a:r>
                        <a:rPr lang="en-US" sz="1700" b="1" u="sng" strike="noStrike" dirty="0">
                          <a:solidFill>
                            <a:srgbClr val="000000"/>
                          </a:solidFill>
                          <a:effectLst/>
                        </a:rPr>
                        <a:t>Rate Set at </a:t>
                      </a:r>
                      <a:endParaRPr lang="en-US" sz="1700" b="1" i="0" u="sng" strike="noStrike" dirty="0">
                        <a:solidFill>
                          <a:srgbClr val="000000"/>
                        </a:solidFill>
                        <a:effectLst/>
                        <a:latin typeface="Arial"/>
                      </a:endParaRPr>
                    </a:p>
                  </a:txBody>
                  <a:tcPr marL="10160" marR="10160" marT="1016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764">
                <a:tc>
                  <a:txBody>
                    <a:bodyPr/>
                    <a:lstStyle/>
                    <a:p>
                      <a:pPr algn="l" fontAlgn="b"/>
                      <a:endParaRPr lang="en-US" sz="1700" b="1" i="0" u="sng" strike="noStrike">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Total</a:t>
                      </a:r>
                      <a:endParaRPr lang="en-US" sz="1700" b="1" i="0" u="sng" strike="noStrike">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Ceiling</a:t>
                      </a:r>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dirty="0">
                          <a:solidFill>
                            <a:srgbClr val="000000"/>
                          </a:solidFill>
                          <a:effectLst/>
                        </a:rPr>
                        <a:t>Above </a:t>
                      </a:r>
                      <a:endParaRPr lang="en-US" sz="1700" b="1" i="0" u="sng" strike="noStrike" dirty="0">
                        <a:solidFill>
                          <a:srgbClr val="000000"/>
                        </a:solidFill>
                        <a:effectLst/>
                        <a:latin typeface="Arial"/>
                      </a:endParaRPr>
                    </a:p>
                  </a:txBody>
                  <a:tcPr marL="10160" marR="10160" marT="10160" marB="0" anchor="b"/>
                </a:tc>
                <a:tc>
                  <a:txBody>
                    <a:bodyPr/>
                    <a:lstStyle/>
                    <a:p>
                      <a:pPr algn="ctr" fontAlgn="b"/>
                      <a:r>
                        <a:rPr lang="en-US" sz="1700" b="1" u="sng" strike="noStrike">
                          <a:solidFill>
                            <a:srgbClr val="000000"/>
                          </a:solidFill>
                          <a:effectLst/>
                        </a:rPr>
                        <a:t>Below</a:t>
                      </a:r>
                      <a:endParaRPr lang="en-US" sz="1700" b="1" i="0" u="sng" strike="noStrike">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CPA</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24</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38%</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a:solidFill>
                            <a:srgbClr val="000000"/>
                          </a:solidFill>
                          <a:effectLst/>
                        </a:rPr>
                        <a:t>0%</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63%</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GH</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81</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43%</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54%</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dirty="0">
                          <a:solidFill>
                            <a:srgbClr val="000000"/>
                          </a:solidFill>
                          <a:effectLst/>
                        </a:rPr>
                        <a:t>RCC</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30</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37%</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27%</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37%</a:t>
                      </a:r>
                      <a:endParaRPr lang="en-US" sz="1700" b="1" i="0" u="none" strike="noStrike" dirty="0">
                        <a:solidFill>
                          <a:srgbClr val="000000"/>
                        </a:solidFill>
                        <a:effectLst/>
                        <a:latin typeface="Arial"/>
                      </a:endParaRPr>
                    </a:p>
                  </a:txBody>
                  <a:tcPr marL="10160" marR="10160" marT="10160" marB="0" anchor="b"/>
                </a:tc>
              </a:tr>
              <a:tr h="293557">
                <a:tc>
                  <a:txBody>
                    <a:bodyPr/>
                    <a:lstStyle/>
                    <a:p>
                      <a:pPr algn="l" fontAlgn="b"/>
                      <a:r>
                        <a:rPr lang="en-US" sz="1700" b="1" u="none" strike="noStrike">
                          <a:solidFill>
                            <a:srgbClr val="000000"/>
                          </a:solidFill>
                          <a:effectLst/>
                        </a:rPr>
                        <a:t>Total</a:t>
                      </a:r>
                      <a:endParaRPr lang="en-US" sz="1700" b="1" i="0" u="none" strike="noStrike">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135</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41%</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7%</a:t>
                      </a:r>
                      <a:endParaRPr lang="en-US" sz="1700" b="1" i="0" u="none" strike="noStrike" dirty="0">
                        <a:solidFill>
                          <a:srgbClr val="000000"/>
                        </a:solidFill>
                        <a:effectLst/>
                        <a:latin typeface="Arial"/>
                      </a:endParaRPr>
                    </a:p>
                  </a:txBody>
                  <a:tcPr marL="10160" marR="10160" marT="10160" marB="0" anchor="b"/>
                </a:tc>
                <a:tc>
                  <a:txBody>
                    <a:bodyPr/>
                    <a:lstStyle/>
                    <a:p>
                      <a:pPr algn="ctr" fontAlgn="b"/>
                      <a:r>
                        <a:rPr lang="en-US" sz="1700" b="1" u="none" strike="noStrike" dirty="0" smtClean="0">
                          <a:solidFill>
                            <a:srgbClr val="000000"/>
                          </a:solidFill>
                          <a:effectLst/>
                        </a:rPr>
                        <a:t>52%</a:t>
                      </a:r>
                      <a:endParaRPr lang="en-US" sz="1700" b="1" i="0" u="none" strike="noStrike" dirty="0">
                        <a:solidFill>
                          <a:srgbClr val="000000"/>
                        </a:solidFill>
                        <a:effectLst/>
                        <a:latin typeface="Arial"/>
                      </a:endParaRPr>
                    </a:p>
                  </a:txBody>
                  <a:tcPr marL="10160" marR="10160" marT="10160" marB="0" anchor="b"/>
                </a:tc>
              </a:tr>
            </a:tbl>
          </a:graphicData>
        </a:graphic>
      </p:graphicFrame>
      <p:sp>
        <p:nvSpPr>
          <p:cNvPr id="13" name="Oval 12"/>
          <p:cNvSpPr/>
          <p:nvPr/>
        </p:nvSpPr>
        <p:spPr>
          <a:xfrm>
            <a:off x="6352528" y="2533488"/>
            <a:ext cx="946245" cy="164187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003643" y="4809328"/>
            <a:ext cx="946245" cy="164187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352529" y="4809328"/>
            <a:ext cx="946245" cy="164187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p:nvSpPr>
        <p:spPr bwMode="auto">
          <a:xfrm>
            <a:off x="289562" y="1030083"/>
            <a:ext cx="4199252"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2560" u="sng" dirty="0">
                <a:solidFill>
                  <a:srgbClr val="FF0000"/>
                </a:solidFill>
                <a:effectLst>
                  <a:outerShdw blurRad="38100" dist="38100" dir="2700000" algn="tl">
                    <a:srgbClr val="000000">
                      <a:alpha val="43137"/>
                    </a:srgbClr>
                  </a:outerShdw>
                </a:effectLst>
              </a:rPr>
              <a:t>2017 Figures</a:t>
            </a:r>
          </a:p>
        </p:txBody>
      </p:sp>
      <p:sp>
        <p:nvSpPr>
          <p:cNvPr id="17" name="Title 1"/>
          <p:cNvSpPr txBox="1">
            <a:spLocks/>
          </p:cNvSpPr>
          <p:nvPr/>
        </p:nvSpPr>
        <p:spPr bwMode="auto">
          <a:xfrm>
            <a:off x="4813604" y="1127761"/>
            <a:ext cx="4199252"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2560" u="sng" dirty="0">
                <a:solidFill>
                  <a:srgbClr val="FF0000"/>
                </a:solidFill>
                <a:effectLst>
                  <a:outerShdw blurRad="38100" dist="38100" dir="2700000" algn="tl">
                    <a:srgbClr val="000000">
                      <a:alpha val="43137"/>
                    </a:srgbClr>
                  </a:outerShdw>
                </a:effectLst>
              </a:rPr>
              <a:t>2016 Figures</a:t>
            </a:r>
          </a:p>
        </p:txBody>
      </p:sp>
    </p:spTree>
    <p:extLst>
      <p:ext uri="{BB962C8B-B14F-4D97-AF65-F5344CB8AC3E}">
        <p14:creationId xmlns:p14="http://schemas.microsoft.com/office/powerpoint/2010/main" val="1020097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Looking Ahead</a:t>
            </a:r>
          </a:p>
        </p:txBody>
      </p:sp>
      <p:sp>
        <p:nvSpPr>
          <p:cNvPr id="7" name="Content Placeholder 6"/>
          <p:cNvSpPr>
            <a:spLocks noGrp="1"/>
          </p:cNvSpPr>
          <p:nvPr>
            <p:ph idx="1"/>
          </p:nvPr>
        </p:nvSpPr>
        <p:spPr/>
        <p:txBody>
          <a:bodyPr/>
          <a:lstStyle/>
          <a:p>
            <a:r>
              <a:rPr lang="en-US" sz="2133" dirty="0">
                <a:solidFill>
                  <a:srgbClr val="0065A4"/>
                </a:solidFill>
              </a:rPr>
              <a:t>Continue further analysis of rate data and potential options</a:t>
            </a:r>
          </a:p>
          <a:p>
            <a:pPr lvl="1">
              <a:buFont typeface="Arial" panose="020B0604020202020204" pitchFamily="34" charset="0"/>
              <a:buChar char="•"/>
            </a:pPr>
            <a:r>
              <a:rPr lang="en-US" sz="2133" dirty="0">
                <a:solidFill>
                  <a:srgbClr val="0065A4"/>
                </a:solidFill>
              </a:rPr>
              <a:t>Capture data from different calculation methods</a:t>
            </a:r>
          </a:p>
          <a:p>
            <a:pPr lvl="2">
              <a:buFont typeface="Arial" panose="020B0604020202020204" pitchFamily="34" charset="0"/>
              <a:buChar char="•"/>
            </a:pPr>
            <a:r>
              <a:rPr lang="en-US" sz="1707" dirty="0">
                <a:solidFill>
                  <a:srgbClr val="0065A4"/>
                </a:solidFill>
              </a:rPr>
              <a:t>Other ideas as well as other states’ approaches</a:t>
            </a:r>
            <a:endParaRPr lang="en-US" sz="2133" dirty="0">
              <a:solidFill>
                <a:srgbClr val="0065A4"/>
              </a:solidFill>
            </a:endParaRPr>
          </a:p>
          <a:p>
            <a:pPr lvl="1">
              <a:buFont typeface="Arial" panose="020B0604020202020204" pitchFamily="34" charset="0"/>
              <a:buChar char="•"/>
            </a:pPr>
            <a:r>
              <a:rPr lang="en-US" sz="2133" dirty="0">
                <a:solidFill>
                  <a:srgbClr val="0065A4"/>
                </a:solidFill>
              </a:rPr>
              <a:t>Review of individual cost buckets</a:t>
            </a:r>
          </a:p>
          <a:p>
            <a:pPr lvl="2">
              <a:buFont typeface="Arial" panose="020B0604020202020204" pitchFamily="34" charset="0"/>
              <a:buChar char="•"/>
            </a:pPr>
            <a:r>
              <a:rPr lang="en-US" sz="1707" dirty="0">
                <a:solidFill>
                  <a:srgbClr val="0065A4"/>
                </a:solidFill>
              </a:rPr>
              <a:t>Determine if different approaches are warranted</a:t>
            </a:r>
          </a:p>
          <a:p>
            <a:pPr lvl="1">
              <a:buFont typeface="Arial" panose="020B0604020202020204" pitchFamily="34" charset="0"/>
              <a:buChar char="•"/>
            </a:pPr>
            <a:r>
              <a:rPr lang="en-US" sz="2133" dirty="0">
                <a:solidFill>
                  <a:srgbClr val="0065A4"/>
                </a:solidFill>
              </a:rPr>
              <a:t>Regular meetings, discussions, and brainstorming</a:t>
            </a:r>
          </a:p>
          <a:p>
            <a:pPr lvl="2">
              <a:buFont typeface="Arial" panose="020B0604020202020204" pitchFamily="34" charset="0"/>
              <a:buChar char="•"/>
            </a:pPr>
            <a:r>
              <a:rPr lang="en-US" sz="1707" dirty="0">
                <a:solidFill>
                  <a:srgbClr val="0065A4"/>
                </a:solidFill>
              </a:rPr>
              <a:t>Process becoming stable, but are we doing everything the best way?</a:t>
            </a:r>
          </a:p>
          <a:p>
            <a:pPr lvl="1">
              <a:buFont typeface="Arial" panose="020B0604020202020204" pitchFamily="34" charset="0"/>
              <a:buChar char="•"/>
            </a:pPr>
            <a:endParaRPr lang="en-US" sz="2133" dirty="0">
              <a:solidFill>
                <a:srgbClr val="0065A4"/>
              </a:solidFill>
            </a:endParaRPr>
          </a:p>
          <a:p>
            <a:pPr lvl="1">
              <a:buFont typeface="Arial" panose="020B0604020202020204" pitchFamily="34" charset="0"/>
              <a:buChar char="•"/>
            </a:pPr>
            <a:endParaRPr lang="en-US" sz="2133" dirty="0">
              <a:solidFill>
                <a:srgbClr val="0065A4"/>
              </a:solidFill>
            </a:endParaRPr>
          </a:p>
          <a:p>
            <a:pPr lvl="1">
              <a:buFont typeface="Arial" panose="020B0604020202020204" pitchFamily="34" charset="0"/>
              <a:buChar char="•"/>
            </a:pPr>
            <a:endParaRPr lang="en-US" sz="2133" dirty="0">
              <a:solidFill>
                <a:srgbClr val="0065A4"/>
              </a:solidFill>
            </a:endParaRPr>
          </a:p>
        </p:txBody>
      </p:sp>
      <p:pic>
        <p:nvPicPr>
          <p:cNvPr id="6146" name="Picture 2" descr="C:\Program Files (x86)\Microsoft Office\MEDIA\CAGCAT10\j023468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2014" y="4587123"/>
            <a:ext cx="2623624" cy="154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14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6" dirty="0">
                <a:solidFill>
                  <a:srgbClr val="FF0000"/>
                </a:solidFill>
                <a:effectLst>
                  <a:outerShdw blurRad="38100" dist="38100" dir="2700000" algn="tl">
                    <a:srgbClr val="000000">
                      <a:alpha val="43137"/>
                    </a:srgbClr>
                  </a:outerShdw>
                </a:effectLst>
              </a:rPr>
              <a:t>In Closing</a:t>
            </a:r>
          </a:p>
        </p:txBody>
      </p:sp>
      <p:sp>
        <p:nvSpPr>
          <p:cNvPr id="3" name="Content Placeholder 2"/>
          <p:cNvSpPr>
            <a:spLocks noGrp="1"/>
          </p:cNvSpPr>
          <p:nvPr>
            <p:ph idx="1"/>
          </p:nvPr>
        </p:nvSpPr>
        <p:spPr/>
        <p:txBody>
          <a:bodyPr/>
          <a:lstStyle/>
          <a:p>
            <a:pPr marL="304792" indent="-304792" eaLnBrk="1" hangingPunct="1">
              <a:spcBef>
                <a:spcPct val="0"/>
              </a:spcBef>
              <a:spcAft>
                <a:spcPts val="640"/>
              </a:spcAft>
              <a:buSzPct val="120000"/>
              <a:buFont typeface="Arial" pitchFamily="34" charset="0"/>
              <a:buChar char="•"/>
            </a:pPr>
            <a:endParaRPr lang="en-US" sz="1920" dirty="0">
              <a:solidFill>
                <a:srgbClr val="0065A4"/>
              </a:solidFill>
              <a:latin typeface="Georgia" charset="0"/>
              <a:cs typeface="+mn-cs"/>
            </a:endParaRPr>
          </a:p>
          <a:p>
            <a:pPr marL="304792" indent="-304792" eaLnBrk="1" hangingPunct="1">
              <a:spcBef>
                <a:spcPct val="0"/>
              </a:spcBef>
              <a:spcAft>
                <a:spcPts val="640"/>
              </a:spcAft>
              <a:buSzPct val="120000"/>
              <a:buFont typeface="Arial" pitchFamily="34" charset="0"/>
              <a:buChar char="•"/>
            </a:pPr>
            <a:r>
              <a:rPr lang="en-US" sz="1920" dirty="0">
                <a:solidFill>
                  <a:srgbClr val="0065A4"/>
                </a:solidFill>
                <a:latin typeface="Georgia" charset="0"/>
                <a:cs typeface="+mn-cs"/>
              </a:rPr>
              <a:t>Goals are to be accurate, transparent  and fair</a:t>
            </a:r>
          </a:p>
          <a:p>
            <a:pPr marL="0" indent="0" eaLnBrk="1" hangingPunct="1">
              <a:spcBef>
                <a:spcPct val="0"/>
              </a:spcBef>
              <a:spcAft>
                <a:spcPts val="640"/>
              </a:spcAft>
              <a:buSzPct val="120000"/>
              <a:buNone/>
            </a:pPr>
            <a:endParaRPr lang="en-US" sz="1920" dirty="0">
              <a:solidFill>
                <a:srgbClr val="0065A4"/>
              </a:solidFill>
              <a:latin typeface="Georgia" charset="0"/>
              <a:cs typeface="+mn-cs"/>
            </a:endParaRPr>
          </a:p>
          <a:p>
            <a:pPr marL="304792" indent="-304792" eaLnBrk="1" hangingPunct="1">
              <a:spcBef>
                <a:spcPct val="0"/>
              </a:spcBef>
              <a:spcAft>
                <a:spcPts val="640"/>
              </a:spcAft>
              <a:buSzPct val="120000"/>
              <a:buFont typeface="Arial" pitchFamily="34" charset="0"/>
              <a:buChar char="•"/>
            </a:pPr>
            <a:r>
              <a:rPr lang="en-US" sz="1920" dirty="0">
                <a:solidFill>
                  <a:srgbClr val="0065A4"/>
                </a:solidFill>
                <a:latin typeface="Georgia" charset="0"/>
                <a:cs typeface="+mn-cs"/>
              </a:rPr>
              <a:t>DCF has many checks in place, including review of financial audits</a:t>
            </a:r>
          </a:p>
          <a:p>
            <a:pPr marL="304792" indent="-304792" eaLnBrk="1" hangingPunct="1">
              <a:spcBef>
                <a:spcPct val="0"/>
              </a:spcBef>
              <a:spcAft>
                <a:spcPts val="640"/>
              </a:spcAft>
              <a:buSzPct val="120000"/>
              <a:buFont typeface="Arial" pitchFamily="34" charset="0"/>
              <a:buChar char="•"/>
            </a:pPr>
            <a:endParaRPr lang="en-US" sz="1920" dirty="0">
              <a:solidFill>
                <a:srgbClr val="0065A4"/>
              </a:solidFill>
              <a:latin typeface="Georgia" charset="0"/>
              <a:cs typeface="+mn-cs"/>
            </a:endParaRPr>
          </a:p>
          <a:p>
            <a:pPr marL="304792" indent="-304792" eaLnBrk="1" hangingPunct="1">
              <a:spcBef>
                <a:spcPct val="0"/>
              </a:spcBef>
              <a:spcAft>
                <a:spcPts val="640"/>
              </a:spcAft>
              <a:buSzPct val="120000"/>
              <a:buFont typeface="Arial" pitchFamily="34" charset="0"/>
              <a:buChar char="•"/>
            </a:pPr>
            <a:r>
              <a:rPr lang="en-US" sz="1920" dirty="0">
                <a:solidFill>
                  <a:srgbClr val="0065A4"/>
                </a:solidFill>
                <a:latin typeface="Georgia" charset="0"/>
                <a:cs typeface="+mn-cs"/>
              </a:rPr>
              <a:t>Process heavily structured, yet open for reasonability and review</a:t>
            </a:r>
          </a:p>
          <a:p>
            <a:pPr marL="304792" indent="-304792" eaLnBrk="1" hangingPunct="1">
              <a:spcBef>
                <a:spcPct val="0"/>
              </a:spcBef>
              <a:spcAft>
                <a:spcPts val="640"/>
              </a:spcAft>
              <a:buSzPct val="120000"/>
              <a:buFont typeface="Arial" pitchFamily="34" charset="0"/>
              <a:buChar char="•"/>
            </a:pPr>
            <a:endParaRPr lang="en-US" sz="1920" dirty="0">
              <a:solidFill>
                <a:srgbClr val="0065A4"/>
              </a:solidFill>
              <a:latin typeface="Georgia" charset="0"/>
              <a:cs typeface="+mn-cs"/>
            </a:endParaRPr>
          </a:p>
          <a:p>
            <a:pPr marL="304792" indent="-304792" eaLnBrk="1" hangingPunct="1">
              <a:spcBef>
                <a:spcPct val="0"/>
              </a:spcBef>
              <a:spcAft>
                <a:spcPts val="640"/>
              </a:spcAft>
              <a:buSzPct val="120000"/>
              <a:buFont typeface="Arial" pitchFamily="34" charset="0"/>
              <a:buChar char="•"/>
            </a:pPr>
            <a:r>
              <a:rPr lang="en-US" sz="1920" dirty="0">
                <a:solidFill>
                  <a:srgbClr val="0065A4"/>
                </a:solidFill>
                <a:latin typeface="Georgia" charset="0"/>
                <a:cs typeface="+mn-cs"/>
              </a:rPr>
              <a:t>Encourage input, feedback and discussion from all angles during the process</a:t>
            </a:r>
          </a:p>
          <a:p>
            <a:pPr marL="0" indent="0" eaLnBrk="1" hangingPunct="1">
              <a:spcBef>
                <a:spcPct val="0"/>
              </a:spcBef>
              <a:spcAft>
                <a:spcPts val="640"/>
              </a:spcAft>
              <a:buSzPct val="120000"/>
              <a:buNone/>
            </a:pPr>
            <a:endParaRPr lang="en-US" sz="1920" dirty="0">
              <a:solidFill>
                <a:srgbClr val="0065A4"/>
              </a:solidFill>
              <a:latin typeface="Georgia" charset="0"/>
              <a:cs typeface="+mn-cs"/>
            </a:endParaRPr>
          </a:p>
        </p:txBody>
      </p:sp>
    </p:spTree>
    <p:extLst>
      <p:ext uri="{BB962C8B-B14F-4D97-AF65-F5344CB8AC3E}">
        <p14:creationId xmlns:p14="http://schemas.microsoft.com/office/powerpoint/2010/main" val="2941502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Questions?</a:t>
            </a:r>
          </a:p>
        </p:txBody>
      </p:sp>
      <p:pic>
        <p:nvPicPr>
          <p:cNvPr id="1027" name="Picture 3" descr="C:\Users\kevin.pings\AppData\Local\Microsoft\Windows\Temporary Internet Files\Content.IE5\KCZ8SHK2\MP900390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688" y="1706881"/>
            <a:ext cx="2783027"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8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66" dirty="0">
                <a:solidFill>
                  <a:srgbClr val="FF0000"/>
                </a:solidFill>
                <a:effectLst>
                  <a:outerShdw blurRad="38100" dist="38100" dir="2700000" algn="tl">
                    <a:srgbClr val="000000">
                      <a:alpha val="43137"/>
                    </a:srgbClr>
                  </a:outerShdw>
                </a:effectLst>
              </a:rPr>
              <a:t>What’s Important??</a:t>
            </a:r>
          </a:p>
        </p:txBody>
      </p:sp>
      <p:sp>
        <p:nvSpPr>
          <p:cNvPr id="3" name="Content Placeholder 2"/>
          <p:cNvSpPr>
            <a:spLocks noGrp="1"/>
          </p:cNvSpPr>
          <p:nvPr>
            <p:ph idx="1"/>
          </p:nvPr>
        </p:nvSpPr>
        <p:spPr/>
        <p:txBody>
          <a:bodyPr/>
          <a:lstStyle/>
          <a:p>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Accuracy</a:t>
            </a:r>
          </a:p>
          <a:p>
            <a:pPr marL="0" indent="0">
              <a:buNone/>
            </a:pPr>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Transparency</a:t>
            </a:r>
          </a:p>
          <a:p>
            <a:pPr marL="0" indent="0">
              <a:buNone/>
            </a:pPr>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Opportunity and fairness</a:t>
            </a:r>
          </a:p>
          <a:p>
            <a:pPr marL="0" indent="0">
              <a:buNone/>
            </a:pPr>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Responsible steward of tax payer dollars</a:t>
            </a:r>
          </a:p>
          <a:p>
            <a:pPr marL="0" indent="0">
              <a:buNone/>
            </a:pPr>
            <a:endParaRPr lang="en-US" sz="1920" dirty="0">
              <a:solidFill>
                <a:srgbClr val="0065A4"/>
              </a:solidFill>
              <a:latin typeface="Arial" charset="0"/>
              <a:cs typeface="Arial" charset="0"/>
            </a:endParaRPr>
          </a:p>
          <a:p>
            <a:r>
              <a:rPr lang="en-US" sz="1920" dirty="0">
                <a:solidFill>
                  <a:srgbClr val="0065A4"/>
                </a:solidFill>
                <a:latin typeface="Arial" charset="0"/>
                <a:cs typeface="Arial" charset="0"/>
              </a:rPr>
              <a:t>Balance between DCF, purchasers and providers</a:t>
            </a:r>
          </a:p>
          <a:p>
            <a:pPr marL="731500" lvl="1">
              <a:buFont typeface="Arial" panose="020B0604020202020204" pitchFamily="34" charset="0"/>
              <a:buChar char="•"/>
            </a:pPr>
            <a:r>
              <a:rPr lang="en-US" sz="1493" dirty="0">
                <a:solidFill>
                  <a:srgbClr val="0065A4"/>
                </a:solidFill>
                <a:latin typeface="Arial" charset="0"/>
                <a:cs typeface="Arial" charset="0"/>
              </a:rPr>
              <a:t>Supporting providers to care for kids</a:t>
            </a:r>
          </a:p>
          <a:p>
            <a:pPr marL="731500" lvl="1">
              <a:buFont typeface="Arial" panose="020B0604020202020204" pitchFamily="34" charset="0"/>
              <a:buChar char="•"/>
            </a:pPr>
            <a:r>
              <a:rPr lang="en-US" sz="1493" dirty="0">
                <a:solidFill>
                  <a:srgbClr val="0065A4"/>
                </a:solidFill>
                <a:latin typeface="Arial" charset="0"/>
                <a:cs typeface="Arial" charset="0"/>
              </a:rPr>
              <a:t>Ensuring purchasers have reasonable options for care</a:t>
            </a:r>
          </a:p>
        </p:txBody>
      </p:sp>
      <p:pic>
        <p:nvPicPr>
          <p:cNvPr id="4" name="Picture 6" descr="H:\Documents\DCF Logo\cmyk-color-logo-5x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4098" name="Picture 2" descr="C:\Program Files (x86)\Microsoft Office\MEDIA\CAGCAT10\j0233018.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7053" y="1968087"/>
            <a:ext cx="2745815" cy="278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32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66" dirty="0">
                <a:solidFill>
                  <a:srgbClr val="FF0000"/>
                </a:solidFill>
                <a:effectLst>
                  <a:outerShdw blurRad="38100" dist="38100" dir="2700000" algn="tl">
                    <a:srgbClr val="000000">
                      <a:alpha val="43137"/>
                    </a:srgbClr>
                  </a:outerShdw>
                </a:effectLst>
              </a:rPr>
              <a:t>Size of Provider Network  </a:t>
            </a:r>
          </a:p>
        </p:txBody>
      </p:sp>
      <p:sp>
        <p:nvSpPr>
          <p:cNvPr id="3" name="Content Placeholder 2"/>
          <p:cNvSpPr>
            <a:spLocks noGrp="1"/>
          </p:cNvSpPr>
          <p:nvPr>
            <p:ph idx="1"/>
          </p:nvPr>
        </p:nvSpPr>
        <p:spPr>
          <a:xfrm>
            <a:off x="640081" y="2381693"/>
            <a:ext cx="8778240" cy="4152881"/>
          </a:xfrm>
        </p:spPr>
        <p:txBody>
          <a:bodyPr/>
          <a:lstStyle/>
          <a:p>
            <a:r>
              <a:rPr lang="en-US" sz="1920" dirty="0">
                <a:solidFill>
                  <a:srgbClr val="0065A4"/>
                </a:solidFill>
                <a:latin typeface="Arial" charset="0"/>
                <a:cs typeface="Arial" charset="0"/>
              </a:rPr>
              <a:t>Reported data in 2016</a:t>
            </a:r>
          </a:p>
          <a:p>
            <a:pPr marL="0" indent="0">
              <a:buNone/>
            </a:pPr>
            <a:endParaRPr lang="en-US" sz="1920" dirty="0">
              <a:solidFill>
                <a:srgbClr val="0065A4"/>
              </a:solidFill>
              <a:latin typeface="Arial" charset="0"/>
              <a:cs typeface="Arial" charset="0"/>
            </a:endParaRPr>
          </a:p>
          <a:p>
            <a:pPr lvl="1">
              <a:buFont typeface="Arial" panose="020B0604020202020204" pitchFamily="34" charset="0"/>
              <a:buChar char="•"/>
            </a:pPr>
            <a:r>
              <a:rPr lang="en-US" sz="1493" dirty="0">
                <a:solidFill>
                  <a:srgbClr val="0065A4"/>
                </a:solidFill>
                <a:latin typeface="Arial" charset="0"/>
                <a:cs typeface="Arial" charset="0"/>
              </a:rPr>
              <a:t>RCC – 30 providers with 204,522 placement days</a:t>
            </a:r>
          </a:p>
          <a:p>
            <a:pPr lvl="1">
              <a:buFont typeface="Arial" panose="020B0604020202020204" pitchFamily="34" charset="0"/>
              <a:buChar char="•"/>
            </a:pPr>
            <a:r>
              <a:rPr lang="en-US" sz="1493" dirty="0">
                <a:solidFill>
                  <a:srgbClr val="0065A4"/>
                </a:solidFill>
                <a:latin typeface="Arial" charset="0"/>
                <a:cs typeface="Arial" charset="0"/>
              </a:rPr>
              <a:t>GH – 71 providers with 124,475 placement days</a:t>
            </a:r>
          </a:p>
          <a:p>
            <a:pPr lvl="1">
              <a:buFont typeface="Arial" panose="020B0604020202020204" pitchFamily="34" charset="0"/>
              <a:buChar char="•"/>
            </a:pPr>
            <a:r>
              <a:rPr lang="en-US" sz="1493" dirty="0">
                <a:solidFill>
                  <a:srgbClr val="0065A4"/>
                </a:solidFill>
                <a:latin typeface="Arial" charset="0"/>
                <a:cs typeface="Arial" charset="0"/>
              </a:rPr>
              <a:t>CPA – 24 providers with 268,519 placement days</a:t>
            </a:r>
          </a:p>
          <a:p>
            <a:pPr lvl="1">
              <a:buFont typeface="Arial" panose="020B0604020202020204" pitchFamily="34" charset="0"/>
              <a:buChar char="•"/>
            </a:pPr>
            <a:endParaRPr lang="en-US" sz="1493" dirty="0">
              <a:solidFill>
                <a:srgbClr val="0065A4"/>
              </a:solidFill>
              <a:latin typeface="Arial" charset="0"/>
              <a:cs typeface="Arial" charset="0"/>
            </a:endParaRPr>
          </a:p>
          <a:p>
            <a:pPr>
              <a:buFont typeface="Arial" panose="020B0604020202020204" pitchFamily="34" charset="0"/>
              <a:buChar char="•"/>
            </a:pPr>
            <a:r>
              <a:rPr lang="en-US" sz="1920" dirty="0">
                <a:solidFill>
                  <a:srgbClr val="0065A4"/>
                </a:solidFill>
                <a:latin typeface="Arial" charset="0"/>
                <a:cs typeface="Arial" charset="0"/>
              </a:rPr>
              <a:t>$145M+ in total reported costs</a:t>
            </a:r>
          </a:p>
          <a:p>
            <a:pPr lvl="1">
              <a:buFont typeface="Arial" panose="020B0604020202020204" pitchFamily="34" charset="0"/>
              <a:buChar char="•"/>
            </a:pPr>
            <a:r>
              <a:rPr lang="en-US" sz="1493" dirty="0">
                <a:solidFill>
                  <a:srgbClr val="0065A4"/>
                </a:solidFill>
                <a:latin typeface="Arial" charset="0"/>
                <a:cs typeface="Arial" charset="0"/>
              </a:rPr>
              <a:t>From &lt;$200k year up to $15M</a:t>
            </a:r>
          </a:p>
        </p:txBody>
      </p:sp>
      <p:pic>
        <p:nvPicPr>
          <p:cNvPr id="4" name="Picture 6" descr="H:\Documents\DCF Logo\cmyk-color-logo-5x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474863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082041"/>
            <a:ext cx="8576415"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r>
              <a:rPr lang="en-US" dirty="0" smtClean="0">
                <a:solidFill>
                  <a:srgbClr val="E66822"/>
                </a:solidFill>
                <a:cs typeface="Arial" charset="0"/>
              </a:rPr>
              <a:t>General annual timeline for rate </a:t>
            </a:r>
            <a:r>
              <a:rPr lang="en-US" dirty="0">
                <a:solidFill>
                  <a:srgbClr val="E66822"/>
                </a:solidFill>
                <a:cs typeface="Arial" charset="0"/>
              </a:rPr>
              <a:t>s</a:t>
            </a:r>
            <a:r>
              <a:rPr lang="en-US" dirty="0" smtClean="0">
                <a:solidFill>
                  <a:srgbClr val="E66822"/>
                </a:solidFill>
                <a:cs typeface="Arial" charset="0"/>
              </a:rPr>
              <a:t>etting</a:t>
            </a:r>
            <a:endParaRPr lang="en-US" dirty="0">
              <a:solidFill>
                <a:srgbClr val="E66822"/>
              </a:solidFill>
              <a:cs typeface="Arial" charset="0"/>
            </a:endParaRPr>
          </a:p>
          <a:p>
            <a:pPr eaLnBrk="1" hangingPunct="1">
              <a:spcAft>
                <a:spcPts val="640"/>
              </a:spcAft>
              <a:buFont typeface="Arial" charset="0"/>
              <a:buChar char="•"/>
            </a:pPr>
            <a:endParaRPr lang="en-US" dirty="0">
              <a:solidFill>
                <a:srgbClr val="0065A4"/>
              </a:solidFill>
              <a:latin typeface="Georgia" charset="0"/>
            </a:endParaRPr>
          </a:p>
          <a:p>
            <a:pPr eaLnBrk="1" hangingPunct="1">
              <a:spcAft>
                <a:spcPts val="640"/>
              </a:spcAft>
              <a:buSzPct val="120000"/>
            </a:pPr>
            <a:r>
              <a:rPr lang="en-US" dirty="0">
                <a:solidFill>
                  <a:srgbClr val="0065A4"/>
                </a:solidFill>
                <a:latin typeface="Georgia" charset="0"/>
              </a:rPr>
              <a:t>Jan 1 	         Individual provider rates take </a:t>
            </a:r>
            <a:r>
              <a:rPr lang="en-US" dirty="0" smtClean="0">
                <a:solidFill>
                  <a:srgbClr val="0065A4"/>
                </a:solidFill>
                <a:latin typeface="Georgia" charset="0"/>
              </a:rPr>
              <a:t>effect in </a:t>
            </a:r>
            <a:r>
              <a:rPr lang="en-US" dirty="0" err="1" smtClean="0">
                <a:solidFill>
                  <a:srgbClr val="0065A4"/>
                </a:solidFill>
                <a:latin typeface="Georgia" charset="0"/>
              </a:rPr>
              <a:t>eWisacwis</a:t>
            </a:r>
            <a:endParaRPr lang="en-US" dirty="0">
              <a:solidFill>
                <a:srgbClr val="0065A4"/>
              </a:solidFill>
              <a:latin typeface="Georgia" charset="0"/>
            </a:endParaRPr>
          </a:p>
          <a:p>
            <a:pPr eaLnBrk="1" hangingPunct="1">
              <a:spcAft>
                <a:spcPts val="640"/>
              </a:spcAft>
              <a:buSzPct val="120000"/>
            </a:pPr>
            <a:r>
              <a:rPr lang="en-US" dirty="0">
                <a:solidFill>
                  <a:srgbClr val="0065A4"/>
                </a:solidFill>
                <a:latin typeface="Georgia" charset="0"/>
              </a:rPr>
              <a:t>Jan-March     Update Cost Report template for </a:t>
            </a:r>
            <a:r>
              <a:rPr lang="en-US" dirty="0" smtClean="0">
                <a:solidFill>
                  <a:srgbClr val="0065A4"/>
                </a:solidFill>
                <a:latin typeface="Georgia" charset="0"/>
              </a:rPr>
              <a:t>new </a:t>
            </a:r>
            <a:r>
              <a:rPr lang="en-US" dirty="0">
                <a:solidFill>
                  <a:srgbClr val="0065A4"/>
                </a:solidFill>
                <a:latin typeface="Georgia" charset="0"/>
              </a:rPr>
              <a:t>year, provide training, </a:t>
            </a:r>
            <a:r>
              <a:rPr lang="en-US" dirty="0" err="1">
                <a:solidFill>
                  <a:srgbClr val="0065A4"/>
                </a:solidFill>
                <a:latin typeface="Georgia" charset="0"/>
              </a:rPr>
              <a:t>etc</a:t>
            </a:r>
            <a:endParaRPr lang="en-US" dirty="0">
              <a:solidFill>
                <a:srgbClr val="0065A4"/>
              </a:solidFill>
              <a:latin typeface="Georgia" charset="0"/>
            </a:endParaRPr>
          </a:p>
          <a:p>
            <a:pPr eaLnBrk="1" hangingPunct="1">
              <a:spcAft>
                <a:spcPts val="640"/>
              </a:spcAft>
              <a:buSzPct val="120000"/>
            </a:pPr>
            <a:r>
              <a:rPr lang="en-US" dirty="0" smtClean="0">
                <a:solidFill>
                  <a:srgbClr val="0065A4"/>
                </a:solidFill>
                <a:latin typeface="Georgia" charset="0"/>
              </a:rPr>
              <a:t>March-May   </a:t>
            </a:r>
            <a:r>
              <a:rPr lang="en-US" dirty="0">
                <a:solidFill>
                  <a:srgbClr val="0065A4"/>
                </a:solidFill>
                <a:latin typeface="Georgia" charset="0"/>
              </a:rPr>
              <a:t>Issue updated Cost Report to be used </a:t>
            </a:r>
            <a:r>
              <a:rPr lang="en-US" dirty="0" smtClean="0">
                <a:solidFill>
                  <a:srgbClr val="0065A4"/>
                </a:solidFill>
                <a:latin typeface="Georgia" charset="0"/>
              </a:rPr>
              <a:t>by providers</a:t>
            </a:r>
            <a:endParaRPr lang="en-US" dirty="0">
              <a:solidFill>
                <a:srgbClr val="0065A4"/>
              </a:solidFill>
              <a:latin typeface="Georgia" charset="0"/>
            </a:endParaRPr>
          </a:p>
          <a:p>
            <a:pPr eaLnBrk="1" hangingPunct="1">
              <a:spcAft>
                <a:spcPts val="640"/>
              </a:spcAft>
              <a:buSzPct val="120000"/>
            </a:pPr>
            <a:r>
              <a:rPr lang="en-US" dirty="0" smtClean="0">
                <a:solidFill>
                  <a:srgbClr val="0065A4"/>
                </a:solidFill>
                <a:latin typeface="Georgia" charset="0"/>
              </a:rPr>
              <a:t>Jun-Aug         </a:t>
            </a:r>
            <a:r>
              <a:rPr lang="en-US" dirty="0">
                <a:solidFill>
                  <a:srgbClr val="0065A4"/>
                </a:solidFill>
                <a:latin typeface="Georgia" charset="0"/>
              </a:rPr>
              <a:t>Receive Cost Reports from </a:t>
            </a:r>
            <a:r>
              <a:rPr lang="en-US" dirty="0" smtClean="0">
                <a:solidFill>
                  <a:srgbClr val="0065A4"/>
                </a:solidFill>
                <a:latin typeface="Georgia" charset="0"/>
              </a:rPr>
              <a:t>providers, populate Master Database </a:t>
            </a:r>
            <a:endParaRPr lang="en-US" dirty="0">
              <a:solidFill>
                <a:srgbClr val="0065A4"/>
              </a:solidFill>
              <a:latin typeface="Georgia" charset="0"/>
            </a:endParaRPr>
          </a:p>
          <a:p>
            <a:pPr eaLnBrk="1" hangingPunct="1">
              <a:spcAft>
                <a:spcPts val="640"/>
              </a:spcAft>
              <a:buSzPct val="120000"/>
            </a:pPr>
            <a:r>
              <a:rPr lang="en-US" dirty="0">
                <a:solidFill>
                  <a:srgbClr val="0065A4"/>
                </a:solidFill>
                <a:latin typeface="Georgia" charset="0"/>
              </a:rPr>
              <a:t>Aug               </a:t>
            </a:r>
            <a:r>
              <a:rPr lang="en-US" dirty="0" smtClean="0">
                <a:solidFill>
                  <a:srgbClr val="0065A4"/>
                </a:solidFill>
                <a:latin typeface="Georgia" charset="0"/>
              </a:rPr>
              <a:t>   </a:t>
            </a:r>
            <a:r>
              <a:rPr lang="en-US" dirty="0">
                <a:solidFill>
                  <a:srgbClr val="0065A4"/>
                </a:solidFill>
                <a:latin typeface="Georgia" charset="0"/>
              </a:rPr>
              <a:t>Present prelim ceiling rates</a:t>
            </a:r>
          </a:p>
          <a:p>
            <a:pPr eaLnBrk="1" hangingPunct="1">
              <a:spcAft>
                <a:spcPts val="640"/>
              </a:spcAft>
              <a:buSzPct val="120000"/>
            </a:pPr>
            <a:r>
              <a:rPr lang="en-US" dirty="0">
                <a:solidFill>
                  <a:srgbClr val="0065A4"/>
                </a:solidFill>
                <a:latin typeface="Georgia" charset="0"/>
              </a:rPr>
              <a:t>Sept 1            </a:t>
            </a:r>
            <a:r>
              <a:rPr lang="en-US" dirty="0" smtClean="0">
                <a:solidFill>
                  <a:srgbClr val="0065A4"/>
                </a:solidFill>
                <a:latin typeface="Georgia" charset="0"/>
              </a:rPr>
              <a:t>  Post </a:t>
            </a:r>
            <a:r>
              <a:rPr lang="en-US" dirty="0">
                <a:solidFill>
                  <a:srgbClr val="0065A4"/>
                </a:solidFill>
                <a:latin typeface="Georgia" charset="0"/>
              </a:rPr>
              <a:t>final </a:t>
            </a:r>
            <a:r>
              <a:rPr lang="en-US" dirty="0" smtClean="0">
                <a:solidFill>
                  <a:srgbClr val="0065A4"/>
                </a:solidFill>
                <a:latin typeface="Georgia" charset="0"/>
              </a:rPr>
              <a:t>ceilings </a:t>
            </a:r>
            <a:r>
              <a:rPr lang="en-US" dirty="0">
                <a:solidFill>
                  <a:srgbClr val="0065A4"/>
                </a:solidFill>
                <a:latin typeface="Georgia" charset="0"/>
              </a:rPr>
              <a:t>r</a:t>
            </a:r>
            <a:r>
              <a:rPr lang="en-US" dirty="0" smtClean="0">
                <a:solidFill>
                  <a:srgbClr val="0065A4"/>
                </a:solidFill>
                <a:latin typeface="Georgia" charset="0"/>
              </a:rPr>
              <a:t>ates</a:t>
            </a:r>
            <a:endParaRPr lang="en-US" dirty="0">
              <a:solidFill>
                <a:srgbClr val="0065A4"/>
              </a:solidFill>
              <a:latin typeface="Georgia" charset="0"/>
            </a:endParaRPr>
          </a:p>
          <a:p>
            <a:pPr eaLnBrk="1" hangingPunct="1">
              <a:spcAft>
                <a:spcPts val="640"/>
              </a:spcAft>
              <a:buSzPct val="120000"/>
            </a:pPr>
            <a:r>
              <a:rPr lang="en-US" dirty="0">
                <a:solidFill>
                  <a:srgbClr val="0065A4"/>
                </a:solidFill>
                <a:latin typeface="Georgia" charset="0"/>
              </a:rPr>
              <a:t>Sept-Nov      </a:t>
            </a:r>
            <a:r>
              <a:rPr lang="en-US" dirty="0" smtClean="0">
                <a:solidFill>
                  <a:srgbClr val="0065A4"/>
                </a:solidFill>
                <a:latin typeface="Georgia" charset="0"/>
              </a:rPr>
              <a:t>  </a:t>
            </a:r>
            <a:r>
              <a:rPr lang="en-US" dirty="0">
                <a:solidFill>
                  <a:srgbClr val="0065A4"/>
                </a:solidFill>
                <a:latin typeface="Georgia" charset="0"/>
              </a:rPr>
              <a:t>Receive rate requests and set </a:t>
            </a:r>
            <a:r>
              <a:rPr lang="en-US" dirty="0" smtClean="0">
                <a:solidFill>
                  <a:srgbClr val="0065A4"/>
                </a:solidFill>
                <a:latin typeface="Georgia" charset="0"/>
              </a:rPr>
              <a:t>individual provider </a:t>
            </a:r>
            <a:r>
              <a:rPr lang="en-US" dirty="0">
                <a:solidFill>
                  <a:srgbClr val="0065A4"/>
                </a:solidFill>
                <a:latin typeface="Georgia" charset="0"/>
              </a:rPr>
              <a:t>rates</a:t>
            </a:r>
          </a:p>
          <a:p>
            <a:pPr eaLnBrk="1" hangingPunct="1">
              <a:spcAft>
                <a:spcPts val="640"/>
              </a:spcAft>
              <a:buSzPct val="120000"/>
            </a:pPr>
            <a:r>
              <a:rPr lang="en-US" dirty="0">
                <a:solidFill>
                  <a:srgbClr val="0065A4"/>
                </a:solidFill>
                <a:latin typeface="Georgia" charset="0"/>
              </a:rPr>
              <a:t>Nov 1 	         Inform </a:t>
            </a:r>
            <a:r>
              <a:rPr lang="en-US" dirty="0" smtClean="0">
                <a:solidFill>
                  <a:srgbClr val="0065A4"/>
                </a:solidFill>
                <a:latin typeface="Georgia" charset="0"/>
              </a:rPr>
              <a:t>providers of </a:t>
            </a:r>
            <a:r>
              <a:rPr lang="en-US" dirty="0">
                <a:solidFill>
                  <a:srgbClr val="0065A4"/>
                </a:solidFill>
                <a:latin typeface="Georgia" charset="0"/>
              </a:rPr>
              <a:t>upcoming year’s rate</a:t>
            </a:r>
          </a:p>
          <a:p>
            <a:pPr eaLnBrk="1" hangingPunct="1">
              <a:spcAft>
                <a:spcPts val="640"/>
              </a:spcAft>
              <a:buSzPct val="120000"/>
            </a:pPr>
            <a:r>
              <a:rPr lang="en-US" dirty="0">
                <a:solidFill>
                  <a:srgbClr val="0065A4"/>
                </a:solidFill>
                <a:latin typeface="Georgia" charset="0"/>
              </a:rPr>
              <a:t>Nov-Dec        </a:t>
            </a:r>
            <a:r>
              <a:rPr lang="en-US" dirty="0" smtClean="0">
                <a:solidFill>
                  <a:srgbClr val="0065A4"/>
                </a:solidFill>
                <a:latin typeface="Georgia" charset="0"/>
              </a:rPr>
              <a:t> Conduct </a:t>
            </a:r>
            <a:r>
              <a:rPr lang="en-US" dirty="0">
                <a:solidFill>
                  <a:srgbClr val="0065A4"/>
                </a:solidFill>
                <a:latin typeface="Georgia" charset="0"/>
              </a:rPr>
              <a:t>requested </a:t>
            </a:r>
            <a:r>
              <a:rPr lang="en-US" dirty="0" smtClean="0">
                <a:solidFill>
                  <a:srgbClr val="0065A4"/>
                </a:solidFill>
                <a:latin typeface="Georgia" charset="0"/>
              </a:rPr>
              <a:t>negotiations and mediations</a:t>
            </a:r>
            <a:endParaRPr lang="en-US" dirty="0">
              <a:solidFill>
                <a:srgbClr val="0065A4"/>
              </a:solidFill>
              <a:latin typeface="Georgia" charset="0"/>
            </a:endParaRPr>
          </a:p>
          <a:p>
            <a:pPr eaLnBrk="1" hangingPunct="1">
              <a:spcAft>
                <a:spcPts val="640"/>
              </a:spcAft>
              <a:buSzPct val="120000"/>
            </a:pPr>
            <a:r>
              <a:rPr lang="en-US" dirty="0">
                <a:solidFill>
                  <a:srgbClr val="0065A4"/>
                </a:solidFill>
                <a:latin typeface="Georgia" charset="0"/>
              </a:rPr>
              <a:t>Dec 31           </a:t>
            </a:r>
            <a:r>
              <a:rPr lang="en-US" dirty="0" smtClean="0">
                <a:solidFill>
                  <a:srgbClr val="0065A4"/>
                </a:solidFill>
                <a:latin typeface="Georgia" charset="0"/>
              </a:rPr>
              <a:t>  Post </a:t>
            </a:r>
            <a:r>
              <a:rPr lang="en-US" dirty="0">
                <a:solidFill>
                  <a:srgbClr val="0065A4"/>
                </a:solidFill>
                <a:latin typeface="Georgia" charset="0"/>
              </a:rPr>
              <a:t>individual provider rates</a:t>
            </a: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Rate Setting Timeline</a:t>
            </a:r>
          </a:p>
        </p:txBody>
      </p:sp>
      <p:pic>
        <p:nvPicPr>
          <p:cNvPr id="5122" name="Picture 2" descr="C:\Program Files (x86)\Microsoft Office\MEDIA\CAGCAT10\j0234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69" y="4521587"/>
            <a:ext cx="2082700" cy="221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70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500506"/>
            <a:ext cx="8576415" cy="52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r>
              <a:rPr lang="en-US" dirty="0" smtClean="0">
                <a:solidFill>
                  <a:srgbClr val="E66822"/>
                </a:solidFill>
                <a:cs typeface="Arial" charset="0"/>
              </a:rPr>
              <a:t>Cost Report</a:t>
            </a:r>
            <a:endParaRPr lang="en-US" dirty="0">
              <a:solidFill>
                <a:srgbClr val="E66822"/>
              </a:solidFill>
              <a:cs typeface="Arial" charset="0"/>
            </a:endParaRPr>
          </a:p>
          <a:p>
            <a:pPr marL="1158209" lvl="1" indent="-365750" eaLnBrk="1" hangingPunct="1">
              <a:spcAft>
                <a:spcPts val="640"/>
              </a:spcAft>
              <a:buFont typeface="Arial" panose="020B0604020202020204" pitchFamily="34" charset="0"/>
              <a:buChar char="•"/>
            </a:pPr>
            <a:r>
              <a:rPr lang="en-US" sz="1707" dirty="0">
                <a:solidFill>
                  <a:srgbClr val="0065A4"/>
                </a:solidFill>
                <a:cs typeface="Arial" charset="0"/>
              </a:rPr>
              <a:t>Excel Workbook, filled out by providers</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Input fields for cost line items</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Calculates individual rate starting point</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Provides structure and stability</a:t>
            </a:r>
          </a:p>
          <a:p>
            <a:pPr lvl="1" indent="0" eaLnBrk="1" hangingPunct="1">
              <a:spcAft>
                <a:spcPts val="640"/>
              </a:spcAft>
            </a:pPr>
            <a:endParaRPr lang="en-US" dirty="0" smtClean="0">
              <a:solidFill>
                <a:srgbClr val="0065A4"/>
              </a:solidFill>
              <a:latin typeface="Georgia" charset="0"/>
            </a:endParaRPr>
          </a:p>
          <a:p>
            <a:pPr eaLnBrk="1" hangingPunct="1">
              <a:spcAft>
                <a:spcPts val="640"/>
              </a:spcAft>
            </a:pPr>
            <a:r>
              <a:rPr lang="en-US" dirty="0" smtClean="0">
                <a:solidFill>
                  <a:srgbClr val="E66822"/>
                </a:solidFill>
                <a:cs typeface="Arial" charset="0"/>
              </a:rPr>
              <a:t>Master Database</a:t>
            </a:r>
            <a:endParaRPr lang="en-US" dirty="0" smtClean="0">
              <a:solidFill>
                <a:srgbClr val="0065A4"/>
              </a:solidFill>
              <a:latin typeface="Georgia" charset="0"/>
            </a:endParaRP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Excel Workbook, populated with cost reports</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‘All provider’ Cost Report</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Calculates Ceiling Rates</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Compiles COLA</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Tabulates staffing ratios</a:t>
            </a:r>
          </a:p>
          <a:p>
            <a:pPr marL="1158209" lvl="1" indent="-365750" eaLnBrk="1" hangingPunct="1">
              <a:spcAft>
                <a:spcPts val="640"/>
              </a:spcAft>
              <a:buFont typeface="Arial" panose="020B0604020202020204" pitchFamily="34" charset="0"/>
              <a:buChar char="•"/>
            </a:pPr>
            <a:r>
              <a:rPr lang="en-US" sz="1707" dirty="0">
                <a:solidFill>
                  <a:srgbClr val="0065A4"/>
                </a:solidFill>
                <a:latin typeface="Georgia" charset="0"/>
              </a:rPr>
              <a:t>Handling of ‘Outliers’</a:t>
            </a:r>
          </a:p>
          <a:p>
            <a:pPr lvl="1" indent="0" eaLnBrk="1" hangingPunct="1">
              <a:spcAft>
                <a:spcPts val="640"/>
              </a:spcAft>
            </a:pPr>
            <a:endParaRPr lang="en-US" sz="2133" dirty="0">
              <a:solidFill>
                <a:srgbClr val="0065A4"/>
              </a:solidFill>
              <a:latin typeface="Georgia" charset="0"/>
            </a:endParaRPr>
          </a:p>
          <a:p>
            <a:pPr lvl="1"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1"/>
            <a:ext cx="94183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What Tools Do We Use?</a:t>
            </a:r>
          </a:p>
        </p:txBody>
      </p:sp>
      <p:pic>
        <p:nvPicPr>
          <p:cNvPr id="12295" name="Picture 7" descr="C:\Users\kevin.pings\AppData\Local\Microsoft\Windows\Temporary Internet Files\Content.IE5\Y28TQ8BE\결산[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671" y="2500385"/>
            <a:ext cx="2765967" cy="275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28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92854" y="1082041"/>
            <a:ext cx="8576415" cy="557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40"/>
              </a:spcAft>
            </a:pPr>
            <a:endParaRPr lang="en-US" dirty="0">
              <a:solidFill>
                <a:srgbClr val="E66822"/>
              </a:solidFill>
              <a:cs typeface="Arial" charset="0"/>
            </a:endParaRPr>
          </a:p>
          <a:p>
            <a:pPr eaLnBrk="1" hangingPunct="1">
              <a:spcAft>
                <a:spcPts val="640"/>
              </a:spcAft>
            </a:pPr>
            <a:r>
              <a:rPr lang="en-US" sz="2133" dirty="0">
                <a:solidFill>
                  <a:srgbClr val="E66822"/>
                </a:solidFill>
                <a:cs typeface="Arial" charset="0"/>
              </a:rPr>
              <a:t>January - April</a:t>
            </a:r>
          </a:p>
          <a:p>
            <a:pPr eaLnBrk="1" hangingPunct="1">
              <a:spcAft>
                <a:spcPts val="640"/>
              </a:spcAft>
              <a:buFont typeface="Arial" charset="0"/>
              <a:buChar char="•"/>
            </a:pPr>
            <a:endParaRPr lang="en-US" dirty="0" smtClean="0">
              <a:solidFill>
                <a:srgbClr val="0065A4"/>
              </a:solidFill>
              <a:latin typeface="Georgia" charset="0"/>
            </a:endParaRPr>
          </a:p>
          <a:p>
            <a:pPr eaLnBrk="1" hangingPunct="1">
              <a:spcAft>
                <a:spcPts val="640"/>
              </a:spcAft>
              <a:buFont typeface="Arial" charset="0"/>
              <a:buChar char="•"/>
            </a:pPr>
            <a:r>
              <a:rPr lang="en-US" dirty="0" smtClean="0">
                <a:solidFill>
                  <a:srgbClr val="0065A4"/>
                </a:solidFill>
                <a:latin typeface="Georgia" charset="0"/>
              </a:rPr>
              <a:t>   DCF ‘resets’ the  annual Cost and Service Report</a:t>
            </a:r>
          </a:p>
          <a:p>
            <a:pPr lvl="1" eaLnBrk="1" hangingPunct="1">
              <a:spcAft>
                <a:spcPts val="640"/>
              </a:spcAft>
              <a:buFont typeface="Arial" charset="0"/>
              <a:buChar char="•"/>
            </a:pPr>
            <a:r>
              <a:rPr lang="en-US" dirty="0" smtClean="0">
                <a:solidFill>
                  <a:srgbClr val="0065A4"/>
                </a:solidFill>
                <a:latin typeface="Georgia" charset="0"/>
              </a:rPr>
              <a:t>Updating new IRS tax rates and cutoffs</a:t>
            </a:r>
          </a:p>
          <a:p>
            <a:pPr lvl="1" eaLnBrk="1" hangingPunct="1">
              <a:spcAft>
                <a:spcPts val="640"/>
              </a:spcAft>
              <a:buFont typeface="Arial" charset="0"/>
              <a:buChar char="•"/>
            </a:pPr>
            <a:r>
              <a:rPr lang="en-US" dirty="0" smtClean="0">
                <a:solidFill>
                  <a:srgbClr val="0065A4"/>
                </a:solidFill>
                <a:latin typeface="Georgia" charset="0"/>
              </a:rPr>
              <a:t>Inputs prior year Max Rate info and COLA figures</a:t>
            </a:r>
          </a:p>
          <a:p>
            <a:pPr lvl="1" eaLnBrk="1" hangingPunct="1">
              <a:spcAft>
                <a:spcPts val="640"/>
              </a:spcAft>
              <a:buFont typeface="Arial" charset="0"/>
              <a:buChar char="•"/>
            </a:pPr>
            <a:r>
              <a:rPr lang="en-US" dirty="0" smtClean="0">
                <a:solidFill>
                  <a:srgbClr val="0065A4"/>
                </a:solidFill>
                <a:latin typeface="Georgia" charset="0"/>
              </a:rPr>
              <a:t>Implements any fixes or updates that are identified</a:t>
            </a:r>
          </a:p>
          <a:p>
            <a:pPr marL="487667" lvl="1" indent="0" eaLnBrk="1" hangingPunct="1">
              <a:spcAft>
                <a:spcPts val="640"/>
              </a:spcAft>
            </a:pPr>
            <a:endParaRPr lang="en-US" dirty="0" smtClean="0">
              <a:solidFill>
                <a:srgbClr val="0065A4"/>
              </a:solidFill>
              <a:latin typeface="Georgia" charset="0"/>
            </a:endParaRPr>
          </a:p>
          <a:p>
            <a:pPr eaLnBrk="1" hangingPunct="1">
              <a:spcAft>
                <a:spcPts val="640"/>
              </a:spcAft>
              <a:buFont typeface="Arial" charset="0"/>
              <a:buChar char="•"/>
            </a:pPr>
            <a:r>
              <a:rPr lang="en-US" dirty="0" smtClean="0">
                <a:solidFill>
                  <a:srgbClr val="0065A4"/>
                </a:solidFill>
                <a:latin typeface="Georgia" charset="0"/>
              </a:rPr>
              <a:t>   DCF meets with Rate Regulation Advisory Committee as well as with the associated Fiscal Subcommittee and a Formula subgroup</a:t>
            </a:r>
          </a:p>
          <a:p>
            <a:pPr lvl="1" eaLnBrk="1" hangingPunct="1">
              <a:spcAft>
                <a:spcPts val="640"/>
              </a:spcAft>
              <a:buFont typeface="Arial" charset="0"/>
              <a:buChar char="•"/>
            </a:pPr>
            <a:r>
              <a:rPr lang="en-US" dirty="0" smtClean="0">
                <a:solidFill>
                  <a:srgbClr val="0065A4"/>
                </a:solidFill>
                <a:latin typeface="Georgia" charset="0"/>
              </a:rPr>
              <a:t>Look at prior data sets</a:t>
            </a:r>
          </a:p>
          <a:p>
            <a:pPr lvl="1" eaLnBrk="1" hangingPunct="1">
              <a:spcAft>
                <a:spcPts val="640"/>
              </a:spcAft>
              <a:buFont typeface="Arial" charset="0"/>
              <a:buChar char="•"/>
            </a:pPr>
            <a:r>
              <a:rPr lang="en-US" dirty="0" smtClean="0">
                <a:solidFill>
                  <a:srgbClr val="0065A4"/>
                </a:solidFill>
                <a:latin typeface="Georgia" charset="0"/>
              </a:rPr>
              <a:t>Investigate discrepancies</a:t>
            </a:r>
          </a:p>
          <a:p>
            <a:pPr lvl="1" eaLnBrk="1" hangingPunct="1">
              <a:spcAft>
                <a:spcPts val="640"/>
              </a:spcAft>
              <a:buFont typeface="Arial" charset="0"/>
              <a:buChar char="•"/>
            </a:pPr>
            <a:r>
              <a:rPr lang="en-US" dirty="0" smtClean="0">
                <a:solidFill>
                  <a:srgbClr val="0065A4"/>
                </a:solidFill>
                <a:latin typeface="Georgia" charset="0"/>
              </a:rPr>
              <a:t>Explore concerns or opportunities to make the cost report and overall process more accurate and transparent.</a:t>
            </a:r>
            <a:endParaRPr lang="en-US" dirty="0">
              <a:solidFill>
                <a:srgbClr val="0065A4"/>
              </a:solidFill>
              <a:latin typeface="Georgia" charset="0"/>
            </a:endParaRPr>
          </a:p>
          <a:p>
            <a:pPr lvl="1" eaLnBrk="1" hangingPunct="1">
              <a:spcAft>
                <a:spcPts val="640"/>
              </a:spcAft>
              <a:buFont typeface="Arial" charset="0"/>
              <a:buChar char="•"/>
            </a:pPr>
            <a:endParaRPr lang="en-US" dirty="0">
              <a:solidFill>
                <a:srgbClr val="0065A4"/>
              </a:solidFill>
              <a:latin typeface="Georgia" charset="0"/>
            </a:endParaRPr>
          </a:p>
          <a:p>
            <a:pPr eaLnBrk="1" hangingPunct="1">
              <a:spcAft>
                <a:spcPts val="640"/>
              </a:spcAft>
              <a:buFont typeface="Arial" charset="0"/>
              <a:buChar char="•"/>
            </a:pPr>
            <a:endParaRPr lang="en-US" dirty="0" smtClean="0">
              <a:solidFill>
                <a:srgbClr val="0065A4"/>
              </a:solidFill>
              <a:latin typeface="Georgia" charset="0"/>
            </a:endParaRPr>
          </a:p>
        </p:txBody>
      </p:sp>
      <p:sp>
        <p:nvSpPr>
          <p:cNvPr id="9" name="Rectangle 8"/>
          <p:cNvSpPr/>
          <p:nvPr/>
        </p:nvSpPr>
        <p:spPr>
          <a:xfrm>
            <a:off x="1251374" y="6805507"/>
            <a:ext cx="8654626" cy="276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7299960" y="6834294"/>
            <a:ext cx="260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1" y="6348307"/>
            <a:ext cx="873760" cy="103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92854" y="132080"/>
            <a:ext cx="9418320" cy="154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266" dirty="0">
                <a:solidFill>
                  <a:srgbClr val="FF0000"/>
                </a:solidFill>
                <a:effectLst>
                  <a:outerShdw blurRad="38100" dist="38100" dir="2700000" algn="tl">
                    <a:srgbClr val="000000">
                      <a:alpha val="43137"/>
                    </a:srgbClr>
                  </a:outerShdw>
                </a:effectLst>
              </a:rPr>
              <a:t>Preparing for the Upcoming Year</a:t>
            </a:r>
          </a:p>
          <a:p>
            <a:pPr>
              <a:defRPr/>
            </a:pPr>
            <a:r>
              <a:rPr lang="en-US" sz="4266" dirty="0">
                <a:solidFill>
                  <a:srgbClr val="FF0000"/>
                </a:solidFill>
                <a:effectLst>
                  <a:outerShdw blurRad="38100" dist="38100" dir="2700000" algn="tl">
                    <a:srgbClr val="000000">
                      <a:alpha val="43137"/>
                    </a:srgbClr>
                  </a:outerShdw>
                </a:effectLst>
              </a:rPr>
              <a:t>‘The Offseason’</a:t>
            </a:r>
          </a:p>
        </p:txBody>
      </p:sp>
    </p:spTree>
    <p:extLst>
      <p:ext uri="{BB962C8B-B14F-4D97-AF65-F5344CB8AC3E}">
        <p14:creationId xmlns:p14="http://schemas.microsoft.com/office/powerpoint/2010/main" val="3417849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themeOverride>
</file>

<file path=ppt/theme/themeOverride2.xml><?xml version="1.0" encoding="utf-8"?>
<a:themeOverride xmlns:a="http://schemas.openxmlformats.org/drawingml/2006/main">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themeOverride>
</file>

<file path=ppt/theme/themeOverride3.xml><?xml version="1.0" encoding="utf-8"?>
<a:themeOverride xmlns:a="http://schemas.openxmlformats.org/drawingml/2006/main">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themeOverride>
</file>

<file path=ppt/theme/themeOverride4.xml><?xml version="1.0" encoding="utf-8"?>
<a:themeOverride xmlns:a="http://schemas.openxmlformats.org/drawingml/2006/main">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themeOverride>
</file>

<file path=docProps/app.xml><?xml version="1.0" encoding="utf-8"?>
<Properties xmlns="http://schemas.openxmlformats.org/officeDocument/2006/extended-properties" xmlns:vt="http://schemas.openxmlformats.org/officeDocument/2006/docPropsVTypes">
  <Template/>
  <TotalTime>35545</TotalTime>
  <Words>2554</Words>
  <Application>Microsoft Office PowerPoint</Application>
  <PresentationFormat>Custom</PresentationFormat>
  <Paragraphs>578</Paragraphs>
  <Slides>49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ＭＳ Ｐゴシック</vt:lpstr>
      <vt:lpstr>Arial</vt:lpstr>
      <vt:lpstr>Calibri</vt:lpstr>
      <vt:lpstr>Georgia</vt:lpstr>
      <vt:lpstr>Office Theme</vt:lpstr>
      <vt:lpstr>PowerPoint Presentation</vt:lpstr>
      <vt:lpstr>PowerPoint Presentation</vt:lpstr>
      <vt:lpstr>Rate Regulation Background</vt:lpstr>
      <vt:lpstr>Who do we regulate??</vt:lpstr>
      <vt:lpstr>What’s Important??</vt:lpstr>
      <vt:lpstr>Size of Provider Network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Cost Types</vt:lpstr>
      <vt:lpstr>PowerPoint Presentation</vt:lpstr>
      <vt:lpstr>Direct Care &amp; Supervision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Closing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Heitzonger</dc:creator>
  <cp:lastModifiedBy>Karls, Cathy</cp:lastModifiedBy>
  <cp:revision>276</cp:revision>
  <cp:lastPrinted>2014-04-29T14:50:35Z</cp:lastPrinted>
  <dcterms:created xsi:type="dcterms:W3CDTF">2010-10-25T18:46:19Z</dcterms:created>
  <dcterms:modified xsi:type="dcterms:W3CDTF">2017-06-13T13:27:21Z</dcterms:modified>
</cp:coreProperties>
</file>