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6B6A"/>
    <a:srgbClr val="5E9190"/>
    <a:srgbClr val="384C5A"/>
    <a:srgbClr val="0E2A52"/>
    <a:srgbClr val="E7FFFF"/>
    <a:srgbClr val="D6E0E0"/>
    <a:srgbClr val="98B3B3"/>
    <a:srgbClr val="7BA9A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7" autoAdjust="0"/>
  </p:normalViewPr>
  <p:slideViewPr>
    <p:cSldViewPr>
      <p:cViewPr varScale="1">
        <p:scale>
          <a:sx n="71" d="100"/>
          <a:sy n="71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73" y="0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113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73" y="8830113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80F886-5C46-438D-B24C-E17B9EC8F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7777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73" y="0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5" y="4415057"/>
            <a:ext cx="5607691" cy="418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113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73" y="8830113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E74D154-FF1B-4993-8C32-50D5A3DF6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7205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C38F4-F088-44D6-AF1D-C0CC23C19877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C0A710-BE52-4B3B-94E5-0D049EFF6937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74D154-FF1B-4993-8C32-50D5A3DF6B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2534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0682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98B3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0E2A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0E2A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07325" y="16668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8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rgbClr val="384C5A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685800" y="990600"/>
            <a:ext cx="78232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rgbClr val="0E2A5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400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Wisconsin Department of Health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309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Protecting and promoting the health and safety of the people of Wisconsin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797A1-8342-4268-88BD-F42E7AC58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811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Protecting and promoting the health and safety of the people of Wisconsin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910CE-6AEA-41B2-B932-9BC44AFEA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25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Protecting and promoting the health and safety of the people of Wisconsin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FCB9D-DD1C-47F8-8B44-3615D4F7E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531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Protecting and promoting the health and safety of the people of Wisconsin 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A3F6-306D-4E73-99C6-5C053662C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38200" y="3124200"/>
            <a:ext cx="3770313" cy="2962275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764087" y="3124200"/>
            <a:ext cx="3770313" cy="2962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4762500" y="2408238"/>
            <a:ext cx="37719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838200" y="2408238"/>
            <a:ext cx="37719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762000"/>
            <a:ext cx="6934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408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Protecting and promoting the health and safety of the people of Wisconsin 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C45E3-55CD-4AC2-89E7-15CB485EB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14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Protecting and promoting the health and safety of the people of Wisconsin 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F4FCE-160A-4A3C-B42E-05C21345F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56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rgbClr val="98B3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98B3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rgbClr val="0E2A5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rgbClr val="0E2A5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69342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29550" y="6172200"/>
            <a:ext cx="12954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248400"/>
            <a:ext cx="617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7BA9A9"/>
                </a:solidFill>
              </a:defRPr>
            </a:lvl1pPr>
          </a:lstStyle>
          <a:p>
            <a:pPr>
              <a:defRPr/>
            </a:pPr>
            <a:r>
              <a:rPr lang="en-US"/>
              <a:t>Protecting and promoting the health and safety of the people of Wisconsin 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D596E2-332E-4181-B2B3-D2E79751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0" u="none">
          <a:solidFill>
            <a:srgbClr val="384C5A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rgbClr val="1234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1234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1234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1234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1234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1234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1234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1234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1234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wisconsin.gov/business/allow-cost-manual.htm" TargetMode="External"/><Relationship Id="rId2" Type="http://schemas.openxmlformats.org/officeDocument/2006/relationships/hyperlink" Target="https://www.dhs.wisconsin.gov/business/fmm-toc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Contracting and Wis. Stat. 46.036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470400" cy="182245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+mj-lt"/>
              </a:rPr>
              <a:t>Shelley Malofsky</a:t>
            </a:r>
          </a:p>
          <a:p>
            <a:pPr eaLnBrk="1" hangingPunct="1"/>
            <a:r>
              <a:rPr lang="en-US" sz="2400" dirty="0" smtClean="0">
                <a:latin typeface="+mj-lt"/>
              </a:rPr>
              <a:t>DHS Office of Legal Counsel</a:t>
            </a:r>
          </a:p>
          <a:p>
            <a:pPr eaLnBrk="1" hangingPunct="1"/>
            <a:r>
              <a:rPr lang="en-US" sz="2400" dirty="0" smtClean="0">
                <a:latin typeface="+mj-lt"/>
              </a:rPr>
              <a:t>May 7, 2015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400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Wisconsin Department of Health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pay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allowable costs (cost reimbursement):</a:t>
            </a:r>
          </a:p>
          <a:p>
            <a:pPr lvl="1"/>
            <a:r>
              <a:rPr lang="en-US" dirty="0" smtClean="0"/>
              <a:t>Per </a:t>
            </a:r>
            <a:r>
              <a:rPr lang="en-US" i="1" dirty="0" smtClean="0"/>
              <a:t>Allowable Cost Policy Manual</a:t>
            </a:r>
          </a:p>
          <a:p>
            <a:pPr lvl="1"/>
            <a:r>
              <a:rPr lang="en-US" dirty="0" smtClean="0"/>
              <a:t>Must carefully monitor that costs are allowable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342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pay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rate per client service multiplied by actual client units furnished:</a:t>
            </a:r>
          </a:p>
          <a:p>
            <a:pPr lvl="1"/>
            <a:r>
              <a:rPr lang="en-US" dirty="0" smtClean="0"/>
              <a:t>High risk if there has been limited experience to assure that the unit price is reasonable</a:t>
            </a:r>
          </a:p>
          <a:p>
            <a:pPr lvl="1"/>
            <a:r>
              <a:rPr lang="en-US" dirty="0" smtClean="0"/>
              <a:t>May want to limit the profit or reserves available under this method</a:t>
            </a:r>
          </a:p>
          <a:p>
            <a:pPr lvl="2"/>
            <a:r>
              <a:rPr lang="en-US" dirty="0" smtClean="0"/>
              <a:t>Final settlement would bring payments to actual allowable cost plus the agreed-upon limited profit or reserve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101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pay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Sec. 46.036 permits for-profit </a:t>
            </a:r>
            <a:r>
              <a:rPr lang="en-US" dirty="0"/>
              <a:t>providers </a:t>
            </a:r>
            <a:r>
              <a:rPr lang="en-US" dirty="0" smtClean="0"/>
              <a:t>to </a:t>
            </a:r>
            <a:r>
              <a:rPr lang="en-US" dirty="0"/>
              <a:t>include a percentage add-on for profit as an allowable </a:t>
            </a:r>
            <a:r>
              <a:rPr lang="en-US" dirty="0" smtClean="0"/>
              <a:t>cost.</a:t>
            </a:r>
          </a:p>
          <a:p>
            <a:pPr lvl="1">
              <a:buClr>
                <a:srgbClr val="003366"/>
              </a:buClr>
            </a:pPr>
            <a:r>
              <a:rPr lang="en-US" dirty="0"/>
              <a:t>Calculator is in the Allowable Cost Policy Manual</a:t>
            </a:r>
          </a:p>
          <a:p>
            <a:r>
              <a:rPr lang="en-US" dirty="0" smtClean="0"/>
              <a:t>Sec. 46.036 permits nonprofit providers to retain a portion of a surplus generated through a rate-based service contract.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049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pay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revenue under a rate-based service exceeds allowable costs, the nonprofit provider may retain from the surplus up to 5% of the contract revenue.</a:t>
            </a:r>
          </a:p>
          <a:p>
            <a:pPr lvl="1"/>
            <a:r>
              <a:rPr lang="en-US" dirty="0" smtClean="0"/>
              <a:t>Each rate-based contract can have a reserve</a:t>
            </a:r>
          </a:p>
          <a:p>
            <a:r>
              <a:rPr lang="en-US" dirty="0" smtClean="0"/>
              <a:t>Retention is used to cover past or future deficits for the same rate-based service OR to address clients’ program needs.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839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pay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nonprofit provider may accumulate retained funds over multiple contract periods.</a:t>
            </a:r>
          </a:p>
          <a:p>
            <a:r>
              <a:rPr lang="en-US" dirty="0" smtClean="0"/>
              <a:t>However, if the accumulation exceeds 10% of the revenue received under current contracts for the same rate-based services, it may have to return funds to the purchaser from the excess.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880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pay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Sec. 46.036 requires that </a:t>
            </a:r>
            <a:r>
              <a:rPr lang="en-US" dirty="0" smtClean="0"/>
              <a:t>the provider </a:t>
            </a:r>
            <a:r>
              <a:rPr lang="en-US" dirty="0"/>
              <a:t>return to the purchaser, at purchaser’s request, the purchaser’s </a:t>
            </a:r>
            <a:r>
              <a:rPr lang="en-US" dirty="0" smtClean="0"/>
              <a:t>proportional share of the accumulated excess.</a:t>
            </a:r>
          </a:p>
          <a:p>
            <a:r>
              <a:rPr lang="en-US" dirty="0" smtClean="0"/>
              <a:t>Any excess not returned must be used to reduce the unit rate per client for the rate-based service in the next contract period.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676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pay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accumulated reserve has been held for 4 consecutive contract periods and is equal to or exceeds 10% of the revenue under current contracts, sec. 46.036 requires that the nonprofit provider apply 50% of the accumulated amount to reduce its unit rate in the next contract period.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344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pay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Sec. 46.036 requires a uniform fee be charged to clients, unless waived by the purchaser, to offset the amount paid under the contract.</a:t>
            </a:r>
          </a:p>
          <a:p>
            <a:pPr lvl="1"/>
            <a:r>
              <a:rPr lang="en-US" dirty="0" smtClean="0"/>
              <a:t>Determine if purchaser or provider will charge the client or liable third party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9271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pay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Sec. 46.036 requires that purchaser recover payments made in excess of the contract conditions from subsequent payments to the provider.</a:t>
            </a:r>
          </a:p>
          <a:p>
            <a:pPr lvl="1"/>
            <a:r>
              <a:rPr lang="en-US" dirty="0" smtClean="0"/>
              <a:t>Add ‘collection through other means’ in case there are no subsequent payments to the provider.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5966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monitor?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693025" cy="3724275"/>
          </a:xfrm>
        </p:spPr>
        <p:txBody>
          <a:bodyPr/>
          <a:lstStyle/>
          <a:p>
            <a:r>
              <a:rPr lang="en-US" dirty="0" smtClean="0"/>
              <a:t>Sec. 46.036 requires:</a:t>
            </a:r>
          </a:p>
          <a:p>
            <a:pPr lvl="1"/>
            <a:r>
              <a:rPr lang="en-US" dirty="0" smtClean="0"/>
              <a:t>Uniform double entry accounting system</a:t>
            </a:r>
          </a:p>
          <a:p>
            <a:pPr lvl="1"/>
            <a:r>
              <a:rPr lang="en-US" dirty="0" smtClean="0"/>
              <a:t>Management information system</a:t>
            </a:r>
          </a:p>
          <a:p>
            <a:pPr lvl="1"/>
            <a:r>
              <a:rPr lang="en-US" dirty="0" smtClean="0"/>
              <a:t>Certified financial and compliance audits for contracts over $25,000, unless waived by DHS</a:t>
            </a:r>
          </a:p>
          <a:p>
            <a:pPr lvl="1"/>
            <a:r>
              <a:rPr lang="en-US" dirty="0" smtClean="0"/>
              <a:t>Nonprofit providers in rate-based contracts must comply with any financial reporting and audit requirements that DHS prescribes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794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7BA9A9"/>
                </a:solidFill>
              </a:rPr>
              <a:t>Protecting and promoting the health and safety of the people of Wisconsin 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1E3371-8BF8-4C4E-A939-92A06188CEE7}" type="slidenum">
              <a:rPr lang="en-US">
                <a:solidFill>
                  <a:schemeClr val="bg1"/>
                </a:solidFill>
              </a:rPr>
              <a:pPr/>
              <a:t>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j-lt"/>
              </a:rPr>
              <a:t>What are you buying?</a:t>
            </a:r>
          </a:p>
          <a:p>
            <a:pPr eaLnBrk="1" hangingPunct="1"/>
            <a:r>
              <a:rPr lang="en-US" dirty="0" smtClean="0">
                <a:latin typeface="+mj-lt"/>
              </a:rPr>
              <a:t>How long will you buy it?</a:t>
            </a:r>
          </a:p>
          <a:p>
            <a:pPr eaLnBrk="1" hangingPunct="1"/>
            <a:r>
              <a:rPr lang="en-US" dirty="0" smtClean="0">
                <a:latin typeface="+mj-lt"/>
              </a:rPr>
              <a:t>How will you pay for it?</a:t>
            </a:r>
          </a:p>
          <a:p>
            <a:pPr eaLnBrk="1" hangingPunct="1"/>
            <a:r>
              <a:rPr lang="en-US" dirty="0" smtClean="0">
                <a:latin typeface="+mj-lt"/>
              </a:rPr>
              <a:t>How will you monitor?</a:t>
            </a:r>
          </a:p>
          <a:p>
            <a:pPr eaLnBrk="1" hangingPunct="1"/>
            <a:r>
              <a:rPr lang="en-US" dirty="0" smtClean="0">
                <a:latin typeface="+mj-lt"/>
              </a:rPr>
              <a:t>Special conditions?</a:t>
            </a:r>
          </a:p>
          <a:p>
            <a:pPr eaLnBrk="1" hangingPunct="1"/>
            <a:r>
              <a:rPr lang="en-US" dirty="0" smtClean="0">
                <a:latin typeface="+mj-lt"/>
              </a:rPr>
              <a:t>What if things go bad?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51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Essence of Contracting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monitor?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contracting also includes:</a:t>
            </a:r>
          </a:p>
          <a:p>
            <a:pPr lvl="1"/>
            <a:r>
              <a:rPr lang="en-US" dirty="0" smtClean="0"/>
              <a:t>Record retention</a:t>
            </a:r>
          </a:p>
          <a:p>
            <a:pPr lvl="1"/>
            <a:r>
              <a:rPr lang="en-US" dirty="0" smtClean="0"/>
              <a:t>Purchaser’s right to inspect </a:t>
            </a:r>
          </a:p>
          <a:p>
            <a:pPr lvl="1"/>
            <a:r>
              <a:rPr lang="en-US" dirty="0" smtClean="0"/>
              <a:t>Reporting requirements as needed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09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conditions?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 requirements</a:t>
            </a:r>
          </a:p>
          <a:p>
            <a:r>
              <a:rPr lang="en-US" dirty="0" smtClean="0"/>
              <a:t>Civil rights compliance</a:t>
            </a:r>
          </a:p>
          <a:p>
            <a:r>
              <a:rPr lang="en-US" dirty="0" smtClean="0"/>
              <a:t>Indemnification and insurance</a:t>
            </a:r>
          </a:p>
          <a:p>
            <a:r>
              <a:rPr lang="en-US" dirty="0" smtClean="0"/>
              <a:t>Renegotiation</a:t>
            </a:r>
          </a:p>
          <a:p>
            <a:r>
              <a:rPr lang="en-US" dirty="0" smtClean="0"/>
              <a:t>Dispute resolution</a:t>
            </a:r>
          </a:p>
          <a:p>
            <a:pPr lvl="1"/>
            <a:r>
              <a:rPr lang="en-US" dirty="0" smtClean="0"/>
              <a:t>Sec. 46.036 permits appeals of purchaser decisions under </a:t>
            </a:r>
            <a:r>
              <a:rPr lang="en-US" dirty="0" err="1" smtClean="0"/>
              <a:t>ch.</a:t>
            </a:r>
            <a:r>
              <a:rPr lang="en-US" dirty="0" smtClean="0"/>
              <a:t> 68 (municipal administrative procedure)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8684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things go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Corrective action plans</a:t>
            </a:r>
          </a:p>
          <a:p>
            <a:r>
              <a:rPr lang="en-US" dirty="0" smtClean="0"/>
              <a:t>Withholding funds pending correction</a:t>
            </a:r>
          </a:p>
          <a:p>
            <a:r>
              <a:rPr lang="en-US" dirty="0" smtClean="0"/>
              <a:t>Liquidated damages</a:t>
            </a:r>
          </a:p>
          <a:p>
            <a:r>
              <a:rPr lang="en-US" dirty="0" smtClean="0"/>
              <a:t>Termination</a:t>
            </a:r>
          </a:p>
          <a:p>
            <a:pPr lvl="1"/>
            <a:r>
              <a:rPr lang="en-US" dirty="0" smtClean="0"/>
              <a:t>For cause (nonperformance) with right to cure </a:t>
            </a:r>
          </a:p>
          <a:p>
            <a:pPr lvl="1"/>
            <a:r>
              <a:rPr lang="en-US" dirty="0" smtClean="0"/>
              <a:t>For non-cause – best interest of purchaser</a:t>
            </a:r>
          </a:p>
          <a:p>
            <a:pPr lvl="2"/>
            <a:r>
              <a:rPr lang="en-US" dirty="0" smtClean="0"/>
              <a:t>Sec. 46.036 permits reimbursing provider’s actual costs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6146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Financial Management Manual for Counties</a:t>
            </a:r>
            <a:r>
              <a:rPr lang="en-US" sz="2200" dirty="0"/>
              <a:t>, Tribes and 51 Boards 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www.dhs.wisconsin.gov/business/fmm-toc.htm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Allowable Cost </a:t>
            </a:r>
            <a:r>
              <a:rPr lang="en-US" sz="2200" dirty="0"/>
              <a:t>Policy Manual </a:t>
            </a:r>
            <a:r>
              <a:rPr lang="en-US" sz="2200" dirty="0">
                <a:hlinkClick r:id="rId3"/>
              </a:rPr>
              <a:t>https://</a:t>
            </a:r>
            <a:r>
              <a:rPr lang="en-US" sz="2200" dirty="0" smtClean="0">
                <a:hlinkClick r:id="rId3"/>
              </a:rPr>
              <a:t>www.dhs.wisconsin.gov/business/allow-cost-manual.htm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Wis. Stat. </a:t>
            </a:r>
            <a:r>
              <a:rPr lang="en-US" sz="2200" dirty="0"/>
              <a:t>46.036 http://docs.legis.wisconsin.gov/statutes/statutes/46/036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211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Essence of Contracting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Wis. Stat. 46.036 requires a written agreement for purchases over $10,000.</a:t>
            </a:r>
          </a:p>
          <a:p>
            <a:pPr lvl="1"/>
            <a:r>
              <a:rPr lang="en-US" dirty="0" smtClean="0"/>
              <a:t>Must indicate, as applicable:</a:t>
            </a:r>
          </a:p>
          <a:p>
            <a:pPr lvl="2"/>
            <a:r>
              <a:rPr lang="en-US" dirty="0" smtClean="0"/>
              <a:t>Maximum dollar amount of contract</a:t>
            </a:r>
          </a:p>
          <a:p>
            <a:pPr lvl="2"/>
            <a:r>
              <a:rPr lang="en-US" dirty="0" smtClean="0"/>
              <a:t>Number of clients</a:t>
            </a:r>
          </a:p>
          <a:p>
            <a:pPr lvl="2"/>
            <a:r>
              <a:rPr lang="en-US" dirty="0" smtClean="0"/>
              <a:t>Number of client service units</a:t>
            </a:r>
          </a:p>
          <a:p>
            <a:pPr lvl="2"/>
            <a:r>
              <a:rPr lang="en-US" dirty="0" smtClean="0"/>
              <a:t>Unit rate per client service</a:t>
            </a:r>
          </a:p>
          <a:p>
            <a:pPr lvl="2"/>
            <a:r>
              <a:rPr lang="en-US" dirty="0" smtClean="0"/>
              <a:t>Total dollar amount for each service unit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91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buying?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Sec. 46.036 applies to purchase of care and services for clients.</a:t>
            </a:r>
          </a:p>
          <a:p>
            <a:pPr lvl="1"/>
            <a:r>
              <a:rPr lang="en-US" dirty="0" smtClean="0"/>
              <a:t>Does not apply to purchase of items</a:t>
            </a:r>
          </a:p>
          <a:p>
            <a:pPr lvl="1"/>
            <a:r>
              <a:rPr lang="en-US" dirty="0" smtClean="0"/>
              <a:t>Does not apply to purchase of administrative services</a:t>
            </a:r>
          </a:p>
          <a:p>
            <a:pPr lvl="1"/>
            <a:r>
              <a:rPr lang="en-US" dirty="0" smtClean="0"/>
              <a:t>Does not apply to DCF or DOC client services; they have their own statutory requirements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29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buying?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clear and specific as to client services and outcomes/goals:</a:t>
            </a:r>
          </a:p>
          <a:p>
            <a:pPr lvl="1"/>
            <a:r>
              <a:rPr lang="en-US" dirty="0" smtClean="0"/>
              <a:t>Services to be provided</a:t>
            </a:r>
          </a:p>
          <a:p>
            <a:pPr lvl="1"/>
            <a:r>
              <a:rPr lang="en-US" dirty="0" smtClean="0"/>
              <a:t>Standards to be met – may be several standards</a:t>
            </a:r>
          </a:p>
          <a:p>
            <a:pPr lvl="1"/>
            <a:r>
              <a:rPr lang="en-US" dirty="0" smtClean="0"/>
              <a:t>How performance will be measured – may be several measurements within each standard</a:t>
            </a:r>
          </a:p>
          <a:p>
            <a:pPr lvl="1"/>
            <a:r>
              <a:rPr lang="en-US" dirty="0" smtClean="0"/>
              <a:t>Services that apply to all clients</a:t>
            </a:r>
          </a:p>
          <a:p>
            <a:pPr lvl="1"/>
            <a:r>
              <a:rPr lang="en-US" dirty="0" smtClean="0"/>
              <a:t>Services that are specific to each client, e.g., individualized service plan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47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are you buying?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or refer to program requirements that must be met in providing the services:</a:t>
            </a:r>
          </a:p>
          <a:p>
            <a:pPr lvl="1"/>
            <a:r>
              <a:rPr lang="en-US" dirty="0" smtClean="0"/>
              <a:t>Those required by law</a:t>
            </a:r>
          </a:p>
          <a:p>
            <a:pPr lvl="1"/>
            <a:r>
              <a:rPr lang="en-US" dirty="0" smtClean="0"/>
              <a:t>Those required by policy and procedure manuals</a:t>
            </a:r>
          </a:p>
          <a:p>
            <a:pPr lvl="0">
              <a:buClr>
                <a:srgbClr val="003366"/>
              </a:buClr>
            </a:pPr>
            <a:r>
              <a:rPr lang="en-US" dirty="0"/>
              <a:t>Sec. 46.036 requires purchaser approval before a provider may transfer a client from one category of care/service to </a:t>
            </a:r>
            <a:r>
              <a:rPr lang="en-US" dirty="0" smtClean="0"/>
              <a:t>another.</a:t>
            </a:r>
          </a:p>
          <a:p>
            <a:pPr lvl="0">
              <a:buClr>
                <a:srgbClr val="003366"/>
              </a:buClr>
            </a:pPr>
            <a:r>
              <a:rPr lang="en-US" dirty="0" smtClean="0"/>
              <a:t>Who will determine client eligibility?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57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will you buy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the term of the contract.</a:t>
            </a:r>
          </a:p>
          <a:p>
            <a:r>
              <a:rPr lang="en-US" dirty="0" smtClean="0"/>
              <a:t>Are there renewal options?</a:t>
            </a:r>
          </a:p>
          <a:p>
            <a:pPr lvl="1"/>
            <a:r>
              <a:rPr lang="en-US" dirty="0" smtClean="0"/>
              <a:t>Tie to satisfactory performance, not automatic renewal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691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pay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Sec. 46.036 permits paying actual allowable costs or paying by a unit rate per client service.</a:t>
            </a:r>
          </a:p>
          <a:p>
            <a:r>
              <a:rPr lang="en-US" dirty="0" smtClean="0"/>
              <a:t>Regardless of method used, payments are limited by contract maximum.</a:t>
            </a:r>
          </a:p>
          <a:p>
            <a:r>
              <a:rPr lang="en-US" dirty="0" smtClean="0"/>
              <a:t>If a start-up period is needed for a new or expanded service, sec. 46.036 permits paying start-up costs.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639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pay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Sec. 46.036 permits advance </a:t>
            </a:r>
            <a:r>
              <a:rPr lang="en-US" dirty="0"/>
              <a:t>payments up to one-twelfth of </a:t>
            </a:r>
            <a:r>
              <a:rPr lang="en-US" dirty="0" smtClean="0"/>
              <a:t>the annual </a:t>
            </a:r>
            <a:r>
              <a:rPr lang="en-US" dirty="0"/>
              <a:t>contract </a:t>
            </a:r>
            <a:r>
              <a:rPr lang="en-US" dirty="0" smtClean="0"/>
              <a:t>amount .</a:t>
            </a:r>
          </a:p>
          <a:p>
            <a:pPr lvl="1"/>
            <a:r>
              <a:rPr lang="en-US" dirty="0" smtClean="0"/>
              <a:t>Sec. 46.036 requires a surety bond if advance is over $10,000</a:t>
            </a:r>
            <a:endParaRPr lang="en-US" dirty="0"/>
          </a:p>
          <a:p>
            <a:pPr lvl="1"/>
            <a:r>
              <a:rPr lang="en-US" dirty="0"/>
              <a:t>Indicate how reconciliation will </a:t>
            </a:r>
            <a:r>
              <a:rPr lang="en-US" dirty="0" smtClean="0"/>
              <a:t>occur </a:t>
            </a:r>
            <a:endParaRPr lang="en-US" dirty="0"/>
          </a:p>
          <a:p>
            <a:pPr lvl="2"/>
            <a:r>
              <a:rPr lang="en-US" dirty="0" smtClean="0"/>
              <a:t>Take-back </a:t>
            </a:r>
            <a:r>
              <a:rPr lang="en-US" dirty="0"/>
              <a:t>start at certain point in the contract?</a:t>
            </a:r>
          </a:p>
          <a:p>
            <a:pPr lvl="2"/>
            <a:r>
              <a:rPr lang="en-US" dirty="0"/>
              <a:t>Final reconciliation at contract end?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Protecting and promoting the health and safety of the people of Wisconsin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22504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Subject of Slid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hs2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dhs2</Template>
  <TotalTime>374</TotalTime>
  <Words>1339</Words>
  <Application>Microsoft Office PowerPoint</Application>
  <PresentationFormat>On-screen Show (4:3)</PresentationFormat>
  <Paragraphs>165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dhs2</vt:lpstr>
      <vt:lpstr>Contracting and Wis. Stat. 46.036</vt:lpstr>
      <vt:lpstr>Essence of Contracting</vt:lpstr>
      <vt:lpstr>Essence of Contracting</vt:lpstr>
      <vt:lpstr>What are you buying?</vt:lpstr>
      <vt:lpstr>What are you buying?</vt:lpstr>
      <vt:lpstr> What are you buying?</vt:lpstr>
      <vt:lpstr>How long will you buy it?</vt:lpstr>
      <vt:lpstr>How will you pay for it?</vt:lpstr>
      <vt:lpstr>How will you pay for it?</vt:lpstr>
      <vt:lpstr>How will you pay for it?</vt:lpstr>
      <vt:lpstr>How will you pay for it?</vt:lpstr>
      <vt:lpstr>How will you pay for it?</vt:lpstr>
      <vt:lpstr>How will you pay for it?</vt:lpstr>
      <vt:lpstr>How will you pay for it?</vt:lpstr>
      <vt:lpstr>How will you pay for it?</vt:lpstr>
      <vt:lpstr>How will you pay for it?</vt:lpstr>
      <vt:lpstr>How will you pay for it?</vt:lpstr>
      <vt:lpstr>How will you pay for it?</vt:lpstr>
      <vt:lpstr>How will you monitor?</vt:lpstr>
      <vt:lpstr>How will you monitor?</vt:lpstr>
      <vt:lpstr>Special conditions?</vt:lpstr>
      <vt:lpstr>What if things go bad?</vt:lpstr>
      <vt:lpstr>Resources</vt:lpstr>
    </vt:vector>
  </TitlesOfParts>
  <Company>DHS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Contracting and Wis. Stat. 46.036</dc:title>
  <dc:creator>Malofsky, Shelley F.</dc:creator>
  <dc:description>Kelly Unger</dc:description>
  <cp:lastModifiedBy>chouinard</cp:lastModifiedBy>
  <cp:revision>25</cp:revision>
  <cp:lastPrinted>2015-05-06T20:25:31Z</cp:lastPrinted>
  <dcterms:created xsi:type="dcterms:W3CDTF">2015-05-05T14:38:30Z</dcterms:created>
  <dcterms:modified xsi:type="dcterms:W3CDTF">2015-05-22T19:47:35Z</dcterms:modified>
</cp:coreProperties>
</file>